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5"/>
    </p:embeddedFont>
    <p:embeddedFont>
      <p:font typeface="Canva Sans Bold Italics" charset="1" panose="020B0803030501040103"/>
      <p:regular r:id="rId26"/>
    </p:embeddedFont>
    <p:embeddedFont>
      <p:font typeface="Canva Sans Italics" charset="1" panose="020B0503030501040103"/>
      <p:regular r:id="rId27"/>
    </p:embeddedFont>
    <p:embeddedFont>
      <p:font typeface="Poppins Bold" charset="1" panose="00000800000000000000"/>
      <p:regular r:id="rId28"/>
    </p:embeddedFont>
    <p:embeddedFont>
      <p:font typeface="Poppins" charset="1" panose="00000500000000000000"/>
      <p:regular r:id="rId29"/>
    </p:embeddedFont>
    <p:embeddedFont>
      <p:font typeface="Poppins Bold Italics" charset="1" panose="00000800000000000000"/>
      <p:regular r:id="rId33"/>
    </p:embeddedFont>
    <p:embeddedFont>
      <p:font typeface="Poppins Italics" charset="1" panose="000005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fonts/font33.fntdata" Type="http://schemas.openxmlformats.org/officeDocument/2006/relationships/font"/><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a:t>
            </a:r>
          </a:p>
          <a:p>
            <a:r>
              <a:rPr lang="en-US"/>
              <a:t>Please write your name</a:t>
            </a:r>
          </a:p>
          <a:p>
            <a:r>
              <a:rPr lang="en-US"/>
              <a:t>name of organization</a:t>
            </a:r>
          </a:p>
          <a:p>
            <a:r>
              <a:rPr lang="en-US"/>
              <a:t>&amp; priority area you plan on applying for.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descript about wanting collab proposal and MOU</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workshops, letter of intent, applications due, presentations,  committee decisions (CR committee), finance committee approval, final council approval  (in order to be put on timeline) </a:t>
            </a:r>
          </a:p>
          <a:p>
            <a:r>
              <a:rPr lang="en-US"/>
              <a:t/>
            </a:r>
          </a:p>
          <a:p>
            <a:r>
              <a:rPr lang="en-US"/>
              <a:t/>
            </a:r>
          </a:p>
          <a:p>
            <a:r>
              <a:rPr lang="en-US"/>
              <a:t>Advocacy-meetings are open to public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Contract negotiations happen quickly after council approval.</a:t>
            </a:r>
          </a:p>
          <a:p>
            <a:r>
              <a:rPr lang="en-US"/>
              <a:t/>
            </a:r>
          </a:p>
          <a:p>
            <a:r>
              <a:rPr lang="en-US"/>
              <a:t>Depending in the area and population the appropriate staff will reach out.</a:t>
            </a:r>
          </a:p>
          <a:p>
            <a:r>
              <a:rPr lang="en-US"/>
              <a:t/>
            </a:r>
          </a:p>
          <a:p>
            <a:r>
              <a:rPr lang="en-US"/>
              <a:t>Agencies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minutes:</a:t>
            </a:r>
          </a:p>
          <a:p>
            <a:r>
              <a:rPr lang="en-US"/>
              <a:t>City of Madison Is unique in how it invests in its residents. %Property Tax</a:t>
            </a:r>
          </a:p>
          <a:p>
            <a:r>
              <a:rPr lang="en-US"/>
              <a:t/>
            </a:r>
          </a:p>
          <a:p>
            <a:r>
              <a:rPr lang="en-US"/>
              <a:t>Due to this investment, dollars must support city of madison residents.</a:t>
            </a:r>
          </a:p>
          <a:p>
            <a:r>
              <a:rPr lang="en-US"/>
              <a:t/>
            </a:r>
          </a:p>
          <a:p>
            <a:r>
              <a:rPr lang="en-US"/>
              <a:t>The Community Resources Unit has 5 Service Areas:</a:t>
            </a:r>
          </a:p>
          <a:p>
            <a:r>
              <a:rPr lang="en-US"/>
              <a:t>1. Older Adults</a:t>
            </a:r>
          </a:p>
          <a:p>
            <a:r>
              <a:rPr lang="en-US"/>
              <a:t>2. Youth</a:t>
            </a:r>
          </a:p>
          <a:p>
            <a:r>
              <a:rPr lang="en-US"/>
              <a:t>3. NC</a:t>
            </a:r>
          </a:p>
          <a:p>
            <a:r>
              <a:rPr lang="en-US"/>
              <a:t>4. Youth &amp; Adult Employment</a:t>
            </a:r>
          </a:p>
          <a:p>
            <a:r>
              <a:rPr lang="en-US"/>
              <a:t/>
            </a:r>
          </a:p>
          <a:p>
            <a:r>
              <a:rPr lang="en-US"/>
              <a:t>5. Crisis Intervention and Prevention</a:t>
            </a:r>
          </a:p>
          <a:p>
            <a:r>
              <a:rPr lang="en-US"/>
              <a:t/>
            </a:r>
          </a:p>
          <a:p>
            <a:r>
              <a:rPr lang="en-US"/>
              <a:t>CIP is the only area that serves all age groups - This is the 2nd time the CIP RFP.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Crisis Intervention and Prevention:</a:t>
            </a:r>
          </a:p>
          <a:p>
            <a:r>
              <a:rPr lang="en-US"/>
              <a:t/>
            </a:r>
          </a:p>
          <a:p>
            <a:r>
              <a:rPr lang="en-US"/>
              <a:t>Was previously called Access to Resources</a:t>
            </a:r>
          </a:p>
          <a:p>
            <a:r>
              <a:rPr lang="en-US"/>
              <a:t/>
            </a:r>
          </a:p>
          <a:p>
            <a:r>
              <a:rPr lang="en-US"/>
              <a:t>Due to the large number of non profits per capita, and other funding sources.</a:t>
            </a:r>
          </a:p>
          <a:p>
            <a:r>
              <a:rPr lang="en-US"/>
              <a:t/>
            </a:r>
          </a:p>
          <a:p>
            <a:r>
              <a:rPr lang="en-US"/>
              <a:t>CIP was organized and focuses on complimenting the needs of our residents building on what Dane County Funds.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2025 with feedback from Community Voice Survey, providers, and elected officials.</a:t>
            </a:r>
          </a:p>
          <a:p>
            <a:r>
              <a:rPr lang="en-US"/>
              <a:t/>
            </a:r>
          </a:p>
          <a:p>
            <a:r>
              <a:rPr lang="en-US"/>
              <a:t>We are focusing on the 2 priority areas</a:t>
            </a:r>
          </a:p>
          <a:p>
            <a:r>
              <a:rPr lang="en-US"/>
              <a:t>with 4 program types.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main update has been around Prevention Services and Activities: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Goals of this changes are to: </a:t>
            </a:r>
          </a:p>
          <a:p>
            <a:r>
              <a:rPr lang="en-US"/>
              <a:t>1. Emphasize lived experience and training for the work being done. </a:t>
            </a:r>
          </a:p>
          <a:p>
            <a:r>
              <a:rPr lang="en-US"/>
              <a:t>2.Providers to be more targeted in their neighborhood and community</a:t>
            </a:r>
          </a:p>
          <a:p>
            <a:r>
              <a:rPr lang="en-US"/>
              <a:t>Updating youth focused activities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Funds are subject to change (Annual updates on budget may impact funds available)</a:t>
            </a:r>
          </a:p>
          <a:p>
            <a:r>
              <a:rPr lang="en-US"/>
              <a:t/>
            </a:r>
          </a:p>
          <a:p>
            <a:r>
              <a:rPr lang="en-US"/>
              <a:t>Annual budget approval happens the 2nd week of  November.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https://www.cityofmadison.com/dpced/community-development/contracts-funding/funding-opportunities/2025-crisis-intervention-and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links to docs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https://www.cityofmadison.com/dpced/community-development/contracts-funding/funding-opportunities/2025-crisis-intervention-and"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https://www.cityofmadison.com/dpced/community-development/contracts-funding/funding-opportunities/2025-crisis-intervention-and" TargetMode="External" Type="http://schemas.openxmlformats.org/officeDocument/2006/relationships/hyperlink"/><Relationship Id="rId4" Target="https://www.cityofmadison.com/dpced/community-development/contracts-funding/funding-opportunities/2025-crisis-intervention-and"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2" Target="../notesSlides/notesSlide2.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13559"/>
        </a:solidFill>
      </p:bgPr>
    </p:bg>
    <p:spTree>
      <p:nvGrpSpPr>
        <p:cNvPr id="1" name=""/>
        <p:cNvGrpSpPr/>
        <p:nvPr/>
      </p:nvGrpSpPr>
      <p:grpSpPr>
        <a:xfrm>
          <a:off x="0" y="0"/>
          <a:ext cx="0" cy="0"/>
          <a:chOff x="0" y="0"/>
          <a:chExt cx="0" cy="0"/>
        </a:xfrm>
      </p:grpSpPr>
      <p:sp>
        <p:nvSpPr>
          <p:cNvPr name="Freeform 2" id="2"/>
          <p:cNvSpPr/>
          <p:nvPr/>
        </p:nvSpPr>
        <p:spPr>
          <a:xfrm flipH="false" flipV="false" rot="0">
            <a:off x="-186077" y="-358642"/>
            <a:ext cx="18660155" cy="10645642"/>
          </a:xfrm>
          <a:custGeom>
            <a:avLst/>
            <a:gdLst/>
            <a:ahLst/>
            <a:cxnLst/>
            <a:rect r="r" b="b" t="t" l="l"/>
            <a:pathLst>
              <a:path h="10645642" w="18660155">
                <a:moveTo>
                  <a:pt x="0" y="0"/>
                </a:moveTo>
                <a:lnTo>
                  <a:pt x="18660154" y="0"/>
                </a:lnTo>
                <a:lnTo>
                  <a:pt x="18660154" y="10645642"/>
                </a:lnTo>
                <a:lnTo>
                  <a:pt x="0" y="10645642"/>
                </a:lnTo>
                <a:lnTo>
                  <a:pt x="0" y="0"/>
                </a:lnTo>
                <a:close/>
              </a:path>
            </a:pathLst>
          </a:custGeom>
          <a:blipFill>
            <a:blip r:embed="rId3"/>
            <a:stretch>
              <a:fillRect l="-711" t="0" r="-711" b="0"/>
            </a:stretch>
          </a:blipFill>
        </p:spPr>
      </p:sp>
      <p:sp>
        <p:nvSpPr>
          <p:cNvPr name="TextBox 3" id="3"/>
          <p:cNvSpPr txBox="true"/>
          <p:nvPr/>
        </p:nvSpPr>
        <p:spPr>
          <a:xfrm rot="0">
            <a:off x="6516585" y="4466923"/>
            <a:ext cx="10970045" cy="5589293"/>
          </a:xfrm>
          <a:prstGeom prst="rect">
            <a:avLst/>
          </a:prstGeom>
        </p:spPr>
        <p:txBody>
          <a:bodyPr anchor="t" rtlCol="false" tIns="0" lIns="0" bIns="0" rIns="0">
            <a:spAutoFit/>
          </a:bodyPr>
          <a:lstStyle/>
          <a:p>
            <a:pPr algn="ctr">
              <a:lnSpc>
                <a:spcPts val="7118"/>
              </a:lnSpc>
            </a:pPr>
            <a:r>
              <a:rPr lang="en-US" sz="5084" b="true">
                <a:solidFill>
                  <a:srgbClr val="FFFFFF"/>
                </a:solidFill>
                <a:latin typeface="Canva Sans Bold"/>
                <a:ea typeface="Canva Sans Bold"/>
                <a:cs typeface="Canva Sans Bold"/>
                <a:sym typeface="Canva Sans Bold"/>
              </a:rPr>
              <a:t>Community Development Division</a:t>
            </a:r>
          </a:p>
          <a:p>
            <a:pPr algn="ctr">
              <a:lnSpc>
                <a:spcPts val="7118"/>
              </a:lnSpc>
            </a:pPr>
          </a:p>
          <a:p>
            <a:pPr algn="ctr">
              <a:lnSpc>
                <a:spcPts val="5798"/>
              </a:lnSpc>
            </a:pPr>
            <a:r>
              <a:rPr lang="en-US" b="true" sz="4141" i="true">
                <a:solidFill>
                  <a:srgbClr val="FFFFFF"/>
                </a:solidFill>
                <a:latin typeface="Canva Sans Bold Italics"/>
                <a:ea typeface="Canva Sans Bold Italics"/>
                <a:cs typeface="Canva Sans Bold Italics"/>
                <a:sym typeface="Canva Sans Bold Italics"/>
              </a:rPr>
              <a:t>Community Resources Unit</a:t>
            </a:r>
          </a:p>
          <a:p>
            <a:pPr algn="ctr">
              <a:lnSpc>
                <a:spcPts val="3759"/>
              </a:lnSpc>
            </a:pPr>
            <a:r>
              <a:rPr lang="en-US" sz="2685" i="true" u="sng">
                <a:solidFill>
                  <a:srgbClr val="FFFFFF"/>
                </a:solidFill>
                <a:latin typeface="Canva Sans Italics"/>
                <a:ea typeface="Canva Sans Italics"/>
                <a:cs typeface="Canva Sans Italics"/>
                <a:sym typeface="Canva Sans Italics"/>
              </a:rPr>
              <a:t>2025 CRISIS INTERVENTION &amp; PREVENTION SERVICES (CIP) FUNDING PROCESS</a:t>
            </a:r>
          </a:p>
          <a:p>
            <a:pPr algn="ctr">
              <a:lnSpc>
                <a:spcPts val="3759"/>
              </a:lnSpc>
            </a:pPr>
          </a:p>
          <a:p>
            <a:pPr algn="ctr">
              <a:lnSpc>
                <a:spcPts val="3759"/>
              </a:lnSpc>
            </a:pPr>
          </a:p>
          <a:p>
            <a:pPr algn="ctr">
              <a:lnSpc>
                <a:spcPts val="4638"/>
              </a:lnSpc>
            </a:pPr>
            <a:r>
              <a:rPr lang="en-US" sz="3313" i="true">
                <a:solidFill>
                  <a:srgbClr val="FFFFFF"/>
                </a:solidFill>
                <a:latin typeface="Canva Sans Italics"/>
                <a:ea typeface="Canva Sans Italics"/>
                <a:cs typeface="Canva Sans Italics"/>
                <a:sym typeface="Canva Sans Italics"/>
              </a:rPr>
              <a:t>Department of Planning and Community &amp; Economic Development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766AD"/>
        </a:solidFill>
      </p:bgPr>
    </p:bg>
    <p:spTree>
      <p:nvGrpSpPr>
        <p:cNvPr id="1" name=""/>
        <p:cNvGrpSpPr/>
        <p:nvPr/>
      </p:nvGrpSpPr>
      <p:grpSpPr>
        <a:xfrm>
          <a:off x="0" y="0"/>
          <a:ext cx="0" cy="0"/>
          <a:chOff x="0" y="0"/>
          <a:chExt cx="0" cy="0"/>
        </a:xfrm>
      </p:grpSpPr>
      <p:grpSp>
        <p:nvGrpSpPr>
          <p:cNvPr name="Group 2" id="2"/>
          <p:cNvGrpSpPr/>
          <p:nvPr/>
        </p:nvGrpSpPr>
        <p:grpSpPr>
          <a:xfrm rot="0">
            <a:off x="-284881" y="0"/>
            <a:ext cx="18572881" cy="3086100"/>
            <a:chOff x="0" y="0"/>
            <a:chExt cx="4891623" cy="812800"/>
          </a:xfrm>
        </p:grpSpPr>
        <p:sp>
          <p:nvSpPr>
            <p:cNvPr name="Freeform 3" id="3"/>
            <p:cNvSpPr/>
            <p:nvPr/>
          </p:nvSpPr>
          <p:spPr>
            <a:xfrm flipH="false" flipV="false" rot="0">
              <a:off x="0" y="0"/>
              <a:ext cx="4891623" cy="812800"/>
            </a:xfrm>
            <a:custGeom>
              <a:avLst/>
              <a:gdLst/>
              <a:ahLst/>
              <a:cxnLst/>
              <a:rect r="r" b="b" t="t" l="l"/>
              <a:pathLst>
                <a:path h="812800" w="4891623">
                  <a:moveTo>
                    <a:pt x="0" y="0"/>
                  </a:moveTo>
                  <a:lnTo>
                    <a:pt x="4891623" y="0"/>
                  </a:lnTo>
                  <a:lnTo>
                    <a:pt x="4891623" y="812800"/>
                  </a:lnTo>
                  <a:lnTo>
                    <a:pt x="0" y="812800"/>
                  </a:lnTo>
                  <a:close/>
                </a:path>
              </a:pathLst>
            </a:custGeom>
            <a:solidFill>
              <a:srgbClr val="FFFFFF"/>
            </a:solidFill>
          </p:spPr>
        </p:sp>
        <p:sp>
          <p:nvSpPr>
            <p:cNvPr name="TextBox 4" id="4"/>
            <p:cNvSpPr txBox="true"/>
            <p:nvPr/>
          </p:nvSpPr>
          <p:spPr>
            <a:xfrm>
              <a:off x="0" y="-47625"/>
              <a:ext cx="4891623" cy="860425"/>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1000581" y="3239730"/>
            <a:ext cx="16001957" cy="5667325"/>
          </a:xfrm>
          <a:prstGeom prst="rect">
            <a:avLst/>
          </a:prstGeom>
        </p:spPr>
        <p:txBody>
          <a:bodyPr anchor="t" rtlCol="false" tIns="0" lIns="0" bIns="0" rIns="0">
            <a:spAutoFit/>
          </a:bodyPr>
          <a:lstStyle/>
          <a:p>
            <a:pPr algn="l" marL="726162" indent="-363081" lvl="1">
              <a:lnSpc>
                <a:spcPts val="5011"/>
              </a:lnSpc>
              <a:buFont typeface="Arial"/>
              <a:buChar char="•"/>
            </a:pPr>
            <a:r>
              <a:rPr lang="en-US" sz="3363" spc="124">
                <a:solidFill>
                  <a:srgbClr val="FFFFFF"/>
                </a:solidFill>
                <a:latin typeface="Poppins"/>
                <a:ea typeface="Poppins"/>
                <a:cs typeface="Poppins"/>
                <a:sym typeface="Poppins"/>
              </a:rPr>
              <a:t>Eligibility is open to non-profit organizations and agencies that have obtained tax-exempt status under 26 USC 501(c)(3) OR groups that can secure, as fiscal agents, organizations that have obtained such status. Please see the Fiscal Agent form available on the Funding Process website for more information.</a:t>
            </a:r>
          </a:p>
          <a:p>
            <a:pPr algn="ctr">
              <a:lnSpc>
                <a:spcPts val="5011"/>
              </a:lnSpc>
            </a:pPr>
          </a:p>
          <a:p>
            <a:pPr algn="l" marL="726162" indent="-363081" lvl="1">
              <a:lnSpc>
                <a:spcPts val="5011"/>
              </a:lnSpc>
              <a:buFont typeface="Arial"/>
              <a:buChar char="•"/>
            </a:pPr>
            <a:r>
              <a:rPr lang="en-US" sz="3363" spc="124">
                <a:solidFill>
                  <a:srgbClr val="FFFFFF"/>
                </a:solidFill>
                <a:latin typeface="Poppins"/>
                <a:ea typeface="Poppins"/>
                <a:cs typeface="Poppins"/>
                <a:sym typeface="Poppins"/>
              </a:rPr>
              <a:t>Organizations that are identified to serve as Fiscal Agents on behalf of applicants will be asked to indicate their understanding of the City’s expectations and agreement to act on the applicant’s</a:t>
            </a:r>
          </a:p>
        </p:txBody>
      </p:sp>
      <p:sp>
        <p:nvSpPr>
          <p:cNvPr name="Freeform 6" id="6"/>
          <p:cNvSpPr/>
          <p:nvPr/>
        </p:nvSpPr>
        <p:spPr>
          <a:xfrm flipH="false" flipV="false" rot="2184262">
            <a:off x="12758988" y="259556"/>
            <a:ext cx="9000625" cy="1538289"/>
          </a:xfrm>
          <a:custGeom>
            <a:avLst/>
            <a:gdLst/>
            <a:ahLst/>
            <a:cxnLst/>
            <a:rect r="r" b="b" t="t" l="l"/>
            <a:pathLst>
              <a:path h="1538289" w="9000625">
                <a:moveTo>
                  <a:pt x="0" y="0"/>
                </a:moveTo>
                <a:lnTo>
                  <a:pt x="9000624" y="0"/>
                </a:lnTo>
                <a:lnTo>
                  <a:pt x="9000624" y="1538288"/>
                </a:lnTo>
                <a:lnTo>
                  <a:pt x="0" y="1538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974497" y="50170"/>
            <a:ext cx="12668476" cy="2757160"/>
          </a:xfrm>
          <a:prstGeom prst="rect">
            <a:avLst/>
          </a:prstGeom>
        </p:spPr>
        <p:txBody>
          <a:bodyPr anchor="t" rtlCol="false" tIns="0" lIns="0" bIns="0" rIns="0">
            <a:spAutoFit/>
          </a:bodyPr>
          <a:lstStyle/>
          <a:p>
            <a:pPr algn="ctr">
              <a:lnSpc>
                <a:spcPts val="10780"/>
              </a:lnSpc>
            </a:pPr>
            <a:r>
              <a:rPr lang="en-US" b="true" sz="7700" u="sng">
                <a:solidFill>
                  <a:srgbClr val="2E58A6"/>
                </a:solidFill>
                <a:latin typeface="Poppins Bold"/>
                <a:ea typeface="Poppins Bold"/>
                <a:cs typeface="Poppins Bold"/>
                <a:sym typeface="Poppins Bold"/>
              </a:rPr>
              <a:t>2025 CIP RFP GUIDELINES:</a:t>
            </a:r>
            <a:r>
              <a:rPr lang="en-US" b="true" sz="7700">
                <a:solidFill>
                  <a:srgbClr val="2E58A6"/>
                </a:solidFill>
                <a:latin typeface="Poppins Bold"/>
                <a:ea typeface="Poppins Bold"/>
                <a:cs typeface="Poppins Bold"/>
                <a:sym typeface="Poppins Bold"/>
              </a:rPr>
              <a:t> </a:t>
            </a:r>
            <a:r>
              <a:rPr lang="en-US" b="true" sz="7700" i="true">
                <a:solidFill>
                  <a:srgbClr val="2E58A6"/>
                </a:solidFill>
                <a:latin typeface="Poppins Bold Italics"/>
                <a:ea typeface="Poppins Bold Italics"/>
                <a:cs typeface="Poppins Bold Italics"/>
                <a:sym typeface="Poppins Bold Italics"/>
              </a:rPr>
              <a:t>ELIGIBILITY CRITERIA</a:t>
            </a:r>
            <a:r>
              <a:rPr lang="en-US" b="true" sz="7700">
                <a:solidFill>
                  <a:srgbClr val="2E58A6"/>
                </a:solidFill>
                <a:latin typeface="Poppins Bold"/>
                <a:ea typeface="Poppins Bold"/>
                <a:cs typeface="Poppins Bold"/>
                <a:sym typeface="Poppins Bold"/>
              </a:rPr>
              <a:t> </a:t>
            </a:r>
          </a:p>
        </p:txBody>
      </p:sp>
      <p:sp>
        <p:nvSpPr>
          <p:cNvPr name="Freeform 8" id="8"/>
          <p:cNvSpPr/>
          <p:nvPr/>
        </p:nvSpPr>
        <p:spPr>
          <a:xfrm flipH="false" flipV="false" rot="2184262">
            <a:off x="-3016303" y="9056764"/>
            <a:ext cx="9000625" cy="1538289"/>
          </a:xfrm>
          <a:custGeom>
            <a:avLst/>
            <a:gdLst/>
            <a:ahLst/>
            <a:cxnLst/>
            <a:rect r="r" b="b" t="t" l="l"/>
            <a:pathLst>
              <a:path h="1538289" w="9000625">
                <a:moveTo>
                  <a:pt x="0" y="0"/>
                </a:moveTo>
                <a:lnTo>
                  <a:pt x="9000625" y="0"/>
                </a:lnTo>
                <a:lnTo>
                  <a:pt x="9000625" y="1538288"/>
                </a:lnTo>
                <a:lnTo>
                  <a:pt x="0" y="15382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C81C4"/>
        </a:solidFill>
      </p:bgPr>
    </p:bg>
    <p:spTree>
      <p:nvGrpSpPr>
        <p:cNvPr id="1" name=""/>
        <p:cNvGrpSpPr/>
        <p:nvPr/>
      </p:nvGrpSpPr>
      <p:grpSpPr>
        <a:xfrm>
          <a:off x="0" y="0"/>
          <a:ext cx="0" cy="0"/>
          <a:chOff x="0" y="0"/>
          <a:chExt cx="0" cy="0"/>
        </a:xfrm>
      </p:grpSpPr>
      <p:grpSp>
        <p:nvGrpSpPr>
          <p:cNvPr name="Group 2" id="2"/>
          <p:cNvGrpSpPr/>
          <p:nvPr/>
        </p:nvGrpSpPr>
        <p:grpSpPr>
          <a:xfrm rot="0">
            <a:off x="-487903" y="0"/>
            <a:ext cx="18775903" cy="2069622"/>
            <a:chOff x="0" y="0"/>
            <a:chExt cx="4945094" cy="545086"/>
          </a:xfrm>
        </p:grpSpPr>
        <p:sp>
          <p:nvSpPr>
            <p:cNvPr name="Freeform 3" id="3"/>
            <p:cNvSpPr/>
            <p:nvPr/>
          </p:nvSpPr>
          <p:spPr>
            <a:xfrm flipH="false" flipV="false" rot="0">
              <a:off x="0" y="0"/>
              <a:ext cx="4945094" cy="545086"/>
            </a:xfrm>
            <a:custGeom>
              <a:avLst/>
              <a:gdLst/>
              <a:ahLst/>
              <a:cxnLst/>
              <a:rect r="r" b="b" t="t" l="l"/>
              <a:pathLst>
                <a:path h="545086" w="4945094">
                  <a:moveTo>
                    <a:pt x="0" y="0"/>
                  </a:moveTo>
                  <a:lnTo>
                    <a:pt x="4945094" y="0"/>
                  </a:lnTo>
                  <a:lnTo>
                    <a:pt x="4945094" y="545086"/>
                  </a:lnTo>
                  <a:lnTo>
                    <a:pt x="0" y="545086"/>
                  </a:lnTo>
                  <a:close/>
                </a:path>
              </a:pathLst>
            </a:custGeom>
            <a:solidFill>
              <a:srgbClr val="FFFFFF"/>
            </a:solidFill>
          </p:spPr>
        </p:sp>
        <p:sp>
          <p:nvSpPr>
            <p:cNvPr name="TextBox 4" id="4"/>
            <p:cNvSpPr txBox="true"/>
            <p:nvPr/>
          </p:nvSpPr>
          <p:spPr>
            <a:xfrm>
              <a:off x="0" y="-47625"/>
              <a:ext cx="4945094" cy="592711"/>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4447917" y="-34517"/>
            <a:ext cx="27183834" cy="1069328"/>
          </a:xfrm>
          <a:prstGeom prst="rect">
            <a:avLst/>
          </a:prstGeom>
        </p:spPr>
        <p:txBody>
          <a:bodyPr anchor="t" rtlCol="false" tIns="0" lIns="0" bIns="0" rIns="0">
            <a:spAutoFit/>
          </a:bodyPr>
          <a:lstStyle/>
          <a:p>
            <a:pPr algn="ctr">
              <a:lnSpc>
                <a:spcPts val="8260"/>
              </a:lnSpc>
            </a:pPr>
            <a:r>
              <a:rPr lang="en-US" sz="5900" b="true">
                <a:solidFill>
                  <a:srgbClr val="B8D3FF"/>
                </a:solidFill>
                <a:latin typeface="Poppins Bold"/>
                <a:ea typeface="Poppins Bold"/>
                <a:cs typeface="Poppins Bold"/>
                <a:sym typeface="Poppins Bold"/>
              </a:rPr>
              <a:t>Application: </a:t>
            </a:r>
            <a:r>
              <a:rPr lang="en-US" b="true" sz="5900" i="true" u="sng">
                <a:solidFill>
                  <a:srgbClr val="B8D3FF"/>
                </a:solidFill>
                <a:latin typeface="Poppins Bold Italics"/>
                <a:ea typeface="Poppins Bold Italics"/>
                <a:cs typeface="Poppins Bold Italics"/>
                <a:sym typeface="Poppins Bold Italics"/>
              </a:rPr>
              <a:t>Required Information/Content</a:t>
            </a:r>
          </a:p>
        </p:txBody>
      </p:sp>
      <p:sp>
        <p:nvSpPr>
          <p:cNvPr name="TextBox 6" id="6"/>
          <p:cNvSpPr txBox="true"/>
          <p:nvPr/>
        </p:nvSpPr>
        <p:spPr>
          <a:xfrm rot="0">
            <a:off x="969698" y="2070516"/>
            <a:ext cx="15860702" cy="7187784"/>
          </a:xfrm>
          <a:prstGeom prst="rect">
            <a:avLst/>
          </a:prstGeom>
        </p:spPr>
        <p:txBody>
          <a:bodyPr anchor="t" rtlCol="false" tIns="0" lIns="0" bIns="0" rIns="0">
            <a:spAutoFit/>
          </a:bodyPr>
          <a:lstStyle/>
          <a:p>
            <a:pPr algn="ctr">
              <a:lnSpc>
                <a:spcPts val="7777"/>
              </a:lnSpc>
            </a:pPr>
            <a:r>
              <a:rPr lang="en-US" b="true" sz="4831" i="true">
                <a:solidFill>
                  <a:srgbClr val="FFFFFF"/>
                </a:solidFill>
                <a:latin typeface="Poppins Bold Italics"/>
                <a:ea typeface="Poppins Bold Italics"/>
                <a:cs typeface="Poppins Bold Italics"/>
                <a:sym typeface="Poppins Bold Italics"/>
              </a:rPr>
              <a:t>       Please include the following required submittals:</a:t>
            </a:r>
          </a:p>
          <a:p>
            <a:pPr algn="l" marL="2086049" indent="-695350" lvl="2">
              <a:lnSpc>
                <a:spcPts val="7777"/>
              </a:lnSpc>
              <a:buFont typeface="Arial"/>
              <a:buChar char="⚬"/>
            </a:pPr>
            <a:r>
              <a:rPr lang="en-US" b="true" sz="4831">
                <a:solidFill>
                  <a:srgbClr val="B8D3FF"/>
                </a:solidFill>
                <a:latin typeface="Poppins Bold"/>
                <a:ea typeface="Poppins Bold"/>
                <a:cs typeface="Poppins Bold"/>
                <a:sym typeface="Poppins Bold"/>
              </a:rPr>
              <a:t>Part 1</a:t>
            </a:r>
            <a:r>
              <a:rPr lang="en-US" sz="4831">
                <a:solidFill>
                  <a:srgbClr val="B8D3FF"/>
                </a:solidFill>
                <a:latin typeface="Poppins"/>
                <a:ea typeface="Poppins"/>
                <a:cs typeface="Poppins"/>
                <a:sym typeface="Poppins"/>
              </a:rPr>
              <a:t>- Organization Narrative Form </a:t>
            </a:r>
          </a:p>
          <a:p>
            <a:pPr algn="l" marL="2086049" indent="-695350" lvl="2">
              <a:lnSpc>
                <a:spcPts val="6763"/>
              </a:lnSpc>
              <a:buFont typeface="Arial"/>
              <a:buChar char="⚬"/>
            </a:pPr>
            <a:r>
              <a:rPr lang="en-US" b="true" sz="4831">
                <a:solidFill>
                  <a:srgbClr val="B8D3FF"/>
                </a:solidFill>
                <a:latin typeface="Poppins Bold"/>
                <a:ea typeface="Poppins Bold"/>
                <a:cs typeface="Poppins Bold"/>
                <a:sym typeface="Poppins Bold"/>
              </a:rPr>
              <a:t>Part 2</a:t>
            </a:r>
            <a:r>
              <a:rPr lang="en-US" sz="4831">
                <a:solidFill>
                  <a:srgbClr val="B8D3FF"/>
                </a:solidFill>
                <a:latin typeface="Poppins"/>
                <a:ea typeface="Poppins"/>
                <a:cs typeface="Poppins"/>
                <a:sym typeface="Poppins"/>
              </a:rPr>
              <a:t>- Program Narrative Application form </a:t>
            </a:r>
          </a:p>
          <a:p>
            <a:pPr algn="l" marL="2086049" indent="-695350" lvl="2">
              <a:lnSpc>
                <a:spcPts val="6763"/>
              </a:lnSpc>
              <a:buFont typeface="Arial"/>
              <a:buChar char="⚬"/>
            </a:pPr>
            <a:r>
              <a:rPr lang="en-US" b="true" sz="4831">
                <a:solidFill>
                  <a:srgbClr val="B8D3FF"/>
                </a:solidFill>
                <a:latin typeface="Poppins Bold"/>
                <a:ea typeface="Poppins Bold"/>
                <a:cs typeface="Poppins Bold"/>
                <a:sym typeface="Poppins Bold"/>
              </a:rPr>
              <a:t>Part 3</a:t>
            </a:r>
            <a:r>
              <a:rPr lang="en-US" sz="4831">
                <a:solidFill>
                  <a:srgbClr val="B8D3FF"/>
                </a:solidFill>
                <a:latin typeface="Poppins"/>
                <a:ea typeface="Poppins"/>
                <a:cs typeface="Poppins"/>
                <a:sym typeface="Poppins"/>
              </a:rPr>
              <a:t>- </a:t>
            </a:r>
            <a:r>
              <a:rPr lang="en-US" sz="4831">
                <a:solidFill>
                  <a:srgbClr val="B8D3FF"/>
                </a:solidFill>
                <a:latin typeface="Poppins"/>
                <a:ea typeface="Poppins"/>
                <a:cs typeface="Poppins"/>
                <a:sym typeface="Poppins"/>
              </a:rPr>
              <a:t>Budget Workbook including all organization and program information</a:t>
            </a:r>
          </a:p>
          <a:p>
            <a:pPr algn="l" marL="2086049" indent="-695350" lvl="2">
              <a:lnSpc>
                <a:spcPts val="6763"/>
              </a:lnSpc>
              <a:buFont typeface="Arial"/>
              <a:buChar char="⚬"/>
            </a:pPr>
            <a:r>
              <a:rPr lang="en-US" b="true" sz="4831">
                <a:solidFill>
                  <a:srgbClr val="B8D3FF"/>
                </a:solidFill>
                <a:latin typeface="Poppins Bold"/>
                <a:ea typeface="Poppins Bold"/>
                <a:cs typeface="Poppins Bold"/>
                <a:sym typeface="Poppins Bold"/>
              </a:rPr>
              <a:t>Fiscal Agent Form</a:t>
            </a:r>
            <a:r>
              <a:rPr lang="en-US" sz="4831">
                <a:solidFill>
                  <a:srgbClr val="B8D3FF"/>
                </a:solidFill>
                <a:latin typeface="Poppins"/>
                <a:ea typeface="Poppins"/>
                <a:cs typeface="Poppins"/>
                <a:sym typeface="Poppins"/>
              </a:rPr>
              <a:t> (if applicable)</a:t>
            </a:r>
          </a:p>
          <a:p>
            <a:pPr algn="ctr">
              <a:lnSpc>
                <a:spcPts val="6200"/>
              </a:lnSpc>
            </a:pPr>
            <a:r>
              <a:rPr lang="en-US" sz="4429" b="true">
                <a:solidFill>
                  <a:srgbClr val="B8D3FF"/>
                </a:solidFill>
                <a:latin typeface="Poppins Bold"/>
                <a:ea typeface="Poppins Bold"/>
                <a:cs typeface="Poppins Bold"/>
                <a:sym typeface="Poppins Bold"/>
              </a:rPr>
              <a:t> </a:t>
            </a:r>
          </a:p>
        </p:txBody>
      </p:sp>
      <p:sp>
        <p:nvSpPr>
          <p:cNvPr name="TextBox 7" id="7"/>
          <p:cNvSpPr txBox="true"/>
          <p:nvPr/>
        </p:nvSpPr>
        <p:spPr>
          <a:xfrm rot="0">
            <a:off x="-4447917" y="920511"/>
            <a:ext cx="27183834" cy="734046"/>
          </a:xfrm>
          <a:prstGeom prst="rect">
            <a:avLst/>
          </a:prstGeom>
        </p:spPr>
        <p:txBody>
          <a:bodyPr anchor="t" rtlCol="false" tIns="0" lIns="0" bIns="0" rIns="0">
            <a:spAutoFit/>
          </a:bodyPr>
          <a:lstStyle/>
          <a:p>
            <a:pPr algn="ctr">
              <a:lnSpc>
                <a:spcPts val="5740"/>
              </a:lnSpc>
            </a:pPr>
            <a:r>
              <a:rPr lang="en-US" b="true" sz="4100" i="true">
                <a:solidFill>
                  <a:srgbClr val="5C81C4"/>
                </a:solidFill>
                <a:latin typeface="Poppins Bold Italics"/>
                <a:ea typeface="Poppins Bold Italics"/>
                <a:cs typeface="Poppins Bold Italics"/>
                <a:sym typeface="Poppins Bold Italics"/>
              </a:rPr>
              <a:t>SINGLE APPLICANTS</a:t>
            </a:r>
          </a:p>
        </p:txBody>
      </p:sp>
      <p:sp>
        <p:nvSpPr>
          <p:cNvPr name="TextBox 8" id="8"/>
          <p:cNvSpPr txBox="true"/>
          <p:nvPr/>
        </p:nvSpPr>
        <p:spPr>
          <a:xfrm rot="0">
            <a:off x="1964450" y="1577940"/>
            <a:ext cx="14359100" cy="491681"/>
          </a:xfrm>
          <a:prstGeom prst="rect">
            <a:avLst/>
          </a:prstGeom>
        </p:spPr>
        <p:txBody>
          <a:bodyPr anchor="t" rtlCol="false" tIns="0" lIns="0" bIns="0" rIns="0">
            <a:spAutoFit/>
          </a:bodyPr>
          <a:lstStyle/>
          <a:p>
            <a:pPr algn="ctr">
              <a:lnSpc>
                <a:spcPts val="3874"/>
              </a:lnSpc>
            </a:pPr>
            <a:r>
              <a:rPr lang="en-US" sz="2767" i="true">
                <a:solidFill>
                  <a:srgbClr val="669FE3"/>
                </a:solidFill>
                <a:latin typeface="Poppins Italics"/>
                <a:ea typeface="Poppins Italics"/>
                <a:cs typeface="Poppins Italics"/>
                <a:sym typeface="Poppins Italics"/>
              </a:rPr>
              <a:t>**For these documents, please </a:t>
            </a:r>
            <a:r>
              <a:rPr lang="en-US" sz="2767" i="true" u="sng">
                <a:solidFill>
                  <a:srgbClr val="669FE3"/>
                </a:solidFill>
                <a:latin typeface="Poppins Italics"/>
                <a:ea typeface="Poppins Italics"/>
                <a:cs typeface="Poppins Italics"/>
                <a:sym typeface="Poppins Italics"/>
                <a:hlinkClick r:id="rId3" tooltip="https://www.cityofmadison.com/dpced/community-development/contracts-funding/funding-opportunities/2025-crisis-intervention-and"/>
              </a:rPr>
              <a:t>click here</a:t>
            </a:r>
            <a:r>
              <a:rPr lang="en-US" sz="2767" i="true">
                <a:solidFill>
                  <a:srgbClr val="669FE3"/>
                </a:solidFill>
                <a:latin typeface="Poppins Italics"/>
                <a:ea typeface="Poppins Italics"/>
                <a:cs typeface="Poppins Italics"/>
                <a:sym typeface="Poppins Italics"/>
              </a:rPr>
              <a:t> to access them on the City Website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C81C4"/>
        </a:solidFill>
      </p:bgPr>
    </p:bg>
    <p:spTree>
      <p:nvGrpSpPr>
        <p:cNvPr id="1" name=""/>
        <p:cNvGrpSpPr/>
        <p:nvPr/>
      </p:nvGrpSpPr>
      <p:grpSpPr>
        <a:xfrm>
          <a:off x="0" y="0"/>
          <a:ext cx="0" cy="0"/>
          <a:chOff x="0" y="0"/>
          <a:chExt cx="0" cy="0"/>
        </a:xfrm>
      </p:grpSpPr>
      <p:grpSp>
        <p:nvGrpSpPr>
          <p:cNvPr name="Group 2" id="2"/>
          <p:cNvGrpSpPr/>
          <p:nvPr/>
        </p:nvGrpSpPr>
        <p:grpSpPr>
          <a:xfrm rot="0">
            <a:off x="-243951" y="74677"/>
            <a:ext cx="18775903" cy="2273379"/>
            <a:chOff x="0" y="0"/>
            <a:chExt cx="4945094" cy="598750"/>
          </a:xfrm>
        </p:grpSpPr>
        <p:sp>
          <p:nvSpPr>
            <p:cNvPr name="Freeform 3" id="3"/>
            <p:cNvSpPr/>
            <p:nvPr/>
          </p:nvSpPr>
          <p:spPr>
            <a:xfrm flipH="false" flipV="false" rot="0">
              <a:off x="0" y="0"/>
              <a:ext cx="4945094" cy="598750"/>
            </a:xfrm>
            <a:custGeom>
              <a:avLst/>
              <a:gdLst/>
              <a:ahLst/>
              <a:cxnLst/>
              <a:rect r="r" b="b" t="t" l="l"/>
              <a:pathLst>
                <a:path h="598750" w="4945094">
                  <a:moveTo>
                    <a:pt x="0" y="0"/>
                  </a:moveTo>
                  <a:lnTo>
                    <a:pt x="4945094" y="0"/>
                  </a:lnTo>
                  <a:lnTo>
                    <a:pt x="4945094" y="598750"/>
                  </a:lnTo>
                  <a:lnTo>
                    <a:pt x="0" y="598750"/>
                  </a:lnTo>
                  <a:close/>
                </a:path>
              </a:pathLst>
            </a:custGeom>
            <a:solidFill>
              <a:srgbClr val="2E58A6"/>
            </a:solidFill>
          </p:spPr>
        </p:sp>
        <p:sp>
          <p:nvSpPr>
            <p:cNvPr name="TextBox 4" id="4"/>
            <p:cNvSpPr txBox="true"/>
            <p:nvPr/>
          </p:nvSpPr>
          <p:spPr>
            <a:xfrm>
              <a:off x="0" y="-47625"/>
              <a:ext cx="4945094" cy="646375"/>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4447917" y="-40628"/>
            <a:ext cx="27183834" cy="1069328"/>
          </a:xfrm>
          <a:prstGeom prst="rect">
            <a:avLst/>
          </a:prstGeom>
        </p:spPr>
        <p:txBody>
          <a:bodyPr anchor="t" rtlCol="false" tIns="0" lIns="0" bIns="0" rIns="0">
            <a:spAutoFit/>
          </a:bodyPr>
          <a:lstStyle/>
          <a:p>
            <a:pPr algn="ctr">
              <a:lnSpc>
                <a:spcPts val="8260"/>
              </a:lnSpc>
            </a:pPr>
            <a:r>
              <a:rPr lang="en-US" sz="5900" b="true">
                <a:solidFill>
                  <a:srgbClr val="FFFFFF"/>
                </a:solidFill>
                <a:latin typeface="Poppins Bold"/>
                <a:ea typeface="Poppins Bold"/>
                <a:cs typeface="Poppins Bold"/>
                <a:sym typeface="Poppins Bold"/>
              </a:rPr>
              <a:t>Application: </a:t>
            </a:r>
            <a:r>
              <a:rPr lang="en-US" b="true" sz="5900" u="sng">
                <a:solidFill>
                  <a:srgbClr val="FFFFFF"/>
                </a:solidFill>
                <a:latin typeface="Poppins Bold"/>
                <a:ea typeface="Poppins Bold"/>
                <a:cs typeface="Poppins Bold"/>
                <a:sym typeface="Poppins Bold"/>
              </a:rPr>
              <a:t>Required Inf</a:t>
            </a:r>
            <a:r>
              <a:rPr lang="en-US" b="true" sz="5900" u="sng">
                <a:solidFill>
                  <a:srgbClr val="FFFFFF"/>
                </a:solidFill>
                <a:latin typeface="Poppins Bold"/>
                <a:ea typeface="Poppins Bold"/>
                <a:cs typeface="Poppins Bold"/>
                <a:sym typeface="Poppins Bold"/>
              </a:rPr>
              <a:t>or</a:t>
            </a:r>
            <a:r>
              <a:rPr lang="en-US" b="true" sz="5900" u="sng">
                <a:solidFill>
                  <a:srgbClr val="FFFFFF"/>
                </a:solidFill>
                <a:latin typeface="Poppins Bold"/>
                <a:ea typeface="Poppins Bold"/>
                <a:cs typeface="Poppins Bold"/>
                <a:sym typeface="Poppins Bold"/>
              </a:rPr>
              <a:t>m</a:t>
            </a:r>
            <a:r>
              <a:rPr lang="en-US" b="true" sz="5900" u="sng">
                <a:solidFill>
                  <a:srgbClr val="FFFFFF"/>
                </a:solidFill>
                <a:latin typeface="Poppins Bold"/>
                <a:ea typeface="Poppins Bold"/>
                <a:cs typeface="Poppins Bold"/>
                <a:sym typeface="Poppins Bold"/>
              </a:rPr>
              <a:t>atio</a:t>
            </a:r>
            <a:r>
              <a:rPr lang="en-US" b="true" sz="5900" u="sng">
                <a:solidFill>
                  <a:srgbClr val="FFFFFF"/>
                </a:solidFill>
                <a:latin typeface="Poppins Bold"/>
                <a:ea typeface="Poppins Bold"/>
                <a:cs typeface="Poppins Bold"/>
                <a:sym typeface="Poppins Bold"/>
              </a:rPr>
              <a:t>n/C</a:t>
            </a:r>
            <a:r>
              <a:rPr lang="en-US" b="true" sz="5900" u="sng">
                <a:solidFill>
                  <a:srgbClr val="FFFFFF"/>
                </a:solidFill>
                <a:latin typeface="Poppins Bold"/>
                <a:ea typeface="Poppins Bold"/>
                <a:cs typeface="Poppins Bold"/>
                <a:sym typeface="Poppins Bold"/>
              </a:rPr>
              <a:t>o</a:t>
            </a:r>
            <a:r>
              <a:rPr lang="en-US" b="true" sz="5900" u="sng">
                <a:solidFill>
                  <a:srgbClr val="FFFFFF"/>
                </a:solidFill>
                <a:latin typeface="Poppins Bold"/>
                <a:ea typeface="Poppins Bold"/>
                <a:cs typeface="Poppins Bold"/>
                <a:sym typeface="Poppins Bold"/>
              </a:rPr>
              <a:t>ntent</a:t>
            </a:r>
          </a:p>
        </p:txBody>
      </p:sp>
      <p:sp>
        <p:nvSpPr>
          <p:cNvPr name="TextBox 6" id="6"/>
          <p:cNvSpPr txBox="true"/>
          <p:nvPr/>
        </p:nvSpPr>
        <p:spPr>
          <a:xfrm rot="0">
            <a:off x="0" y="2348056"/>
            <a:ext cx="17873173" cy="7618821"/>
          </a:xfrm>
          <a:prstGeom prst="rect">
            <a:avLst/>
          </a:prstGeom>
        </p:spPr>
        <p:txBody>
          <a:bodyPr anchor="t" rtlCol="false" tIns="0" lIns="0" bIns="0" rIns="0">
            <a:spAutoFit/>
          </a:bodyPr>
          <a:lstStyle/>
          <a:p>
            <a:pPr algn="ctr">
              <a:lnSpc>
                <a:spcPts val="6191"/>
              </a:lnSpc>
            </a:pPr>
            <a:r>
              <a:rPr lang="en-US" b="true" sz="3845" i="true">
                <a:solidFill>
                  <a:srgbClr val="FFFFFF"/>
                </a:solidFill>
                <a:latin typeface="Poppins Bold Italics"/>
                <a:ea typeface="Poppins Bold Italics"/>
                <a:cs typeface="Poppins Bold Italics"/>
                <a:sym typeface="Poppins Bold Italics"/>
              </a:rPr>
              <a:t>       Please include the following required submittals:</a:t>
            </a:r>
          </a:p>
          <a:p>
            <a:pPr algn="l" marL="1660564" indent="-553521" lvl="2">
              <a:lnSpc>
                <a:spcPts val="6191"/>
              </a:lnSpc>
              <a:buFont typeface="Arial"/>
              <a:buChar char="⚬"/>
            </a:pPr>
            <a:r>
              <a:rPr lang="en-US" b="true" sz="3845">
                <a:solidFill>
                  <a:srgbClr val="B8D3FF"/>
                </a:solidFill>
                <a:latin typeface="Poppins Bold"/>
                <a:ea typeface="Poppins Bold"/>
                <a:cs typeface="Poppins Bold"/>
                <a:sym typeface="Poppins Bold"/>
              </a:rPr>
              <a:t>Part 1</a:t>
            </a:r>
            <a:r>
              <a:rPr lang="en-US" sz="3845">
                <a:solidFill>
                  <a:srgbClr val="B8D3FF"/>
                </a:solidFill>
                <a:latin typeface="Poppins"/>
                <a:ea typeface="Poppins"/>
                <a:cs typeface="Poppins"/>
                <a:sym typeface="Poppins"/>
              </a:rPr>
              <a:t>- Organization Narrative Form </a:t>
            </a:r>
            <a:r>
              <a:rPr lang="en-US" b="true" sz="3845">
                <a:solidFill>
                  <a:srgbClr val="FFFFFF"/>
                </a:solidFill>
                <a:latin typeface="Poppins Bold"/>
                <a:ea typeface="Poppins Bold"/>
                <a:cs typeface="Poppins Bold"/>
                <a:sym typeface="Poppins Bold"/>
              </a:rPr>
              <a:t>(LEAD AGENCY)</a:t>
            </a:r>
          </a:p>
          <a:p>
            <a:pPr algn="l" marL="1660564" indent="-553521" lvl="2">
              <a:lnSpc>
                <a:spcPts val="5383"/>
              </a:lnSpc>
              <a:buFont typeface="Arial"/>
              <a:buChar char="⚬"/>
            </a:pPr>
            <a:r>
              <a:rPr lang="en-US" b="true" sz="3845">
                <a:solidFill>
                  <a:srgbClr val="B8D3FF"/>
                </a:solidFill>
                <a:latin typeface="Poppins Bold"/>
                <a:ea typeface="Poppins Bold"/>
                <a:cs typeface="Poppins Bold"/>
                <a:sym typeface="Poppins Bold"/>
              </a:rPr>
              <a:t>Part 2</a:t>
            </a:r>
            <a:r>
              <a:rPr lang="en-US" sz="3845">
                <a:solidFill>
                  <a:srgbClr val="B8D3FF"/>
                </a:solidFill>
                <a:latin typeface="Poppins"/>
                <a:ea typeface="Poppins"/>
                <a:cs typeface="Poppins"/>
                <a:sym typeface="Poppins"/>
              </a:rPr>
              <a:t>- Program Narrative Application form </a:t>
            </a:r>
            <a:r>
              <a:rPr lang="en-US" b="true" sz="3845">
                <a:solidFill>
                  <a:srgbClr val="FFFFFF"/>
                </a:solidFill>
                <a:latin typeface="Poppins Bold"/>
                <a:ea typeface="Poppins Bold"/>
                <a:cs typeface="Poppins Bold"/>
                <a:sym typeface="Poppins Bold"/>
              </a:rPr>
              <a:t>(LEAD AGENCY)</a:t>
            </a:r>
          </a:p>
          <a:p>
            <a:pPr algn="l" marL="1660564" indent="-553521" lvl="2">
              <a:lnSpc>
                <a:spcPts val="5383"/>
              </a:lnSpc>
              <a:buFont typeface="Arial"/>
              <a:buChar char="⚬"/>
            </a:pPr>
            <a:r>
              <a:rPr lang="en-US" b="true" sz="3845">
                <a:solidFill>
                  <a:srgbClr val="B8D3FF"/>
                </a:solidFill>
                <a:latin typeface="Poppins Bold"/>
                <a:ea typeface="Poppins Bold"/>
                <a:cs typeface="Poppins Bold"/>
                <a:sym typeface="Poppins Bold"/>
              </a:rPr>
              <a:t>Part 3</a:t>
            </a:r>
            <a:r>
              <a:rPr lang="en-US" sz="3845">
                <a:solidFill>
                  <a:srgbClr val="B8D3FF"/>
                </a:solidFill>
                <a:latin typeface="Poppins"/>
                <a:ea typeface="Poppins"/>
                <a:cs typeface="Poppins"/>
                <a:sym typeface="Poppins"/>
              </a:rPr>
              <a:t>- </a:t>
            </a:r>
            <a:r>
              <a:rPr lang="en-US" sz="3845">
                <a:solidFill>
                  <a:srgbClr val="B8D3FF"/>
                </a:solidFill>
                <a:latin typeface="Poppins"/>
                <a:ea typeface="Poppins"/>
                <a:cs typeface="Poppins"/>
                <a:sym typeface="Poppins"/>
              </a:rPr>
              <a:t>Budget Workbook including all organization and program information </a:t>
            </a:r>
            <a:r>
              <a:rPr lang="en-US" b="true" sz="3845">
                <a:solidFill>
                  <a:srgbClr val="FFFFFF"/>
                </a:solidFill>
                <a:latin typeface="Poppins Bold"/>
                <a:ea typeface="Poppins Bold"/>
                <a:cs typeface="Poppins Bold"/>
                <a:sym typeface="Poppins Bold"/>
              </a:rPr>
              <a:t>(LEAD AGENCY)</a:t>
            </a:r>
          </a:p>
          <a:p>
            <a:pPr algn="l" marL="2490845" indent="-622711" lvl="3">
              <a:lnSpc>
                <a:spcPts val="5383"/>
              </a:lnSpc>
              <a:buFont typeface="Arial"/>
              <a:buChar char="￭"/>
            </a:pPr>
            <a:r>
              <a:rPr lang="en-US" sz="3845">
                <a:solidFill>
                  <a:srgbClr val="B8D3FF"/>
                </a:solidFill>
                <a:latin typeface="Poppins"/>
                <a:ea typeface="Poppins"/>
                <a:cs typeface="Poppins"/>
                <a:sym typeface="Poppins"/>
              </a:rPr>
              <a:t>One (or more) Budget Narrative Document – JOINT/MULTI-</a:t>
            </a:r>
            <a:r>
              <a:rPr lang="en-US" b="true" sz="3845">
                <a:solidFill>
                  <a:srgbClr val="FFFFFF"/>
                </a:solidFill>
                <a:latin typeface="Poppins Bold"/>
                <a:ea typeface="Poppins Bold"/>
                <a:cs typeface="Poppins Bold"/>
                <a:sym typeface="Poppins Bold"/>
              </a:rPr>
              <a:t>LEAD</a:t>
            </a:r>
            <a:r>
              <a:rPr lang="en-US" b="true" sz="3845">
                <a:solidFill>
                  <a:srgbClr val="B8D3FF"/>
                </a:solidFill>
                <a:latin typeface="Poppins Bold"/>
                <a:ea typeface="Poppins Bold"/>
                <a:cs typeface="Poppins Bold"/>
                <a:sym typeface="Poppins Bold"/>
              </a:rPr>
              <a:t> </a:t>
            </a:r>
            <a:r>
              <a:rPr lang="en-US" b="true" sz="3845">
                <a:solidFill>
                  <a:srgbClr val="FFFFFF"/>
                </a:solidFill>
                <a:latin typeface="Poppins Bold"/>
                <a:ea typeface="Poppins Bold"/>
                <a:cs typeface="Poppins Bold"/>
                <a:sym typeface="Poppins Bold"/>
              </a:rPr>
              <a:t>AGENCY</a:t>
            </a:r>
            <a:r>
              <a:rPr lang="en-US" b="true" sz="3845">
                <a:solidFill>
                  <a:srgbClr val="B8D3FF"/>
                </a:solidFill>
                <a:latin typeface="Poppins Bold"/>
                <a:ea typeface="Poppins Bold"/>
                <a:cs typeface="Poppins Bold"/>
                <a:sym typeface="Poppins Bold"/>
              </a:rPr>
              <a:t> </a:t>
            </a:r>
            <a:r>
              <a:rPr lang="en-US" sz="3845">
                <a:solidFill>
                  <a:srgbClr val="B8D3FF"/>
                </a:solidFill>
                <a:latin typeface="Poppins"/>
                <a:ea typeface="Poppins"/>
                <a:cs typeface="Poppins"/>
                <a:sym typeface="Poppins"/>
              </a:rPr>
              <a:t>APPLICATIONS ONLY</a:t>
            </a:r>
          </a:p>
          <a:p>
            <a:pPr algn="l" marL="2490845" indent="-622711" lvl="3">
              <a:lnSpc>
                <a:spcPts val="5383"/>
              </a:lnSpc>
              <a:buFont typeface="Arial"/>
              <a:buChar char="￭"/>
            </a:pPr>
            <a:r>
              <a:rPr lang="en-US" b="true" sz="3845">
                <a:solidFill>
                  <a:srgbClr val="B8D3FF"/>
                </a:solidFill>
                <a:latin typeface="Poppins Bold"/>
                <a:ea typeface="Poppins Bold"/>
                <a:cs typeface="Poppins Bold"/>
                <a:sym typeface="Poppins Bold"/>
              </a:rPr>
              <a:t>Memorandum of Understanding (MOU) </a:t>
            </a:r>
            <a:r>
              <a:rPr lang="en-US" sz="3845">
                <a:solidFill>
                  <a:srgbClr val="B8D3FF"/>
                </a:solidFill>
                <a:latin typeface="Poppins"/>
                <a:ea typeface="Poppins"/>
                <a:cs typeface="Poppins"/>
                <a:sym typeface="Poppins"/>
              </a:rPr>
              <a:t>– JOINT/MULTI-AGENCY APPLICATIONS ONLY</a:t>
            </a:r>
          </a:p>
          <a:p>
            <a:pPr algn="l" marL="1660564" indent="-553521" lvl="2">
              <a:lnSpc>
                <a:spcPts val="5383"/>
              </a:lnSpc>
              <a:buFont typeface="Arial"/>
              <a:buChar char="⚬"/>
            </a:pPr>
            <a:r>
              <a:rPr lang="en-US" b="true" sz="3845">
                <a:solidFill>
                  <a:srgbClr val="B8D3FF"/>
                </a:solidFill>
                <a:latin typeface="Poppins Bold"/>
                <a:ea typeface="Poppins Bold"/>
                <a:cs typeface="Poppins Bold"/>
                <a:sym typeface="Poppins Bold"/>
              </a:rPr>
              <a:t>Fiscal Agent Form</a:t>
            </a:r>
            <a:r>
              <a:rPr lang="en-US" sz="3845">
                <a:solidFill>
                  <a:srgbClr val="B8D3FF"/>
                </a:solidFill>
                <a:latin typeface="Poppins"/>
                <a:ea typeface="Poppins"/>
                <a:cs typeface="Poppins"/>
                <a:sym typeface="Poppins"/>
              </a:rPr>
              <a:t> (if applicable)</a:t>
            </a:r>
          </a:p>
          <a:p>
            <a:pPr algn="ctr">
              <a:lnSpc>
                <a:spcPts val="4842"/>
              </a:lnSpc>
            </a:pPr>
            <a:r>
              <a:rPr lang="en-US" b="true" sz="3459">
                <a:solidFill>
                  <a:srgbClr val="B8D3FF"/>
                </a:solidFill>
                <a:latin typeface="Canva Sans Bold"/>
                <a:ea typeface="Canva Sans Bold"/>
                <a:cs typeface="Canva Sans Bold"/>
                <a:sym typeface="Canva Sans Bold"/>
              </a:rPr>
              <a:t> </a:t>
            </a:r>
          </a:p>
        </p:txBody>
      </p:sp>
      <p:sp>
        <p:nvSpPr>
          <p:cNvPr name="TextBox 7" id="7"/>
          <p:cNvSpPr txBox="true"/>
          <p:nvPr/>
        </p:nvSpPr>
        <p:spPr>
          <a:xfrm rot="0">
            <a:off x="-4251541" y="1097066"/>
            <a:ext cx="27183834" cy="734046"/>
          </a:xfrm>
          <a:prstGeom prst="rect">
            <a:avLst/>
          </a:prstGeom>
        </p:spPr>
        <p:txBody>
          <a:bodyPr anchor="t" rtlCol="false" tIns="0" lIns="0" bIns="0" rIns="0">
            <a:spAutoFit/>
          </a:bodyPr>
          <a:lstStyle/>
          <a:p>
            <a:pPr algn="ctr">
              <a:lnSpc>
                <a:spcPts val="5740"/>
              </a:lnSpc>
            </a:pPr>
            <a:r>
              <a:rPr lang="en-US" sz="4100" b="true">
                <a:solidFill>
                  <a:srgbClr val="B8D3FF"/>
                </a:solidFill>
                <a:latin typeface="Poppins Bold"/>
                <a:ea typeface="Poppins Bold"/>
                <a:cs typeface="Poppins Bold"/>
                <a:sym typeface="Poppins Bold"/>
              </a:rPr>
              <a:t>JOINT/MULTI-AGENCY APPLICANTS</a:t>
            </a:r>
          </a:p>
        </p:txBody>
      </p:sp>
      <p:sp>
        <p:nvSpPr>
          <p:cNvPr name="TextBox 8" id="8"/>
          <p:cNvSpPr txBox="true"/>
          <p:nvPr/>
        </p:nvSpPr>
        <p:spPr>
          <a:xfrm rot="0">
            <a:off x="2910086" y="1793013"/>
            <a:ext cx="12860581" cy="372182"/>
          </a:xfrm>
          <a:prstGeom prst="rect">
            <a:avLst/>
          </a:prstGeom>
        </p:spPr>
        <p:txBody>
          <a:bodyPr anchor="t" rtlCol="false" tIns="0" lIns="0" bIns="0" rIns="0">
            <a:spAutoFit/>
          </a:bodyPr>
          <a:lstStyle/>
          <a:p>
            <a:pPr algn="ctr">
              <a:lnSpc>
                <a:spcPts val="2852"/>
              </a:lnSpc>
              <a:spcBef>
                <a:spcPct val="0"/>
              </a:spcBef>
            </a:pPr>
            <a:r>
              <a:rPr lang="en-US" sz="2194" i="true" spc="43">
                <a:solidFill>
                  <a:srgbClr val="FFFFFF"/>
                </a:solidFill>
                <a:latin typeface="Poppins Italics"/>
                <a:ea typeface="Poppins Italics"/>
                <a:cs typeface="Poppins Italics"/>
                <a:sym typeface="Poppins Italics"/>
              </a:rPr>
              <a:t>**For these documents, please </a:t>
            </a:r>
            <a:r>
              <a:rPr lang="en-US" sz="2194" i="true" spc="43" u="sng">
                <a:solidFill>
                  <a:srgbClr val="FFFFFF"/>
                </a:solidFill>
                <a:latin typeface="Poppins Italics"/>
                <a:ea typeface="Poppins Italics"/>
                <a:cs typeface="Poppins Italics"/>
                <a:sym typeface="Poppins Italics"/>
                <a:hlinkClick r:id="rId3" tooltip="https://www.cityofmadison.com/dpced/community-development/contracts-funding/funding-opportunities/2025-crisis-intervention-and"/>
              </a:rPr>
              <a:t>click here</a:t>
            </a:r>
            <a:r>
              <a:rPr lang="en-US" sz="2194" i="true" spc="43">
                <a:solidFill>
                  <a:srgbClr val="FFFFFF"/>
                </a:solidFill>
                <a:latin typeface="Poppins Italics"/>
                <a:ea typeface="Poppins Italics"/>
                <a:cs typeface="Poppins Italics"/>
                <a:sym typeface="Poppins Italics"/>
                <a:hlinkClick r:id="rId4" tooltip="https://www.cityofmadison.com/dpced/community-development/contracts-funding/funding-opportunities/2025-crisis-intervention-and"/>
              </a:rPr>
              <a:t> </a:t>
            </a:r>
            <a:r>
              <a:rPr lang="en-US" sz="2194" i="true" spc="43">
                <a:solidFill>
                  <a:srgbClr val="FFFFFF"/>
                </a:solidFill>
                <a:latin typeface="Poppins Italics"/>
                <a:ea typeface="Poppins Italics"/>
                <a:cs typeface="Poppins Italics"/>
                <a:sym typeface="Poppins Italics"/>
              </a:rPr>
              <a:t>to access them on the City Website </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885643" y="5229225"/>
            <a:ext cx="15522847" cy="0"/>
          </a:xfrm>
          <a:prstGeom prst="line">
            <a:avLst/>
          </a:prstGeom>
          <a:ln cap="flat" w="171450">
            <a:solidFill>
              <a:srgbClr val="213559"/>
            </a:solidFill>
            <a:prstDash val="solid"/>
            <a:headEnd type="none" len="sm" w="sm"/>
            <a:tailEnd type="triangle" len="med" w="lg"/>
          </a:ln>
        </p:spPr>
      </p:sp>
      <p:grpSp>
        <p:nvGrpSpPr>
          <p:cNvPr name="Group 3" id="3"/>
          <p:cNvGrpSpPr/>
          <p:nvPr/>
        </p:nvGrpSpPr>
        <p:grpSpPr>
          <a:xfrm rot="0">
            <a:off x="814927" y="24133"/>
            <a:ext cx="16658145" cy="2314415"/>
            <a:chOff x="0" y="0"/>
            <a:chExt cx="4387330" cy="609558"/>
          </a:xfrm>
        </p:grpSpPr>
        <p:sp>
          <p:nvSpPr>
            <p:cNvPr name="Freeform 4" id="4"/>
            <p:cNvSpPr/>
            <p:nvPr/>
          </p:nvSpPr>
          <p:spPr>
            <a:xfrm flipH="false" flipV="false" rot="0">
              <a:off x="0" y="0"/>
              <a:ext cx="4387331" cy="609558"/>
            </a:xfrm>
            <a:custGeom>
              <a:avLst/>
              <a:gdLst/>
              <a:ahLst/>
              <a:cxnLst/>
              <a:rect r="r" b="b" t="t" l="l"/>
              <a:pathLst>
                <a:path h="609558" w="4387331">
                  <a:moveTo>
                    <a:pt x="4184131" y="0"/>
                  </a:moveTo>
                  <a:lnTo>
                    <a:pt x="203200" y="0"/>
                  </a:lnTo>
                  <a:lnTo>
                    <a:pt x="0" y="304779"/>
                  </a:lnTo>
                  <a:lnTo>
                    <a:pt x="203200" y="609558"/>
                  </a:lnTo>
                  <a:lnTo>
                    <a:pt x="4184131" y="609558"/>
                  </a:lnTo>
                  <a:lnTo>
                    <a:pt x="4387331" y="304779"/>
                  </a:lnTo>
                  <a:lnTo>
                    <a:pt x="4184131" y="0"/>
                  </a:lnTo>
                  <a:close/>
                </a:path>
              </a:pathLst>
            </a:custGeom>
            <a:solidFill>
              <a:srgbClr val="5C81C4"/>
            </a:solidFill>
          </p:spPr>
        </p:sp>
        <p:sp>
          <p:nvSpPr>
            <p:cNvPr name="TextBox 5" id="5"/>
            <p:cNvSpPr txBox="true"/>
            <p:nvPr/>
          </p:nvSpPr>
          <p:spPr>
            <a:xfrm>
              <a:off x="152400" y="-47625"/>
              <a:ext cx="4082530" cy="657183"/>
            </a:xfrm>
            <a:prstGeom prst="rect">
              <a:avLst/>
            </a:prstGeom>
          </p:spPr>
          <p:txBody>
            <a:bodyPr anchor="ctr" rtlCol="false" tIns="50800" lIns="50800" bIns="50800" rIns="50800"/>
            <a:lstStyle/>
            <a:p>
              <a:pPr algn="ctr">
                <a:lnSpc>
                  <a:spcPts val="3250"/>
                </a:lnSpc>
              </a:pPr>
            </a:p>
          </p:txBody>
        </p:sp>
      </p:grpSp>
      <p:sp>
        <p:nvSpPr>
          <p:cNvPr name="AutoShape 6" id="6"/>
          <p:cNvSpPr/>
          <p:nvPr/>
        </p:nvSpPr>
        <p:spPr>
          <a:xfrm>
            <a:off x="1402504" y="4979633"/>
            <a:ext cx="0" cy="1324607"/>
          </a:xfrm>
          <a:prstGeom prst="line">
            <a:avLst/>
          </a:prstGeom>
          <a:ln cap="flat" w="9525">
            <a:solidFill>
              <a:srgbClr val="000000"/>
            </a:solidFill>
            <a:prstDash val="solid"/>
            <a:headEnd type="none" len="sm" w="sm"/>
            <a:tailEnd type="none" len="sm" w="sm"/>
          </a:ln>
        </p:spPr>
      </p:sp>
      <p:sp>
        <p:nvSpPr>
          <p:cNvPr name="AutoShape 7" id="7"/>
          <p:cNvSpPr/>
          <p:nvPr/>
        </p:nvSpPr>
        <p:spPr>
          <a:xfrm flipH="true" flipV="true">
            <a:off x="3871834" y="4039599"/>
            <a:ext cx="0" cy="1257921"/>
          </a:xfrm>
          <a:prstGeom prst="line">
            <a:avLst/>
          </a:prstGeom>
          <a:ln cap="flat" w="9525">
            <a:solidFill>
              <a:srgbClr val="000000"/>
            </a:solidFill>
            <a:prstDash val="solid"/>
            <a:headEnd type="none" len="sm" w="sm"/>
            <a:tailEnd type="none" len="sm" w="sm"/>
          </a:ln>
        </p:spPr>
      </p:sp>
      <p:grpSp>
        <p:nvGrpSpPr>
          <p:cNvPr name="Group 8" id="8"/>
          <p:cNvGrpSpPr/>
          <p:nvPr/>
        </p:nvGrpSpPr>
        <p:grpSpPr>
          <a:xfrm rot="0">
            <a:off x="2256885" y="2624820"/>
            <a:ext cx="3343443" cy="1796324"/>
            <a:chOff x="0" y="0"/>
            <a:chExt cx="1327289" cy="713109"/>
          </a:xfrm>
        </p:grpSpPr>
        <p:sp>
          <p:nvSpPr>
            <p:cNvPr name="Freeform 9" id="9"/>
            <p:cNvSpPr/>
            <p:nvPr/>
          </p:nvSpPr>
          <p:spPr>
            <a:xfrm flipH="false" flipV="false" rot="0">
              <a:off x="0" y="0"/>
              <a:ext cx="1327289" cy="713109"/>
            </a:xfrm>
            <a:custGeom>
              <a:avLst/>
              <a:gdLst/>
              <a:ahLst/>
              <a:cxnLst/>
              <a:rect r="r" b="b" t="t" l="l"/>
              <a:pathLst>
                <a:path h="713109" w="1327289">
                  <a:moveTo>
                    <a:pt x="663644" y="0"/>
                  </a:moveTo>
                  <a:cubicBezTo>
                    <a:pt x="297124" y="0"/>
                    <a:pt x="0" y="159635"/>
                    <a:pt x="0" y="356555"/>
                  </a:cubicBezTo>
                  <a:cubicBezTo>
                    <a:pt x="0" y="553474"/>
                    <a:pt x="297124" y="713109"/>
                    <a:pt x="663644" y="713109"/>
                  </a:cubicBezTo>
                  <a:cubicBezTo>
                    <a:pt x="1030165" y="713109"/>
                    <a:pt x="1327289" y="553474"/>
                    <a:pt x="1327289" y="356555"/>
                  </a:cubicBezTo>
                  <a:cubicBezTo>
                    <a:pt x="1327289" y="159635"/>
                    <a:pt x="1030165" y="0"/>
                    <a:pt x="663644" y="0"/>
                  </a:cubicBezTo>
                  <a:close/>
                </a:path>
              </a:pathLst>
            </a:custGeom>
            <a:solidFill>
              <a:srgbClr val="213559"/>
            </a:solidFill>
          </p:spPr>
        </p:sp>
        <p:sp>
          <p:nvSpPr>
            <p:cNvPr name="TextBox 10" id="10"/>
            <p:cNvSpPr txBox="true"/>
            <p:nvPr/>
          </p:nvSpPr>
          <p:spPr>
            <a:xfrm>
              <a:off x="124433" y="19229"/>
              <a:ext cx="1078422" cy="627026"/>
            </a:xfrm>
            <a:prstGeom prst="rect">
              <a:avLst/>
            </a:prstGeom>
          </p:spPr>
          <p:txBody>
            <a:bodyPr anchor="ctr" rtlCol="false" tIns="50800" lIns="50800" bIns="50800" rIns="50800"/>
            <a:lstStyle/>
            <a:p>
              <a:pPr algn="ctr">
                <a:lnSpc>
                  <a:spcPts val="3250"/>
                </a:lnSpc>
              </a:pPr>
            </a:p>
          </p:txBody>
        </p:sp>
      </p:grpSp>
      <p:sp>
        <p:nvSpPr>
          <p:cNvPr name="AutoShape 11" id="11"/>
          <p:cNvSpPr/>
          <p:nvPr/>
        </p:nvSpPr>
        <p:spPr>
          <a:xfrm flipV="true">
            <a:off x="6376463" y="5127587"/>
            <a:ext cx="0" cy="1257921"/>
          </a:xfrm>
          <a:prstGeom prst="line">
            <a:avLst/>
          </a:prstGeom>
          <a:ln cap="flat" w="9525">
            <a:solidFill>
              <a:srgbClr val="000000"/>
            </a:solidFill>
            <a:prstDash val="solid"/>
            <a:headEnd type="none" len="sm" w="sm"/>
            <a:tailEnd type="none" len="sm" w="sm"/>
          </a:ln>
        </p:spPr>
      </p:sp>
      <p:sp>
        <p:nvSpPr>
          <p:cNvPr name="AutoShape 12" id="12"/>
          <p:cNvSpPr/>
          <p:nvPr/>
        </p:nvSpPr>
        <p:spPr>
          <a:xfrm flipV="true">
            <a:off x="8887775" y="4220870"/>
            <a:ext cx="0" cy="1257921"/>
          </a:xfrm>
          <a:prstGeom prst="line">
            <a:avLst/>
          </a:prstGeom>
          <a:ln cap="flat" w="9525">
            <a:solidFill>
              <a:srgbClr val="000000"/>
            </a:solidFill>
            <a:prstDash val="solid"/>
            <a:headEnd type="none" len="sm" w="sm"/>
            <a:tailEnd type="none" len="sm" w="sm"/>
          </a:ln>
        </p:spPr>
      </p:sp>
      <p:sp>
        <p:nvSpPr>
          <p:cNvPr name="AutoShape 13" id="13"/>
          <p:cNvSpPr/>
          <p:nvPr/>
        </p:nvSpPr>
        <p:spPr>
          <a:xfrm flipV="true">
            <a:off x="11775312" y="5046320"/>
            <a:ext cx="0" cy="1257921"/>
          </a:xfrm>
          <a:prstGeom prst="line">
            <a:avLst/>
          </a:prstGeom>
          <a:ln cap="flat" w="9525">
            <a:solidFill>
              <a:srgbClr val="000000"/>
            </a:solidFill>
            <a:prstDash val="solid"/>
            <a:headEnd type="none" len="sm" w="sm"/>
            <a:tailEnd type="none" len="sm" w="sm"/>
          </a:ln>
        </p:spPr>
      </p:sp>
      <p:sp>
        <p:nvSpPr>
          <p:cNvPr name="AutoShape 14" id="14"/>
          <p:cNvSpPr/>
          <p:nvPr/>
        </p:nvSpPr>
        <p:spPr>
          <a:xfrm flipV="true">
            <a:off x="14606572" y="4039599"/>
            <a:ext cx="0" cy="1257921"/>
          </a:xfrm>
          <a:prstGeom prst="line">
            <a:avLst/>
          </a:prstGeom>
          <a:ln cap="flat" w="9525">
            <a:solidFill>
              <a:srgbClr val="000000"/>
            </a:solidFill>
            <a:prstDash val="solid"/>
            <a:headEnd type="none" len="sm" w="sm"/>
            <a:tailEnd type="none" len="sm" w="sm"/>
          </a:ln>
        </p:spPr>
      </p:sp>
      <p:grpSp>
        <p:nvGrpSpPr>
          <p:cNvPr name="Group 15" id="15"/>
          <p:cNvGrpSpPr/>
          <p:nvPr/>
        </p:nvGrpSpPr>
        <p:grpSpPr>
          <a:xfrm rot="0">
            <a:off x="423705" y="4668560"/>
            <a:ext cx="1921774" cy="1121331"/>
            <a:chOff x="0" y="0"/>
            <a:chExt cx="1393004" cy="812800"/>
          </a:xfrm>
        </p:grpSpPr>
        <p:sp>
          <p:nvSpPr>
            <p:cNvPr name="Freeform 16" id="16"/>
            <p:cNvSpPr/>
            <p:nvPr/>
          </p:nvSpPr>
          <p:spPr>
            <a:xfrm flipH="false" flipV="false" rot="0">
              <a:off x="0" y="0"/>
              <a:ext cx="1393004" cy="812800"/>
            </a:xfrm>
            <a:custGeom>
              <a:avLst/>
              <a:gdLst/>
              <a:ahLst/>
              <a:cxnLst/>
              <a:rect r="r" b="b" t="t" l="l"/>
              <a:pathLst>
                <a:path h="812800" w="1393004">
                  <a:moveTo>
                    <a:pt x="696502" y="0"/>
                  </a:moveTo>
                  <a:cubicBezTo>
                    <a:pt x="311835" y="0"/>
                    <a:pt x="0" y="181951"/>
                    <a:pt x="0" y="406400"/>
                  </a:cubicBezTo>
                  <a:cubicBezTo>
                    <a:pt x="0" y="630849"/>
                    <a:pt x="311835" y="812800"/>
                    <a:pt x="696502" y="812800"/>
                  </a:cubicBezTo>
                  <a:cubicBezTo>
                    <a:pt x="1081169" y="812800"/>
                    <a:pt x="1393004" y="630849"/>
                    <a:pt x="1393004" y="406400"/>
                  </a:cubicBezTo>
                  <a:cubicBezTo>
                    <a:pt x="1393004" y="181951"/>
                    <a:pt x="1081169" y="0"/>
                    <a:pt x="696502" y="0"/>
                  </a:cubicBezTo>
                  <a:close/>
                </a:path>
              </a:pathLst>
            </a:custGeom>
            <a:solidFill>
              <a:srgbClr val="B8D3FF"/>
            </a:solidFill>
          </p:spPr>
        </p:sp>
        <p:sp>
          <p:nvSpPr>
            <p:cNvPr name="TextBox 17" id="17"/>
            <p:cNvSpPr txBox="true"/>
            <p:nvPr/>
          </p:nvSpPr>
          <p:spPr>
            <a:xfrm>
              <a:off x="130594" y="28575"/>
              <a:ext cx="1131816" cy="708025"/>
            </a:xfrm>
            <a:prstGeom prst="rect">
              <a:avLst/>
            </a:prstGeom>
          </p:spPr>
          <p:txBody>
            <a:bodyPr anchor="ctr" rtlCol="false" tIns="50800" lIns="50800" bIns="50800" rIns="50800"/>
            <a:lstStyle/>
            <a:p>
              <a:pPr algn="ctr">
                <a:lnSpc>
                  <a:spcPts val="3250"/>
                </a:lnSpc>
              </a:pPr>
            </a:p>
          </p:txBody>
        </p:sp>
      </p:grpSp>
      <p:grpSp>
        <p:nvGrpSpPr>
          <p:cNvPr name="Group 18" id="18"/>
          <p:cNvGrpSpPr/>
          <p:nvPr/>
        </p:nvGrpSpPr>
        <p:grpSpPr>
          <a:xfrm rot="0">
            <a:off x="2964604" y="4668560"/>
            <a:ext cx="1846412" cy="1121331"/>
            <a:chOff x="0" y="0"/>
            <a:chExt cx="1338377" cy="812800"/>
          </a:xfrm>
        </p:grpSpPr>
        <p:sp>
          <p:nvSpPr>
            <p:cNvPr name="Freeform 19" id="19"/>
            <p:cNvSpPr/>
            <p:nvPr/>
          </p:nvSpPr>
          <p:spPr>
            <a:xfrm flipH="false" flipV="false" rot="0">
              <a:off x="0" y="0"/>
              <a:ext cx="1338377" cy="812800"/>
            </a:xfrm>
            <a:custGeom>
              <a:avLst/>
              <a:gdLst/>
              <a:ahLst/>
              <a:cxnLst/>
              <a:rect r="r" b="b" t="t" l="l"/>
              <a:pathLst>
                <a:path h="812800" w="1338377">
                  <a:moveTo>
                    <a:pt x="669189" y="0"/>
                  </a:moveTo>
                  <a:cubicBezTo>
                    <a:pt x="299606" y="0"/>
                    <a:pt x="0" y="181951"/>
                    <a:pt x="0" y="406400"/>
                  </a:cubicBezTo>
                  <a:cubicBezTo>
                    <a:pt x="0" y="630849"/>
                    <a:pt x="299606" y="812800"/>
                    <a:pt x="669189" y="812800"/>
                  </a:cubicBezTo>
                  <a:cubicBezTo>
                    <a:pt x="1038771" y="812800"/>
                    <a:pt x="1338377" y="630849"/>
                    <a:pt x="1338377" y="406400"/>
                  </a:cubicBezTo>
                  <a:cubicBezTo>
                    <a:pt x="1338377" y="181951"/>
                    <a:pt x="1038771" y="0"/>
                    <a:pt x="669189" y="0"/>
                  </a:cubicBezTo>
                  <a:close/>
                </a:path>
              </a:pathLst>
            </a:custGeom>
            <a:solidFill>
              <a:srgbClr val="B8D3FF"/>
            </a:solidFill>
          </p:spPr>
        </p:sp>
        <p:sp>
          <p:nvSpPr>
            <p:cNvPr name="TextBox 20" id="20"/>
            <p:cNvSpPr txBox="true"/>
            <p:nvPr/>
          </p:nvSpPr>
          <p:spPr>
            <a:xfrm>
              <a:off x="125473" y="28575"/>
              <a:ext cx="1087432" cy="708025"/>
            </a:xfrm>
            <a:prstGeom prst="rect">
              <a:avLst/>
            </a:prstGeom>
          </p:spPr>
          <p:txBody>
            <a:bodyPr anchor="ctr" rtlCol="false" tIns="50800" lIns="50800" bIns="50800" rIns="50800"/>
            <a:lstStyle/>
            <a:p>
              <a:pPr algn="ctr">
                <a:lnSpc>
                  <a:spcPts val="3250"/>
                </a:lnSpc>
              </a:pPr>
            </a:p>
          </p:txBody>
        </p:sp>
      </p:grpSp>
      <p:grpSp>
        <p:nvGrpSpPr>
          <p:cNvPr name="Group 21" id="21"/>
          <p:cNvGrpSpPr/>
          <p:nvPr/>
        </p:nvGrpSpPr>
        <p:grpSpPr>
          <a:xfrm rot="0">
            <a:off x="5433934" y="4668560"/>
            <a:ext cx="1846412" cy="1121331"/>
            <a:chOff x="0" y="0"/>
            <a:chExt cx="1338377" cy="812800"/>
          </a:xfrm>
        </p:grpSpPr>
        <p:sp>
          <p:nvSpPr>
            <p:cNvPr name="Freeform 22" id="22"/>
            <p:cNvSpPr/>
            <p:nvPr/>
          </p:nvSpPr>
          <p:spPr>
            <a:xfrm flipH="false" flipV="false" rot="0">
              <a:off x="0" y="0"/>
              <a:ext cx="1338377" cy="812800"/>
            </a:xfrm>
            <a:custGeom>
              <a:avLst/>
              <a:gdLst/>
              <a:ahLst/>
              <a:cxnLst/>
              <a:rect r="r" b="b" t="t" l="l"/>
              <a:pathLst>
                <a:path h="812800" w="1338377">
                  <a:moveTo>
                    <a:pt x="669189" y="0"/>
                  </a:moveTo>
                  <a:cubicBezTo>
                    <a:pt x="299606" y="0"/>
                    <a:pt x="0" y="181951"/>
                    <a:pt x="0" y="406400"/>
                  </a:cubicBezTo>
                  <a:cubicBezTo>
                    <a:pt x="0" y="630849"/>
                    <a:pt x="299606" y="812800"/>
                    <a:pt x="669189" y="812800"/>
                  </a:cubicBezTo>
                  <a:cubicBezTo>
                    <a:pt x="1038771" y="812800"/>
                    <a:pt x="1338377" y="630849"/>
                    <a:pt x="1338377" y="406400"/>
                  </a:cubicBezTo>
                  <a:cubicBezTo>
                    <a:pt x="1338377" y="181951"/>
                    <a:pt x="1038771" y="0"/>
                    <a:pt x="669189" y="0"/>
                  </a:cubicBezTo>
                  <a:close/>
                </a:path>
              </a:pathLst>
            </a:custGeom>
            <a:solidFill>
              <a:srgbClr val="B8D3FF"/>
            </a:solidFill>
          </p:spPr>
        </p:sp>
        <p:sp>
          <p:nvSpPr>
            <p:cNvPr name="TextBox 23" id="23"/>
            <p:cNvSpPr txBox="true"/>
            <p:nvPr/>
          </p:nvSpPr>
          <p:spPr>
            <a:xfrm>
              <a:off x="125473" y="28575"/>
              <a:ext cx="1087432" cy="708025"/>
            </a:xfrm>
            <a:prstGeom prst="rect">
              <a:avLst/>
            </a:prstGeom>
          </p:spPr>
          <p:txBody>
            <a:bodyPr anchor="ctr" rtlCol="false" tIns="50800" lIns="50800" bIns="50800" rIns="50800"/>
            <a:lstStyle/>
            <a:p>
              <a:pPr algn="ctr">
                <a:lnSpc>
                  <a:spcPts val="3250"/>
                </a:lnSpc>
              </a:pPr>
            </a:p>
          </p:txBody>
        </p:sp>
      </p:grpSp>
      <p:grpSp>
        <p:nvGrpSpPr>
          <p:cNvPr name="Group 24" id="24"/>
          <p:cNvGrpSpPr/>
          <p:nvPr/>
        </p:nvGrpSpPr>
        <p:grpSpPr>
          <a:xfrm rot="0">
            <a:off x="7941910" y="4668560"/>
            <a:ext cx="1891729" cy="1121331"/>
            <a:chOff x="0" y="0"/>
            <a:chExt cx="1371226" cy="812800"/>
          </a:xfrm>
        </p:grpSpPr>
        <p:sp>
          <p:nvSpPr>
            <p:cNvPr name="Freeform 25" id="25"/>
            <p:cNvSpPr/>
            <p:nvPr/>
          </p:nvSpPr>
          <p:spPr>
            <a:xfrm flipH="false" flipV="false" rot="0">
              <a:off x="0" y="0"/>
              <a:ext cx="1371226" cy="812800"/>
            </a:xfrm>
            <a:custGeom>
              <a:avLst/>
              <a:gdLst/>
              <a:ahLst/>
              <a:cxnLst/>
              <a:rect r="r" b="b" t="t" l="l"/>
              <a:pathLst>
                <a:path h="812800" w="1371226">
                  <a:moveTo>
                    <a:pt x="685613" y="0"/>
                  </a:moveTo>
                  <a:cubicBezTo>
                    <a:pt x="306959" y="0"/>
                    <a:pt x="0" y="181951"/>
                    <a:pt x="0" y="406400"/>
                  </a:cubicBezTo>
                  <a:cubicBezTo>
                    <a:pt x="0" y="630849"/>
                    <a:pt x="306959" y="812800"/>
                    <a:pt x="685613" y="812800"/>
                  </a:cubicBezTo>
                  <a:cubicBezTo>
                    <a:pt x="1064267" y="812800"/>
                    <a:pt x="1371226" y="630849"/>
                    <a:pt x="1371226" y="406400"/>
                  </a:cubicBezTo>
                  <a:cubicBezTo>
                    <a:pt x="1371226" y="181951"/>
                    <a:pt x="1064267" y="0"/>
                    <a:pt x="685613" y="0"/>
                  </a:cubicBezTo>
                  <a:close/>
                </a:path>
              </a:pathLst>
            </a:custGeom>
            <a:solidFill>
              <a:srgbClr val="B8D3FF"/>
            </a:solidFill>
          </p:spPr>
        </p:sp>
        <p:sp>
          <p:nvSpPr>
            <p:cNvPr name="TextBox 26" id="26"/>
            <p:cNvSpPr txBox="true"/>
            <p:nvPr/>
          </p:nvSpPr>
          <p:spPr>
            <a:xfrm>
              <a:off x="128552" y="28575"/>
              <a:ext cx="1114121" cy="708025"/>
            </a:xfrm>
            <a:prstGeom prst="rect">
              <a:avLst/>
            </a:prstGeom>
          </p:spPr>
          <p:txBody>
            <a:bodyPr anchor="ctr" rtlCol="false" tIns="50800" lIns="50800" bIns="50800" rIns="50800"/>
            <a:lstStyle/>
            <a:p>
              <a:pPr algn="ctr">
                <a:lnSpc>
                  <a:spcPts val="3250"/>
                </a:lnSpc>
              </a:pPr>
            </a:p>
          </p:txBody>
        </p:sp>
      </p:grpSp>
      <p:grpSp>
        <p:nvGrpSpPr>
          <p:cNvPr name="Group 27" id="27"/>
          <p:cNvGrpSpPr/>
          <p:nvPr/>
        </p:nvGrpSpPr>
        <p:grpSpPr>
          <a:xfrm rot="0">
            <a:off x="10788175" y="4668560"/>
            <a:ext cx="2012374" cy="1121331"/>
            <a:chOff x="0" y="0"/>
            <a:chExt cx="1458676" cy="812800"/>
          </a:xfrm>
        </p:grpSpPr>
        <p:sp>
          <p:nvSpPr>
            <p:cNvPr name="Freeform 28" id="28"/>
            <p:cNvSpPr/>
            <p:nvPr/>
          </p:nvSpPr>
          <p:spPr>
            <a:xfrm flipH="false" flipV="false" rot="0">
              <a:off x="0" y="0"/>
              <a:ext cx="1458676" cy="812800"/>
            </a:xfrm>
            <a:custGeom>
              <a:avLst/>
              <a:gdLst/>
              <a:ahLst/>
              <a:cxnLst/>
              <a:rect r="r" b="b" t="t" l="l"/>
              <a:pathLst>
                <a:path h="812800" w="1458676">
                  <a:moveTo>
                    <a:pt x="729338" y="0"/>
                  </a:moveTo>
                  <a:cubicBezTo>
                    <a:pt x="326536" y="0"/>
                    <a:pt x="0" y="181951"/>
                    <a:pt x="0" y="406400"/>
                  </a:cubicBezTo>
                  <a:cubicBezTo>
                    <a:pt x="0" y="630849"/>
                    <a:pt x="326536" y="812800"/>
                    <a:pt x="729338" y="812800"/>
                  </a:cubicBezTo>
                  <a:cubicBezTo>
                    <a:pt x="1132140" y="812800"/>
                    <a:pt x="1458676" y="630849"/>
                    <a:pt x="1458676" y="406400"/>
                  </a:cubicBezTo>
                  <a:cubicBezTo>
                    <a:pt x="1458676" y="181951"/>
                    <a:pt x="1132140" y="0"/>
                    <a:pt x="729338" y="0"/>
                  </a:cubicBezTo>
                  <a:close/>
                </a:path>
              </a:pathLst>
            </a:custGeom>
            <a:solidFill>
              <a:srgbClr val="B8D3FF"/>
            </a:solidFill>
          </p:spPr>
        </p:sp>
        <p:sp>
          <p:nvSpPr>
            <p:cNvPr name="TextBox 29" id="29"/>
            <p:cNvSpPr txBox="true"/>
            <p:nvPr/>
          </p:nvSpPr>
          <p:spPr>
            <a:xfrm>
              <a:off x="136751" y="28575"/>
              <a:ext cx="1185174" cy="708025"/>
            </a:xfrm>
            <a:prstGeom prst="rect">
              <a:avLst/>
            </a:prstGeom>
          </p:spPr>
          <p:txBody>
            <a:bodyPr anchor="ctr" rtlCol="false" tIns="50800" lIns="50800" bIns="50800" rIns="50800"/>
            <a:lstStyle/>
            <a:p>
              <a:pPr algn="ctr">
                <a:lnSpc>
                  <a:spcPts val="3250"/>
                </a:lnSpc>
              </a:pPr>
            </a:p>
          </p:txBody>
        </p:sp>
      </p:grpSp>
      <p:grpSp>
        <p:nvGrpSpPr>
          <p:cNvPr name="Group 30" id="30"/>
          <p:cNvGrpSpPr/>
          <p:nvPr/>
        </p:nvGrpSpPr>
        <p:grpSpPr>
          <a:xfrm rot="0">
            <a:off x="13634440" y="4668560"/>
            <a:ext cx="1982364" cy="1121331"/>
            <a:chOff x="0" y="0"/>
            <a:chExt cx="1436923" cy="812800"/>
          </a:xfrm>
        </p:grpSpPr>
        <p:sp>
          <p:nvSpPr>
            <p:cNvPr name="Freeform 31" id="31"/>
            <p:cNvSpPr/>
            <p:nvPr/>
          </p:nvSpPr>
          <p:spPr>
            <a:xfrm flipH="false" flipV="false" rot="0">
              <a:off x="0" y="0"/>
              <a:ext cx="1436923" cy="812800"/>
            </a:xfrm>
            <a:custGeom>
              <a:avLst/>
              <a:gdLst/>
              <a:ahLst/>
              <a:cxnLst/>
              <a:rect r="r" b="b" t="t" l="l"/>
              <a:pathLst>
                <a:path h="812800" w="1436923">
                  <a:moveTo>
                    <a:pt x="718462" y="0"/>
                  </a:moveTo>
                  <a:cubicBezTo>
                    <a:pt x="321666" y="0"/>
                    <a:pt x="0" y="181951"/>
                    <a:pt x="0" y="406400"/>
                  </a:cubicBezTo>
                  <a:cubicBezTo>
                    <a:pt x="0" y="630849"/>
                    <a:pt x="321666" y="812800"/>
                    <a:pt x="718462" y="812800"/>
                  </a:cubicBezTo>
                  <a:cubicBezTo>
                    <a:pt x="1115257" y="812800"/>
                    <a:pt x="1436923" y="630849"/>
                    <a:pt x="1436923" y="406400"/>
                  </a:cubicBezTo>
                  <a:cubicBezTo>
                    <a:pt x="1436923" y="181951"/>
                    <a:pt x="1115257" y="0"/>
                    <a:pt x="718462" y="0"/>
                  </a:cubicBezTo>
                  <a:close/>
                </a:path>
              </a:pathLst>
            </a:custGeom>
            <a:solidFill>
              <a:srgbClr val="B8D3FF"/>
            </a:solidFill>
          </p:spPr>
        </p:sp>
        <p:sp>
          <p:nvSpPr>
            <p:cNvPr name="TextBox 32" id="32"/>
            <p:cNvSpPr txBox="true"/>
            <p:nvPr/>
          </p:nvSpPr>
          <p:spPr>
            <a:xfrm>
              <a:off x="134712" y="28575"/>
              <a:ext cx="1167500" cy="708025"/>
            </a:xfrm>
            <a:prstGeom prst="rect">
              <a:avLst/>
            </a:prstGeom>
          </p:spPr>
          <p:txBody>
            <a:bodyPr anchor="ctr" rtlCol="false" tIns="50800" lIns="50800" bIns="50800" rIns="50800"/>
            <a:lstStyle/>
            <a:p>
              <a:pPr algn="ctr">
                <a:lnSpc>
                  <a:spcPts val="3250"/>
                </a:lnSpc>
              </a:pPr>
            </a:p>
          </p:txBody>
        </p:sp>
      </p:grpSp>
      <p:grpSp>
        <p:nvGrpSpPr>
          <p:cNvPr name="Group 33" id="33"/>
          <p:cNvGrpSpPr/>
          <p:nvPr/>
        </p:nvGrpSpPr>
        <p:grpSpPr>
          <a:xfrm rot="0">
            <a:off x="96767" y="6037540"/>
            <a:ext cx="2640770" cy="1735320"/>
            <a:chOff x="0" y="0"/>
            <a:chExt cx="1085193" cy="713109"/>
          </a:xfrm>
        </p:grpSpPr>
        <p:sp>
          <p:nvSpPr>
            <p:cNvPr name="Freeform 34" id="34"/>
            <p:cNvSpPr/>
            <p:nvPr/>
          </p:nvSpPr>
          <p:spPr>
            <a:xfrm flipH="false" flipV="false" rot="0">
              <a:off x="0" y="0"/>
              <a:ext cx="1085193" cy="713109"/>
            </a:xfrm>
            <a:custGeom>
              <a:avLst/>
              <a:gdLst/>
              <a:ahLst/>
              <a:cxnLst/>
              <a:rect r="r" b="b" t="t" l="l"/>
              <a:pathLst>
                <a:path h="713109" w="1085193">
                  <a:moveTo>
                    <a:pt x="542597" y="0"/>
                  </a:moveTo>
                  <a:cubicBezTo>
                    <a:pt x="242929" y="0"/>
                    <a:pt x="0" y="159635"/>
                    <a:pt x="0" y="356555"/>
                  </a:cubicBezTo>
                  <a:cubicBezTo>
                    <a:pt x="0" y="553474"/>
                    <a:pt x="242929" y="713109"/>
                    <a:pt x="542597" y="713109"/>
                  </a:cubicBezTo>
                  <a:cubicBezTo>
                    <a:pt x="842264" y="713109"/>
                    <a:pt x="1085193" y="553474"/>
                    <a:pt x="1085193" y="356555"/>
                  </a:cubicBezTo>
                  <a:cubicBezTo>
                    <a:pt x="1085193" y="159635"/>
                    <a:pt x="842264" y="0"/>
                    <a:pt x="542597" y="0"/>
                  </a:cubicBezTo>
                  <a:close/>
                </a:path>
              </a:pathLst>
            </a:custGeom>
            <a:solidFill>
              <a:srgbClr val="213559"/>
            </a:solidFill>
          </p:spPr>
        </p:sp>
        <p:sp>
          <p:nvSpPr>
            <p:cNvPr name="TextBox 35" id="35"/>
            <p:cNvSpPr txBox="true"/>
            <p:nvPr/>
          </p:nvSpPr>
          <p:spPr>
            <a:xfrm>
              <a:off x="101737" y="19229"/>
              <a:ext cx="881720" cy="627026"/>
            </a:xfrm>
            <a:prstGeom prst="rect">
              <a:avLst/>
            </a:prstGeom>
          </p:spPr>
          <p:txBody>
            <a:bodyPr anchor="ctr" rtlCol="false" tIns="50800" lIns="50800" bIns="50800" rIns="50800"/>
            <a:lstStyle/>
            <a:p>
              <a:pPr algn="ctr">
                <a:lnSpc>
                  <a:spcPts val="3250"/>
                </a:lnSpc>
              </a:pPr>
            </a:p>
          </p:txBody>
        </p:sp>
      </p:grpSp>
      <p:grpSp>
        <p:nvGrpSpPr>
          <p:cNvPr name="Group 36" id="36"/>
          <p:cNvGrpSpPr/>
          <p:nvPr/>
        </p:nvGrpSpPr>
        <p:grpSpPr>
          <a:xfrm rot="0">
            <a:off x="4300307" y="5999440"/>
            <a:ext cx="4113665" cy="2570595"/>
            <a:chOff x="0" y="0"/>
            <a:chExt cx="1410140" cy="881185"/>
          </a:xfrm>
        </p:grpSpPr>
        <p:sp>
          <p:nvSpPr>
            <p:cNvPr name="Freeform 37" id="37"/>
            <p:cNvSpPr/>
            <p:nvPr/>
          </p:nvSpPr>
          <p:spPr>
            <a:xfrm flipH="false" flipV="false" rot="0">
              <a:off x="0" y="0"/>
              <a:ext cx="1410140" cy="881184"/>
            </a:xfrm>
            <a:custGeom>
              <a:avLst/>
              <a:gdLst/>
              <a:ahLst/>
              <a:cxnLst/>
              <a:rect r="r" b="b" t="t" l="l"/>
              <a:pathLst>
                <a:path h="881184" w="1410140">
                  <a:moveTo>
                    <a:pt x="705070" y="0"/>
                  </a:moveTo>
                  <a:cubicBezTo>
                    <a:pt x="315671" y="0"/>
                    <a:pt x="0" y="197260"/>
                    <a:pt x="0" y="440592"/>
                  </a:cubicBezTo>
                  <a:cubicBezTo>
                    <a:pt x="0" y="683925"/>
                    <a:pt x="315671" y="881184"/>
                    <a:pt x="705070" y="881184"/>
                  </a:cubicBezTo>
                  <a:cubicBezTo>
                    <a:pt x="1094469" y="881184"/>
                    <a:pt x="1410140" y="683925"/>
                    <a:pt x="1410140" y="440592"/>
                  </a:cubicBezTo>
                  <a:cubicBezTo>
                    <a:pt x="1410140" y="197260"/>
                    <a:pt x="1094469" y="0"/>
                    <a:pt x="705070" y="0"/>
                  </a:cubicBezTo>
                  <a:close/>
                </a:path>
              </a:pathLst>
            </a:custGeom>
            <a:solidFill>
              <a:srgbClr val="213559"/>
            </a:solidFill>
          </p:spPr>
        </p:sp>
        <p:sp>
          <p:nvSpPr>
            <p:cNvPr name="TextBox 38" id="38"/>
            <p:cNvSpPr txBox="true"/>
            <p:nvPr/>
          </p:nvSpPr>
          <p:spPr>
            <a:xfrm>
              <a:off x="132201" y="34986"/>
              <a:ext cx="1145739" cy="763587"/>
            </a:xfrm>
            <a:prstGeom prst="rect">
              <a:avLst/>
            </a:prstGeom>
          </p:spPr>
          <p:txBody>
            <a:bodyPr anchor="ctr" rtlCol="false" tIns="50800" lIns="50800" bIns="50800" rIns="50800"/>
            <a:lstStyle/>
            <a:p>
              <a:pPr algn="ctr">
                <a:lnSpc>
                  <a:spcPts val="3250"/>
                </a:lnSpc>
              </a:pPr>
            </a:p>
          </p:txBody>
        </p:sp>
      </p:grpSp>
      <p:grpSp>
        <p:nvGrpSpPr>
          <p:cNvPr name="Group 39" id="39"/>
          <p:cNvGrpSpPr/>
          <p:nvPr/>
        </p:nvGrpSpPr>
        <p:grpSpPr>
          <a:xfrm rot="0">
            <a:off x="7048283" y="2551429"/>
            <a:ext cx="3578038" cy="1904249"/>
            <a:chOff x="0" y="0"/>
            <a:chExt cx="1529238" cy="813868"/>
          </a:xfrm>
        </p:grpSpPr>
        <p:sp>
          <p:nvSpPr>
            <p:cNvPr name="Freeform 40" id="40"/>
            <p:cNvSpPr/>
            <p:nvPr/>
          </p:nvSpPr>
          <p:spPr>
            <a:xfrm flipH="false" flipV="false" rot="0">
              <a:off x="0" y="0"/>
              <a:ext cx="1529238" cy="813868"/>
            </a:xfrm>
            <a:custGeom>
              <a:avLst/>
              <a:gdLst/>
              <a:ahLst/>
              <a:cxnLst/>
              <a:rect r="r" b="b" t="t" l="l"/>
              <a:pathLst>
                <a:path h="813868" w="1529238">
                  <a:moveTo>
                    <a:pt x="764619" y="0"/>
                  </a:moveTo>
                  <a:cubicBezTo>
                    <a:pt x="342332" y="0"/>
                    <a:pt x="0" y="182191"/>
                    <a:pt x="0" y="406934"/>
                  </a:cubicBezTo>
                  <a:cubicBezTo>
                    <a:pt x="0" y="631677"/>
                    <a:pt x="342332" y="813868"/>
                    <a:pt x="764619" y="813868"/>
                  </a:cubicBezTo>
                  <a:cubicBezTo>
                    <a:pt x="1186907" y="813868"/>
                    <a:pt x="1529238" y="631677"/>
                    <a:pt x="1529238" y="406934"/>
                  </a:cubicBezTo>
                  <a:cubicBezTo>
                    <a:pt x="1529238" y="182191"/>
                    <a:pt x="1186907" y="0"/>
                    <a:pt x="764619" y="0"/>
                  </a:cubicBezTo>
                  <a:close/>
                </a:path>
              </a:pathLst>
            </a:custGeom>
            <a:solidFill>
              <a:srgbClr val="213559"/>
            </a:solidFill>
          </p:spPr>
        </p:sp>
        <p:sp>
          <p:nvSpPr>
            <p:cNvPr name="TextBox 41" id="41"/>
            <p:cNvSpPr txBox="true"/>
            <p:nvPr/>
          </p:nvSpPr>
          <p:spPr>
            <a:xfrm>
              <a:off x="143366" y="28675"/>
              <a:ext cx="1242506" cy="708893"/>
            </a:xfrm>
            <a:prstGeom prst="rect">
              <a:avLst/>
            </a:prstGeom>
          </p:spPr>
          <p:txBody>
            <a:bodyPr anchor="ctr" rtlCol="false" tIns="50800" lIns="50800" bIns="50800" rIns="50800"/>
            <a:lstStyle/>
            <a:p>
              <a:pPr algn="ctr">
                <a:lnSpc>
                  <a:spcPts val="3250"/>
                </a:lnSpc>
              </a:pPr>
            </a:p>
          </p:txBody>
        </p:sp>
      </p:grpSp>
      <p:grpSp>
        <p:nvGrpSpPr>
          <p:cNvPr name="Group 42" id="42"/>
          <p:cNvGrpSpPr/>
          <p:nvPr/>
        </p:nvGrpSpPr>
        <p:grpSpPr>
          <a:xfrm rot="0">
            <a:off x="9986293" y="6174116"/>
            <a:ext cx="3578038" cy="1904249"/>
            <a:chOff x="0" y="0"/>
            <a:chExt cx="1529238" cy="813868"/>
          </a:xfrm>
        </p:grpSpPr>
        <p:sp>
          <p:nvSpPr>
            <p:cNvPr name="Freeform 43" id="43"/>
            <p:cNvSpPr/>
            <p:nvPr/>
          </p:nvSpPr>
          <p:spPr>
            <a:xfrm flipH="false" flipV="false" rot="0">
              <a:off x="0" y="0"/>
              <a:ext cx="1529238" cy="813868"/>
            </a:xfrm>
            <a:custGeom>
              <a:avLst/>
              <a:gdLst/>
              <a:ahLst/>
              <a:cxnLst/>
              <a:rect r="r" b="b" t="t" l="l"/>
              <a:pathLst>
                <a:path h="813868" w="1529238">
                  <a:moveTo>
                    <a:pt x="764619" y="0"/>
                  </a:moveTo>
                  <a:cubicBezTo>
                    <a:pt x="342332" y="0"/>
                    <a:pt x="0" y="182191"/>
                    <a:pt x="0" y="406934"/>
                  </a:cubicBezTo>
                  <a:cubicBezTo>
                    <a:pt x="0" y="631677"/>
                    <a:pt x="342332" y="813868"/>
                    <a:pt x="764619" y="813868"/>
                  </a:cubicBezTo>
                  <a:cubicBezTo>
                    <a:pt x="1186907" y="813868"/>
                    <a:pt x="1529238" y="631677"/>
                    <a:pt x="1529238" y="406934"/>
                  </a:cubicBezTo>
                  <a:cubicBezTo>
                    <a:pt x="1529238" y="182191"/>
                    <a:pt x="1186907" y="0"/>
                    <a:pt x="764619" y="0"/>
                  </a:cubicBezTo>
                  <a:close/>
                </a:path>
              </a:pathLst>
            </a:custGeom>
            <a:solidFill>
              <a:srgbClr val="213559"/>
            </a:solidFill>
          </p:spPr>
        </p:sp>
        <p:sp>
          <p:nvSpPr>
            <p:cNvPr name="TextBox 44" id="44"/>
            <p:cNvSpPr txBox="true"/>
            <p:nvPr/>
          </p:nvSpPr>
          <p:spPr>
            <a:xfrm>
              <a:off x="143366" y="28675"/>
              <a:ext cx="1242506" cy="708893"/>
            </a:xfrm>
            <a:prstGeom prst="rect">
              <a:avLst/>
            </a:prstGeom>
          </p:spPr>
          <p:txBody>
            <a:bodyPr anchor="ctr" rtlCol="false" tIns="50800" lIns="50800" bIns="50800" rIns="50800"/>
            <a:lstStyle/>
            <a:p>
              <a:pPr algn="ctr">
                <a:lnSpc>
                  <a:spcPts val="3250"/>
                </a:lnSpc>
              </a:pPr>
            </a:p>
          </p:txBody>
        </p:sp>
      </p:grpSp>
      <p:grpSp>
        <p:nvGrpSpPr>
          <p:cNvPr name="Group 45" id="45"/>
          <p:cNvGrpSpPr/>
          <p:nvPr/>
        </p:nvGrpSpPr>
        <p:grpSpPr>
          <a:xfrm rot="0">
            <a:off x="12836603" y="2413249"/>
            <a:ext cx="3676662" cy="2007895"/>
            <a:chOff x="0" y="0"/>
            <a:chExt cx="1555553" cy="849517"/>
          </a:xfrm>
        </p:grpSpPr>
        <p:sp>
          <p:nvSpPr>
            <p:cNvPr name="Freeform 46" id="46"/>
            <p:cNvSpPr/>
            <p:nvPr/>
          </p:nvSpPr>
          <p:spPr>
            <a:xfrm flipH="false" flipV="false" rot="0">
              <a:off x="0" y="0"/>
              <a:ext cx="1555553" cy="849517"/>
            </a:xfrm>
            <a:custGeom>
              <a:avLst/>
              <a:gdLst/>
              <a:ahLst/>
              <a:cxnLst/>
              <a:rect r="r" b="b" t="t" l="l"/>
              <a:pathLst>
                <a:path h="849517" w="1555553">
                  <a:moveTo>
                    <a:pt x="777776" y="0"/>
                  </a:moveTo>
                  <a:cubicBezTo>
                    <a:pt x="348222" y="0"/>
                    <a:pt x="0" y="190171"/>
                    <a:pt x="0" y="424758"/>
                  </a:cubicBezTo>
                  <a:cubicBezTo>
                    <a:pt x="0" y="659346"/>
                    <a:pt x="348222" y="849517"/>
                    <a:pt x="777776" y="849517"/>
                  </a:cubicBezTo>
                  <a:cubicBezTo>
                    <a:pt x="1207330" y="849517"/>
                    <a:pt x="1555553" y="659346"/>
                    <a:pt x="1555553" y="424758"/>
                  </a:cubicBezTo>
                  <a:cubicBezTo>
                    <a:pt x="1555553" y="190171"/>
                    <a:pt x="1207330" y="0"/>
                    <a:pt x="777776" y="0"/>
                  </a:cubicBezTo>
                  <a:close/>
                </a:path>
              </a:pathLst>
            </a:custGeom>
            <a:solidFill>
              <a:srgbClr val="213559"/>
            </a:solidFill>
          </p:spPr>
        </p:sp>
        <p:sp>
          <p:nvSpPr>
            <p:cNvPr name="TextBox 47" id="47"/>
            <p:cNvSpPr txBox="true"/>
            <p:nvPr/>
          </p:nvSpPr>
          <p:spPr>
            <a:xfrm>
              <a:off x="145833" y="32017"/>
              <a:ext cx="1263887" cy="737857"/>
            </a:xfrm>
            <a:prstGeom prst="rect">
              <a:avLst/>
            </a:prstGeom>
          </p:spPr>
          <p:txBody>
            <a:bodyPr anchor="ctr" rtlCol="false" tIns="50800" lIns="50800" bIns="50800" rIns="50800"/>
            <a:lstStyle/>
            <a:p>
              <a:pPr algn="ctr">
                <a:lnSpc>
                  <a:spcPts val="3250"/>
                </a:lnSpc>
              </a:pPr>
            </a:p>
          </p:txBody>
        </p:sp>
      </p:grpSp>
      <p:grpSp>
        <p:nvGrpSpPr>
          <p:cNvPr name="Group 48" id="48"/>
          <p:cNvGrpSpPr/>
          <p:nvPr/>
        </p:nvGrpSpPr>
        <p:grpSpPr>
          <a:xfrm rot="0">
            <a:off x="16513265" y="4111623"/>
            <a:ext cx="1647959" cy="2062493"/>
            <a:chOff x="0" y="0"/>
            <a:chExt cx="434030" cy="543208"/>
          </a:xfrm>
        </p:grpSpPr>
        <p:sp>
          <p:nvSpPr>
            <p:cNvPr name="Freeform 49" id="49"/>
            <p:cNvSpPr/>
            <p:nvPr/>
          </p:nvSpPr>
          <p:spPr>
            <a:xfrm flipH="false" flipV="false" rot="0">
              <a:off x="0" y="0"/>
              <a:ext cx="434030" cy="543208"/>
            </a:xfrm>
            <a:custGeom>
              <a:avLst/>
              <a:gdLst/>
              <a:ahLst/>
              <a:cxnLst/>
              <a:rect r="r" b="b" t="t" l="l"/>
              <a:pathLst>
                <a:path h="543208" w="434030">
                  <a:moveTo>
                    <a:pt x="0" y="0"/>
                  </a:moveTo>
                  <a:lnTo>
                    <a:pt x="434030" y="0"/>
                  </a:lnTo>
                  <a:lnTo>
                    <a:pt x="434030" y="543208"/>
                  </a:lnTo>
                  <a:lnTo>
                    <a:pt x="0" y="543208"/>
                  </a:lnTo>
                  <a:close/>
                </a:path>
              </a:pathLst>
            </a:custGeom>
            <a:solidFill>
              <a:srgbClr val="5C81C4"/>
            </a:solidFill>
          </p:spPr>
        </p:sp>
        <p:sp>
          <p:nvSpPr>
            <p:cNvPr name="TextBox 50" id="50"/>
            <p:cNvSpPr txBox="true"/>
            <p:nvPr/>
          </p:nvSpPr>
          <p:spPr>
            <a:xfrm>
              <a:off x="0" y="-47625"/>
              <a:ext cx="434030" cy="590833"/>
            </a:xfrm>
            <a:prstGeom prst="rect">
              <a:avLst/>
            </a:prstGeom>
          </p:spPr>
          <p:txBody>
            <a:bodyPr anchor="ctr" rtlCol="false" tIns="50800" lIns="50800" bIns="50800" rIns="50800"/>
            <a:lstStyle/>
            <a:p>
              <a:pPr algn="ctr">
                <a:lnSpc>
                  <a:spcPts val="3250"/>
                </a:lnSpc>
              </a:pPr>
            </a:p>
          </p:txBody>
        </p:sp>
      </p:grpSp>
      <p:sp>
        <p:nvSpPr>
          <p:cNvPr name="TextBox 51" id="51"/>
          <p:cNvSpPr txBox="true"/>
          <p:nvPr/>
        </p:nvSpPr>
        <p:spPr>
          <a:xfrm rot="0">
            <a:off x="3243586" y="-197483"/>
            <a:ext cx="12032895" cy="2477451"/>
          </a:xfrm>
          <a:prstGeom prst="rect">
            <a:avLst/>
          </a:prstGeom>
        </p:spPr>
        <p:txBody>
          <a:bodyPr anchor="t" rtlCol="false" tIns="0" lIns="0" bIns="0" rIns="0">
            <a:spAutoFit/>
          </a:bodyPr>
          <a:lstStyle/>
          <a:p>
            <a:pPr algn="ctr">
              <a:lnSpc>
                <a:spcPts val="9922"/>
              </a:lnSpc>
            </a:pPr>
            <a:r>
              <a:rPr lang="en-US" b="true" sz="7087" u="sng">
                <a:solidFill>
                  <a:srgbClr val="FFFFFF"/>
                </a:solidFill>
                <a:latin typeface="Canva Sans Bold"/>
                <a:ea typeface="Canva Sans Bold"/>
                <a:cs typeface="Canva Sans Bold"/>
                <a:sym typeface="Canva Sans Bold"/>
              </a:rPr>
              <a:t>Timeline:</a:t>
            </a:r>
            <a:r>
              <a:rPr lang="en-US" sz="7087" b="true">
                <a:solidFill>
                  <a:srgbClr val="FFFFFF"/>
                </a:solidFill>
                <a:latin typeface="Canva Sans Bold"/>
                <a:ea typeface="Canva Sans Bold"/>
                <a:cs typeface="Canva Sans Bold"/>
                <a:sym typeface="Canva Sans Bold"/>
              </a:rPr>
              <a:t> Six Important Dates to Keep in Mind</a:t>
            </a:r>
          </a:p>
        </p:txBody>
      </p:sp>
      <p:sp>
        <p:nvSpPr>
          <p:cNvPr name="TextBox 52" id="52"/>
          <p:cNvSpPr txBox="true"/>
          <p:nvPr/>
        </p:nvSpPr>
        <p:spPr>
          <a:xfrm rot="0">
            <a:off x="192459" y="6379228"/>
            <a:ext cx="2384265" cy="905510"/>
          </a:xfrm>
          <a:prstGeom prst="rect">
            <a:avLst/>
          </a:prstGeom>
        </p:spPr>
        <p:txBody>
          <a:bodyPr anchor="t" rtlCol="false" tIns="0" lIns="0" bIns="0" rIns="0">
            <a:spAutoFit/>
          </a:bodyPr>
          <a:lstStyle/>
          <a:p>
            <a:pPr algn="ctr">
              <a:lnSpc>
                <a:spcPts val="3640"/>
              </a:lnSpc>
            </a:pPr>
            <a:r>
              <a:rPr lang="en-US" b="true" sz="2600">
                <a:solidFill>
                  <a:srgbClr val="B8D3FF"/>
                </a:solidFill>
                <a:latin typeface="Canva Sans Bold"/>
                <a:ea typeface="Canva Sans Bold"/>
                <a:cs typeface="Canva Sans Bold"/>
                <a:sym typeface="Canva Sans Bold"/>
              </a:rPr>
              <a:t>LETTER OF INTENT</a:t>
            </a:r>
            <a:r>
              <a:rPr lang="en-US" b="true" sz="2600">
                <a:solidFill>
                  <a:srgbClr val="FFFFFF"/>
                </a:solidFill>
                <a:latin typeface="Canva Sans Bold"/>
                <a:ea typeface="Canva Sans Bold"/>
                <a:cs typeface="Canva Sans Bold"/>
                <a:sym typeface="Canva Sans Bold"/>
              </a:rPr>
              <a:t> DUE</a:t>
            </a:r>
          </a:p>
        </p:txBody>
      </p:sp>
      <p:sp>
        <p:nvSpPr>
          <p:cNvPr name="TextBox 53" id="53"/>
          <p:cNvSpPr txBox="true"/>
          <p:nvPr/>
        </p:nvSpPr>
        <p:spPr>
          <a:xfrm rot="0">
            <a:off x="2396361" y="2858160"/>
            <a:ext cx="3037573" cy="1362710"/>
          </a:xfrm>
          <a:prstGeom prst="rect">
            <a:avLst/>
          </a:prstGeom>
        </p:spPr>
        <p:txBody>
          <a:bodyPr anchor="t" rtlCol="false" tIns="0" lIns="0" bIns="0" rIns="0">
            <a:spAutoFit/>
          </a:bodyPr>
          <a:lstStyle/>
          <a:p>
            <a:pPr algn="ctr">
              <a:lnSpc>
                <a:spcPts val="3640"/>
              </a:lnSpc>
            </a:pPr>
            <a:r>
              <a:rPr lang="en-US" b="true" sz="2600">
                <a:solidFill>
                  <a:srgbClr val="B8D3FF"/>
                </a:solidFill>
                <a:latin typeface="Canva Sans Bold"/>
                <a:ea typeface="Canva Sans Bold"/>
                <a:cs typeface="Canva Sans Bold"/>
                <a:sym typeface="Canva Sans Bold"/>
              </a:rPr>
              <a:t>PROPOSAL APPLICATIONS</a:t>
            </a:r>
            <a:r>
              <a:rPr lang="en-US" b="true" sz="2600">
                <a:solidFill>
                  <a:srgbClr val="FFFFFF"/>
                </a:solidFill>
                <a:latin typeface="Canva Sans Bold"/>
                <a:ea typeface="Canva Sans Bold"/>
                <a:cs typeface="Canva Sans Bold"/>
                <a:sym typeface="Canva Sans Bold"/>
              </a:rPr>
              <a:t> DUE</a:t>
            </a:r>
          </a:p>
        </p:txBody>
      </p:sp>
      <p:sp>
        <p:nvSpPr>
          <p:cNvPr name="TextBox 54" id="54"/>
          <p:cNvSpPr txBox="true"/>
          <p:nvPr/>
        </p:nvSpPr>
        <p:spPr>
          <a:xfrm rot="0">
            <a:off x="4642736" y="6117608"/>
            <a:ext cx="3405799" cy="2277110"/>
          </a:xfrm>
          <a:prstGeom prst="rect">
            <a:avLst/>
          </a:prstGeom>
        </p:spPr>
        <p:txBody>
          <a:bodyPr anchor="t" rtlCol="false" tIns="0" lIns="0" bIns="0" rIns="0">
            <a:spAutoFit/>
          </a:bodyPr>
          <a:lstStyle/>
          <a:p>
            <a:pPr algn="ctr">
              <a:lnSpc>
                <a:spcPts val="3640"/>
              </a:lnSpc>
            </a:pPr>
            <a:r>
              <a:rPr lang="en-US" b="true" sz="2600">
                <a:solidFill>
                  <a:srgbClr val="B8D3FF"/>
                </a:solidFill>
                <a:latin typeface="Canva Sans Bold"/>
                <a:ea typeface="Canva Sans Bold"/>
                <a:cs typeface="Canva Sans Bold"/>
                <a:sym typeface="Canva Sans Bold"/>
              </a:rPr>
              <a:t>AGENCY PRESENTATIONS:</a:t>
            </a:r>
            <a:r>
              <a:rPr lang="en-US" b="true" sz="2600">
                <a:solidFill>
                  <a:srgbClr val="FFFFFF"/>
                </a:solidFill>
                <a:latin typeface="Canva Sans Bold"/>
                <a:ea typeface="Canva Sans Bold"/>
                <a:cs typeface="Canva Sans Bold"/>
                <a:sym typeface="Canva Sans Bold"/>
              </a:rPr>
              <a:t>  COMMUNITY RESOURCES (CR) COMMITTEE</a:t>
            </a:r>
          </a:p>
        </p:txBody>
      </p:sp>
      <p:sp>
        <p:nvSpPr>
          <p:cNvPr name="TextBox 55" id="55"/>
          <p:cNvSpPr txBox="true"/>
          <p:nvPr/>
        </p:nvSpPr>
        <p:spPr>
          <a:xfrm rot="0">
            <a:off x="7103079" y="2858160"/>
            <a:ext cx="3468448" cy="1362710"/>
          </a:xfrm>
          <a:prstGeom prst="rect">
            <a:avLst/>
          </a:prstGeom>
        </p:spPr>
        <p:txBody>
          <a:bodyPr anchor="t" rtlCol="false" tIns="0" lIns="0" bIns="0" rIns="0">
            <a:spAutoFit/>
          </a:bodyPr>
          <a:lstStyle/>
          <a:p>
            <a:pPr algn="ctr">
              <a:lnSpc>
                <a:spcPts val="3640"/>
              </a:lnSpc>
            </a:pPr>
            <a:r>
              <a:rPr lang="en-US" b="true" sz="2600">
                <a:solidFill>
                  <a:srgbClr val="B8D3FF"/>
                </a:solidFill>
                <a:latin typeface="Canva Sans Bold"/>
                <a:ea typeface="Canva Sans Bold"/>
                <a:cs typeface="Canva Sans Bold"/>
                <a:sym typeface="Canva Sans Bold"/>
              </a:rPr>
              <a:t>CR COMMITTEE MEETING:</a:t>
            </a:r>
            <a:r>
              <a:rPr lang="en-US" b="true" sz="2600">
                <a:solidFill>
                  <a:srgbClr val="FFFFFF"/>
                </a:solidFill>
                <a:latin typeface="Canva Sans Bold"/>
                <a:ea typeface="Canva Sans Bold"/>
                <a:cs typeface="Canva Sans Bold"/>
                <a:sym typeface="Canva Sans Bold"/>
              </a:rPr>
              <a:t> FINALIZE FUNDING</a:t>
            </a:r>
          </a:p>
        </p:txBody>
      </p:sp>
      <p:sp>
        <p:nvSpPr>
          <p:cNvPr name="TextBox 56" id="56"/>
          <p:cNvSpPr txBox="true"/>
          <p:nvPr/>
        </p:nvSpPr>
        <p:spPr>
          <a:xfrm rot="0">
            <a:off x="10235263" y="6328357"/>
            <a:ext cx="3080098" cy="1471930"/>
          </a:xfrm>
          <a:prstGeom prst="rect">
            <a:avLst/>
          </a:prstGeom>
        </p:spPr>
        <p:txBody>
          <a:bodyPr anchor="t" rtlCol="false" tIns="0" lIns="0" bIns="0" rIns="0">
            <a:spAutoFit/>
          </a:bodyPr>
          <a:lstStyle/>
          <a:p>
            <a:pPr algn="ctr">
              <a:lnSpc>
                <a:spcPts val="3920"/>
              </a:lnSpc>
            </a:pPr>
            <a:r>
              <a:rPr lang="en-US" b="true" sz="2800">
                <a:solidFill>
                  <a:srgbClr val="B8D3FF"/>
                </a:solidFill>
                <a:latin typeface="Canva Sans Bold"/>
                <a:ea typeface="Canva Sans Bold"/>
                <a:cs typeface="Canva Sans Bold"/>
                <a:sym typeface="Canva Sans Bold"/>
              </a:rPr>
              <a:t>FINANCE COMMITTEE</a:t>
            </a:r>
            <a:r>
              <a:rPr lang="en-US" b="true" sz="2800">
                <a:solidFill>
                  <a:srgbClr val="FFFFFF"/>
                </a:solidFill>
                <a:latin typeface="Canva Sans Bold"/>
                <a:ea typeface="Canva Sans Bold"/>
                <a:cs typeface="Canva Sans Bold"/>
                <a:sym typeface="Canva Sans Bold"/>
              </a:rPr>
              <a:t> APPROVAL</a:t>
            </a:r>
          </a:p>
        </p:txBody>
      </p:sp>
      <p:sp>
        <p:nvSpPr>
          <p:cNvPr name="TextBox 57" id="57"/>
          <p:cNvSpPr txBox="true"/>
          <p:nvPr/>
        </p:nvSpPr>
        <p:spPr>
          <a:xfrm rot="0">
            <a:off x="13082187" y="2808621"/>
            <a:ext cx="3120360" cy="1362683"/>
          </a:xfrm>
          <a:prstGeom prst="rect">
            <a:avLst/>
          </a:prstGeom>
        </p:spPr>
        <p:txBody>
          <a:bodyPr anchor="t" rtlCol="false" tIns="0" lIns="0" bIns="0" rIns="0">
            <a:spAutoFit/>
          </a:bodyPr>
          <a:lstStyle/>
          <a:p>
            <a:pPr algn="ctr">
              <a:lnSpc>
                <a:spcPts val="3641"/>
              </a:lnSpc>
            </a:pPr>
            <a:r>
              <a:rPr lang="en-US" b="true" sz="2601">
                <a:solidFill>
                  <a:srgbClr val="B8D3FF"/>
                </a:solidFill>
                <a:latin typeface="Canva Sans Bold"/>
                <a:ea typeface="Canva Sans Bold"/>
                <a:cs typeface="Canva Sans Bold"/>
                <a:sym typeface="Canva Sans Bold"/>
              </a:rPr>
              <a:t>COMMON  COUNCIL</a:t>
            </a:r>
            <a:r>
              <a:rPr lang="en-US" b="true" sz="2601">
                <a:solidFill>
                  <a:srgbClr val="FFFFFF"/>
                </a:solidFill>
                <a:latin typeface="Canva Sans Bold"/>
                <a:ea typeface="Canva Sans Bold"/>
                <a:cs typeface="Canva Sans Bold"/>
                <a:sym typeface="Canva Sans Bold"/>
              </a:rPr>
              <a:t> APPROVAL</a:t>
            </a:r>
          </a:p>
        </p:txBody>
      </p:sp>
      <p:sp>
        <p:nvSpPr>
          <p:cNvPr name="TextBox 58" id="58"/>
          <p:cNvSpPr txBox="true"/>
          <p:nvPr/>
        </p:nvSpPr>
        <p:spPr>
          <a:xfrm rot="0">
            <a:off x="96767" y="4922483"/>
            <a:ext cx="2575650" cy="537845"/>
          </a:xfrm>
          <a:prstGeom prst="rect">
            <a:avLst/>
          </a:prstGeom>
        </p:spPr>
        <p:txBody>
          <a:bodyPr anchor="t" rtlCol="false" tIns="0" lIns="0" bIns="0" rIns="0">
            <a:spAutoFit/>
          </a:bodyPr>
          <a:lstStyle/>
          <a:p>
            <a:pPr algn="ctr">
              <a:lnSpc>
                <a:spcPts val="4479"/>
              </a:lnSpc>
            </a:pPr>
            <a:r>
              <a:rPr lang="en-US" sz="3199" b="true">
                <a:solidFill>
                  <a:srgbClr val="213559"/>
                </a:solidFill>
                <a:latin typeface="Canva Sans Bold"/>
                <a:ea typeface="Canva Sans Bold"/>
                <a:cs typeface="Canva Sans Bold"/>
                <a:sym typeface="Canva Sans Bold"/>
              </a:rPr>
              <a:t>8/25/25</a:t>
            </a:r>
          </a:p>
        </p:txBody>
      </p:sp>
      <p:sp>
        <p:nvSpPr>
          <p:cNvPr name="TextBox 59" id="59"/>
          <p:cNvSpPr txBox="true"/>
          <p:nvPr/>
        </p:nvSpPr>
        <p:spPr>
          <a:xfrm rot="0">
            <a:off x="2601881" y="4910422"/>
            <a:ext cx="2575650" cy="537845"/>
          </a:xfrm>
          <a:prstGeom prst="rect">
            <a:avLst/>
          </a:prstGeom>
        </p:spPr>
        <p:txBody>
          <a:bodyPr anchor="t" rtlCol="false" tIns="0" lIns="0" bIns="0" rIns="0">
            <a:spAutoFit/>
          </a:bodyPr>
          <a:lstStyle/>
          <a:p>
            <a:pPr algn="ctr">
              <a:lnSpc>
                <a:spcPts val="4479"/>
              </a:lnSpc>
            </a:pPr>
            <a:r>
              <a:rPr lang="en-US" sz="3199" b="true">
                <a:solidFill>
                  <a:srgbClr val="213559"/>
                </a:solidFill>
                <a:latin typeface="Canva Sans Bold"/>
                <a:ea typeface="Canva Sans Bold"/>
                <a:cs typeface="Canva Sans Bold"/>
                <a:sym typeface="Canva Sans Bold"/>
              </a:rPr>
              <a:t>9/22/25</a:t>
            </a:r>
          </a:p>
        </p:txBody>
      </p:sp>
      <p:sp>
        <p:nvSpPr>
          <p:cNvPr name="TextBox 60" id="60"/>
          <p:cNvSpPr txBox="true"/>
          <p:nvPr/>
        </p:nvSpPr>
        <p:spPr>
          <a:xfrm rot="0">
            <a:off x="5091979" y="4268437"/>
            <a:ext cx="2575650" cy="356235"/>
          </a:xfrm>
          <a:prstGeom prst="rect">
            <a:avLst/>
          </a:prstGeom>
        </p:spPr>
        <p:txBody>
          <a:bodyPr anchor="t" rtlCol="false" tIns="0" lIns="0" bIns="0" rIns="0">
            <a:spAutoFit/>
          </a:bodyPr>
          <a:lstStyle/>
          <a:p>
            <a:pPr algn="ctr">
              <a:lnSpc>
                <a:spcPts val="2940"/>
              </a:lnSpc>
            </a:pPr>
            <a:r>
              <a:rPr lang="en-US" b="true" sz="2100" u="sng">
                <a:solidFill>
                  <a:srgbClr val="213559"/>
                </a:solidFill>
                <a:latin typeface="Canva Sans Bold"/>
                <a:ea typeface="Canva Sans Bold"/>
                <a:cs typeface="Canva Sans Bold"/>
                <a:sym typeface="Canva Sans Bold"/>
              </a:rPr>
              <a:t>Weeks of:</a:t>
            </a:r>
          </a:p>
        </p:txBody>
      </p:sp>
      <p:sp>
        <p:nvSpPr>
          <p:cNvPr name="TextBox 61" id="61"/>
          <p:cNvSpPr txBox="true"/>
          <p:nvPr/>
        </p:nvSpPr>
        <p:spPr>
          <a:xfrm rot="0">
            <a:off x="7605617" y="4887869"/>
            <a:ext cx="2575650" cy="537845"/>
          </a:xfrm>
          <a:prstGeom prst="rect">
            <a:avLst/>
          </a:prstGeom>
        </p:spPr>
        <p:txBody>
          <a:bodyPr anchor="t" rtlCol="false" tIns="0" lIns="0" bIns="0" rIns="0">
            <a:spAutoFit/>
          </a:bodyPr>
          <a:lstStyle/>
          <a:p>
            <a:pPr algn="ctr">
              <a:lnSpc>
                <a:spcPts val="4479"/>
              </a:lnSpc>
            </a:pPr>
            <a:r>
              <a:rPr lang="en-US" sz="3199" b="true">
                <a:solidFill>
                  <a:srgbClr val="213559"/>
                </a:solidFill>
                <a:latin typeface="Canva Sans Bold"/>
                <a:ea typeface="Canva Sans Bold"/>
                <a:cs typeface="Canva Sans Bold"/>
                <a:sym typeface="Canva Sans Bold"/>
              </a:rPr>
              <a:t>10/22/25</a:t>
            </a:r>
          </a:p>
        </p:txBody>
      </p:sp>
      <p:sp>
        <p:nvSpPr>
          <p:cNvPr name="TextBox 62" id="62"/>
          <p:cNvSpPr txBox="true"/>
          <p:nvPr/>
        </p:nvSpPr>
        <p:spPr>
          <a:xfrm rot="0">
            <a:off x="10506537" y="4922483"/>
            <a:ext cx="2575650" cy="537845"/>
          </a:xfrm>
          <a:prstGeom prst="rect">
            <a:avLst/>
          </a:prstGeom>
        </p:spPr>
        <p:txBody>
          <a:bodyPr anchor="t" rtlCol="false" tIns="0" lIns="0" bIns="0" rIns="0">
            <a:spAutoFit/>
          </a:bodyPr>
          <a:lstStyle/>
          <a:p>
            <a:pPr algn="ctr">
              <a:lnSpc>
                <a:spcPts val="4479"/>
              </a:lnSpc>
            </a:pPr>
            <a:r>
              <a:rPr lang="en-US" sz="3199" b="true">
                <a:solidFill>
                  <a:srgbClr val="213559"/>
                </a:solidFill>
                <a:latin typeface="Canva Sans Bold"/>
                <a:ea typeface="Canva Sans Bold"/>
                <a:cs typeface="Canva Sans Bold"/>
                <a:sym typeface="Canva Sans Bold"/>
              </a:rPr>
              <a:t>11/17/25</a:t>
            </a:r>
          </a:p>
        </p:txBody>
      </p:sp>
      <p:sp>
        <p:nvSpPr>
          <p:cNvPr name="TextBox 63" id="63"/>
          <p:cNvSpPr txBox="true"/>
          <p:nvPr/>
        </p:nvSpPr>
        <p:spPr>
          <a:xfrm rot="0">
            <a:off x="13358412" y="4939982"/>
            <a:ext cx="2575650" cy="537845"/>
          </a:xfrm>
          <a:prstGeom prst="rect">
            <a:avLst/>
          </a:prstGeom>
        </p:spPr>
        <p:txBody>
          <a:bodyPr anchor="t" rtlCol="false" tIns="0" lIns="0" bIns="0" rIns="0">
            <a:spAutoFit/>
          </a:bodyPr>
          <a:lstStyle/>
          <a:p>
            <a:pPr algn="ctr">
              <a:lnSpc>
                <a:spcPts val="4479"/>
              </a:lnSpc>
            </a:pPr>
            <a:r>
              <a:rPr lang="en-US" sz="3199" b="true">
                <a:solidFill>
                  <a:srgbClr val="213559"/>
                </a:solidFill>
                <a:latin typeface="Canva Sans Bold"/>
                <a:ea typeface="Canva Sans Bold"/>
                <a:cs typeface="Canva Sans Bold"/>
                <a:sym typeface="Canva Sans Bold"/>
              </a:rPr>
              <a:t>11/25/25</a:t>
            </a:r>
          </a:p>
        </p:txBody>
      </p:sp>
      <p:sp>
        <p:nvSpPr>
          <p:cNvPr name="TextBox 64" id="64"/>
          <p:cNvSpPr txBox="true"/>
          <p:nvPr/>
        </p:nvSpPr>
        <p:spPr>
          <a:xfrm rot="0">
            <a:off x="5665996" y="4712335"/>
            <a:ext cx="1382287" cy="976630"/>
          </a:xfrm>
          <a:prstGeom prst="rect">
            <a:avLst/>
          </a:prstGeom>
        </p:spPr>
        <p:txBody>
          <a:bodyPr anchor="t" rtlCol="false" tIns="0" lIns="0" bIns="0" rIns="0">
            <a:spAutoFit/>
          </a:bodyPr>
          <a:lstStyle/>
          <a:p>
            <a:pPr algn="ctr">
              <a:lnSpc>
                <a:spcPts val="3919"/>
              </a:lnSpc>
            </a:pPr>
            <a:r>
              <a:rPr lang="en-US" sz="2799" b="true">
                <a:solidFill>
                  <a:srgbClr val="213559"/>
                </a:solidFill>
                <a:latin typeface="Canva Sans Bold"/>
                <a:ea typeface="Canva Sans Bold"/>
                <a:cs typeface="Canva Sans Bold"/>
                <a:sym typeface="Canva Sans Bold"/>
              </a:rPr>
              <a:t>10/13 &amp; 10/20</a:t>
            </a:r>
          </a:p>
        </p:txBody>
      </p:sp>
      <p:sp>
        <p:nvSpPr>
          <p:cNvPr name="TextBox 65" id="65"/>
          <p:cNvSpPr txBox="true"/>
          <p:nvPr/>
        </p:nvSpPr>
        <p:spPr>
          <a:xfrm rot="0">
            <a:off x="16395113" y="4123680"/>
            <a:ext cx="1884263" cy="1898069"/>
          </a:xfrm>
          <a:prstGeom prst="rect">
            <a:avLst/>
          </a:prstGeom>
        </p:spPr>
        <p:txBody>
          <a:bodyPr anchor="t" rtlCol="false" tIns="0" lIns="0" bIns="0" rIns="0">
            <a:spAutoFit/>
          </a:bodyPr>
          <a:lstStyle/>
          <a:p>
            <a:pPr algn="ctr">
              <a:lnSpc>
                <a:spcPts val="3007"/>
              </a:lnSpc>
            </a:pPr>
            <a:r>
              <a:rPr lang="en-US" sz="2147" b="true">
                <a:solidFill>
                  <a:srgbClr val="FFFFFF"/>
                </a:solidFill>
                <a:latin typeface="Canva Sans Bold"/>
                <a:ea typeface="Canva Sans Bold"/>
                <a:cs typeface="Canva Sans Bold"/>
                <a:sym typeface="Canva Sans Bold"/>
              </a:rPr>
              <a:t>Anticipated Contract Effective Date:</a:t>
            </a:r>
          </a:p>
          <a:p>
            <a:pPr algn="ctr">
              <a:lnSpc>
                <a:spcPts val="3007"/>
              </a:lnSpc>
            </a:pPr>
            <a:r>
              <a:rPr lang="en-US" b="true" sz="2147" u="sng">
                <a:solidFill>
                  <a:srgbClr val="FFFFFF"/>
                </a:solidFill>
                <a:latin typeface="Canva Sans Bold"/>
                <a:ea typeface="Canva Sans Bold"/>
                <a:cs typeface="Canva Sans Bold"/>
                <a:sym typeface="Canva Sans Bold"/>
              </a:rPr>
              <a:t>1/1/26</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C81C4"/>
        </a:solidFill>
      </p:bgPr>
    </p:bg>
    <p:spTree>
      <p:nvGrpSpPr>
        <p:cNvPr id="1" name=""/>
        <p:cNvGrpSpPr/>
        <p:nvPr/>
      </p:nvGrpSpPr>
      <p:grpSpPr>
        <a:xfrm>
          <a:off x="0" y="0"/>
          <a:ext cx="0" cy="0"/>
          <a:chOff x="0" y="0"/>
          <a:chExt cx="0" cy="0"/>
        </a:xfrm>
      </p:grpSpPr>
      <p:sp>
        <p:nvSpPr>
          <p:cNvPr name="Freeform 2" id="2"/>
          <p:cNvSpPr/>
          <p:nvPr/>
        </p:nvSpPr>
        <p:spPr>
          <a:xfrm flipH="false" flipV="false" rot="0">
            <a:off x="2512523" y="0"/>
            <a:ext cx="13262953" cy="9886929"/>
          </a:xfrm>
          <a:custGeom>
            <a:avLst/>
            <a:gdLst/>
            <a:ahLst/>
            <a:cxnLst/>
            <a:rect r="r" b="b" t="t" l="l"/>
            <a:pathLst>
              <a:path h="9886929" w="13262953">
                <a:moveTo>
                  <a:pt x="0" y="0"/>
                </a:moveTo>
                <a:lnTo>
                  <a:pt x="13262954" y="0"/>
                </a:lnTo>
                <a:lnTo>
                  <a:pt x="13262954" y="9886929"/>
                </a:lnTo>
                <a:lnTo>
                  <a:pt x="0" y="98869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865585" y="2382180"/>
            <a:ext cx="12350929" cy="4537476"/>
          </a:xfrm>
          <a:prstGeom prst="rect">
            <a:avLst/>
          </a:prstGeom>
        </p:spPr>
        <p:txBody>
          <a:bodyPr anchor="t" rtlCol="false" tIns="0" lIns="0" bIns="0" rIns="0">
            <a:spAutoFit/>
          </a:bodyPr>
          <a:lstStyle/>
          <a:p>
            <a:pPr algn="ctr">
              <a:lnSpc>
                <a:spcPts val="11877"/>
              </a:lnSpc>
            </a:pPr>
            <a:r>
              <a:rPr lang="en-US" sz="8484" b="true">
                <a:solidFill>
                  <a:srgbClr val="FFFFFF"/>
                </a:solidFill>
                <a:latin typeface="Poppins Bold"/>
                <a:ea typeface="Poppins Bold"/>
                <a:cs typeface="Poppins Bold"/>
                <a:sym typeface="Poppins Bold"/>
              </a:rPr>
              <a:t>Contract Process &amp; After Council Approval</a:t>
            </a:r>
          </a:p>
        </p:txBody>
      </p:sp>
      <p:sp>
        <p:nvSpPr>
          <p:cNvPr name="Freeform 4" id="4"/>
          <p:cNvSpPr/>
          <p:nvPr/>
        </p:nvSpPr>
        <p:spPr>
          <a:xfrm flipH="false" flipV="false" rot="0">
            <a:off x="187851" y="0"/>
            <a:ext cx="2677733" cy="2728197"/>
          </a:xfrm>
          <a:custGeom>
            <a:avLst/>
            <a:gdLst/>
            <a:ahLst/>
            <a:cxnLst/>
            <a:rect r="r" b="b" t="t" l="l"/>
            <a:pathLst>
              <a:path h="2728197" w="2677733">
                <a:moveTo>
                  <a:pt x="0" y="0"/>
                </a:moveTo>
                <a:lnTo>
                  <a:pt x="2677734" y="0"/>
                </a:lnTo>
                <a:lnTo>
                  <a:pt x="2677734" y="2728197"/>
                </a:lnTo>
                <a:lnTo>
                  <a:pt x="0" y="27281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216514" y="7158732"/>
            <a:ext cx="2677733" cy="2728197"/>
          </a:xfrm>
          <a:custGeom>
            <a:avLst/>
            <a:gdLst/>
            <a:ahLst/>
            <a:cxnLst/>
            <a:rect r="r" b="b" t="t" l="l"/>
            <a:pathLst>
              <a:path h="2728197" w="2677733">
                <a:moveTo>
                  <a:pt x="0" y="0"/>
                </a:moveTo>
                <a:lnTo>
                  <a:pt x="2677733" y="0"/>
                </a:lnTo>
                <a:lnTo>
                  <a:pt x="2677733" y="2728197"/>
                </a:lnTo>
                <a:lnTo>
                  <a:pt x="0" y="27281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5C81C4"/>
        </a:solidFill>
      </p:bgPr>
    </p:bg>
    <p:spTree>
      <p:nvGrpSpPr>
        <p:cNvPr id="1" name=""/>
        <p:cNvGrpSpPr/>
        <p:nvPr/>
      </p:nvGrpSpPr>
      <p:grpSpPr>
        <a:xfrm>
          <a:off x="0" y="0"/>
          <a:ext cx="0" cy="0"/>
          <a:chOff x="0" y="0"/>
          <a:chExt cx="0" cy="0"/>
        </a:xfrm>
      </p:grpSpPr>
      <p:sp>
        <p:nvSpPr>
          <p:cNvPr name="Freeform 2" id="2"/>
          <p:cNvSpPr/>
          <p:nvPr/>
        </p:nvSpPr>
        <p:spPr>
          <a:xfrm flipH="false" flipV="false" rot="1328220">
            <a:off x="11740379" y="439080"/>
            <a:ext cx="5943845" cy="3360974"/>
          </a:xfrm>
          <a:custGeom>
            <a:avLst/>
            <a:gdLst/>
            <a:ahLst/>
            <a:cxnLst/>
            <a:rect r="r" b="b" t="t" l="l"/>
            <a:pathLst>
              <a:path h="3360974" w="5943845">
                <a:moveTo>
                  <a:pt x="0" y="0"/>
                </a:moveTo>
                <a:lnTo>
                  <a:pt x="5943845" y="0"/>
                </a:lnTo>
                <a:lnTo>
                  <a:pt x="5943845" y="3360974"/>
                </a:lnTo>
                <a:lnTo>
                  <a:pt x="0" y="3360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9127" y="6437447"/>
            <a:ext cx="5943845" cy="3360974"/>
          </a:xfrm>
          <a:custGeom>
            <a:avLst/>
            <a:gdLst/>
            <a:ahLst/>
            <a:cxnLst/>
            <a:rect r="r" b="b" t="t" l="l"/>
            <a:pathLst>
              <a:path h="3360974" w="5943845">
                <a:moveTo>
                  <a:pt x="0" y="0"/>
                </a:moveTo>
                <a:lnTo>
                  <a:pt x="5943845" y="0"/>
                </a:lnTo>
                <a:lnTo>
                  <a:pt x="5943845" y="3360974"/>
                </a:lnTo>
                <a:lnTo>
                  <a:pt x="0" y="33609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636996" y="3418935"/>
            <a:ext cx="9675316" cy="2387253"/>
          </a:xfrm>
          <a:prstGeom prst="rect">
            <a:avLst/>
          </a:prstGeom>
        </p:spPr>
        <p:txBody>
          <a:bodyPr anchor="t" rtlCol="false" tIns="0" lIns="0" bIns="0" rIns="0">
            <a:spAutoFit/>
          </a:bodyPr>
          <a:lstStyle/>
          <a:p>
            <a:pPr algn="ctr">
              <a:lnSpc>
                <a:spcPts val="18569"/>
              </a:lnSpc>
            </a:pPr>
            <a:r>
              <a:rPr lang="en-US" sz="13263" b="true">
                <a:solidFill>
                  <a:srgbClr val="FFFFFF"/>
                </a:solidFill>
                <a:latin typeface="Poppins Bold"/>
                <a:ea typeface="Poppins Bold"/>
                <a:cs typeface="Poppins Bold"/>
                <a:sym typeface="Poppins Bold"/>
              </a:rPr>
              <a:t>Questions?</a:t>
            </a:r>
          </a:p>
        </p:txBody>
      </p:sp>
      <p:sp>
        <p:nvSpPr>
          <p:cNvPr name="AutoShape 5" id="5"/>
          <p:cNvSpPr/>
          <p:nvPr/>
        </p:nvSpPr>
        <p:spPr>
          <a:xfrm>
            <a:off x="6229805" y="5596676"/>
            <a:ext cx="8003586" cy="9525"/>
          </a:xfrm>
          <a:prstGeom prst="line">
            <a:avLst/>
          </a:prstGeom>
          <a:ln cap="flat" w="38100">
            <a:solidFill>
              <a:srgbClr val="000000"/>
            </a:solidFill>
            <a:prstDash val="solid"/>
            <a:headEnd type="none" len="sm" w="sm"/>
            <a:tailEnd type="none" len="sm" w="sm"/>
          </a:ln>
        </p:spPr>
      </p:sp>
      <p:sp>
        <p:nvSpPr>
          <p:cNvPr name="AutoShape 6" id="6"/>
          <p:cNvSpPr/>
          <p:nvPr/>
        </p:nvSpPr>
        <p:spPr>
          <a:xfrm flipV="true">
            <a:off x="4382200" y="5587151"/>
            <a:ext cx="948794" cy="1905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4024195" cy="10287000"/>
            <a:chOff x="0" y="0"/>
            <a:chExt cx="4451935" cy="3265574"/>
          </a:xfrm>
        </p:grpSpPr>
        <p:sp>
          <p:nvSpPr>
            <p:cNvPr name="Freeform 3" id="3"/>
            <p:cNvSpPr/>
            <p:nvPr/>
          </p:nvSpPr>
          <p:spPr>
            <a:xfrm flipH="false" flipV="false" rot="0">
              <a:off x="0" y="0"/>
              <a:ext cx="4451934" cy="3265574"/>
            </a:xfrm>
            <a:custGeom>
              <a:avLst/>
              <a:gdLst/>
              <a:ahLst/>
              <a:cxnLst/>
              <a:rect r="r" b="b" t="t" l="l"/>
              <a:pathLst>
                <a:path h="3265574" w="4451934">
                  <a:moveTo>
                    <a:pt x="0" y="0"/>
                  </a:moveTo>
                  <a:lnTo>
                    <a:pt x="4451934" y="0"/>
                  </a:lnTo>
                  <a:lnTo>
                    <a:pt x="4451934" y="3265574"/>
                  </a:lnTo>
                  <a:lnTo>
                    <a:pt x="0" y="3265574"/>
                  </a:lnTo>
                  <a:close/>
                </a:path>
              </a:pathLst>
            </a:custGeom>
            <a:solidFill>
              <a:srgbClr val="213559"/>
            </a:solidFill>
          </p:spPr>
        </p:sp>
        <p:sp>
          <p:nvSpPr>
            <p:cNvPr name="TextBox 4" id="4"/>
            <p:cNvSpPr txBox="true"/>
            <p:nvPr/>
          </p:nvSpPr>
          <p:spPr>
            <a:xfrm>
              <a:off x="0" y="-47625"/>
              <a:ext cx="4451935" cy="3313199"/>
            </a:xfrm>
            <a:prstGeom prst="rect">
              <a:avLst/>
            </a:prstGeom>
          </p:spPr>
          <p:txBody>
            <a:bodyPr anchor="ctr" rtlCol="false" tIns="50800" lIns="50800" bIns="50800" rIns="50800"/>
            <a:lstStyle/>
            <a:p>
              <a:pPr algn="ctr">
                <a:lnSpc>
                  <a:spcPts val="3250"/>
                </a:lnSpc>
              </a:pPr>
            </a:p>
          </p:txBody>
        </p:sp>
      </p:grpSp>
      <p:sp>
        <p:nvSpPr>
          <p:cNvPr name="Freeform 5" id="5"/>
          <p:cNvSpPr/>
          <p:nvPr/>
        </p:nvSpPr>
        <p:spPr>
          <a:xfrm flipH="false" flipV="false" rot="0">
            <a:off x="14024195" y="-350460"/>
            <a:ext cx="4464792" cy="10637460"/>
          </a:xfrm>
          <a:custGeom>
            <a:avLst/>
            <a:gdLst/>
            <a:ahLst/>
            <a:cxnLst/>
            <a:rect r="r" b="b" t="t" l="l"/>
            <a:pathLst>
              <a:path h="10637460" w="4464792">
                <a:moveTo>
                  <a:pt x="0" y="0"/>
                </a:moveTo>
                <a:lnTo>
                  <a:pt x="4464792" y="0"/>
                </a:lnTo>
                <a:lnTo>
                  <a:pt x="4464792" y="10637460"/>
                </a:lnTo>
                <a:lnTo>
                  <a:pt x="0" y="10637460"/>
                </a:lnTo>
                <a:lnTo>
                  <a:pt x="0" y="0"/>
                </a:lnTo>
                <a:close/>
              </a:path>
            </a:pathLst>
          </a:custGeom>
          <a:blipFill>
            <a:blip r:embed="rId2"/>
            <a:stretch>
              <a:fillRect l="-61062" t="0" r="-52768" b="0"/>
            </a:stretch>
          </a:blipFill>
        </p:spPr>
      </p:sp>
      <p:sp>
        <p:nvSpPr>
          <p:cNvPr name="TextBox 6" id="6"/>
          <p:cNvSpPr txBox="true"/>
          <p:nvPr/>
        </p:nvSpPr>
        <p:spPr>
          <a:xfrm rot="0">
            <a:off x="246227" y="5711339"/>
            <a:ext cx="9928599" cy="458411"/>
          </a:xfrm>
          <a:prstGeom prst="rect">
            <a:avLst/>
          </a:prstGeom>
        </p:spPr>
        <p:txBody>
          <a:bodyPr anchor="t" rtlCol="false" tIns="0" lIns="0" bIns="0" rIns="0">
            <a:spAutoFit/>
          </a:bodyPr>
          <a:lstStyle/>
          <a:p>
            <a:pPr algn="l">
              <a:lnSpc>
                <a:spcPts val="3608"/>
              </a:lnSpc>
            </a:pPr>
            <a:r>
              <a:rPr lang="en-US" sz="2577">
                <a:solidFill>
                  <a:srgbClr val="FFFFFF"/>
                </a:solidFill>
                <a:latin typeface="Poppins"/>
                <a:ea typeface="Poppins"/>
                <a:cs typeface="Poppins"/>
                <a:sym typeface="Poppins"/>
              </a:rPr>
              <a:t>CDD WEBSITE: </a:t>
            </a:r>
            <a:r>
              <a:rPr lang="en-US" sz="2577" b="true">
                <a:solidFill>
                  <a:srgbClr val="FFFFFF"/>
                </a:solidFill>
                <a:latin typeface="Poppins Bold"/>
                <a:ea typeface="Poppins Bold"/>
                <a:cs typeface="Poppins Bold"/>
                <a:sym typeface="Poppins Bold"/>
              </a:rPr>
              <a:t>PLEASE SCAN QR CODE TO OPEN WEBSITE</a:t>
            </a:r>
          </a:p>
        </p:txBody>
      </p:sp>
      <p:pic>
        <p:nvPicPr>
          <p:cNvPr name="Picture 7" id="7"/>
          <p:cNvPicPr>
            <a:picLocks noChangeAspect="true"/>
          </p:cNvPicPr>
          <p:nvPr/>
        </p:nvPicPr>
        <p:blipFill>
          <a:blip r:embed="rId3"/>
          <a:stretch>
            <a:fillRect/>
          </a:stretch>
        </p:blipFill>
        <p:spPr>
          <a:xfrm rot="0">
            <a:off x="9076530" y="5570456"/>
            <a:ext cx="4841106" cy="4841106"/>
          </a:xfrm>
          <a:prstGeom prst="rect">
            <a:avLst/>
          </a:prstGeom>
        </p:spPr>
      </p:pic>
      <p:sp>
        <p:nvSpPr>
          <p:cNvPr name="Freeform 8" id="8"/>
          <p:cNvSpPr/>
          <p:nvPr/>
        </p:nvSpPr>
        <p:spPr>
          <a:xfrm flipH="false" flipV="false" rot="-968566">
            <a:off x="4816655" y="5905765"/>
            <a:ext cx="3185417" cy="3518031"/>
          </a:xfrm>
          <a:custGeom>
            <a:avLst/>
            <a:gdLst/>
            <a:ahLst/>
            <a:cxnLst/>
            <a:rect r="r" b="b" t="t" l="l"/>
            <a:pathLst>
              <a:path h="3518031" w="3185417">
                <a:moveTo>
                  <a:pt x="0" y="0"/>
                </a:moveTo>
                <a:lnTo>
                  <a:pt x="3185417" y="0"/>
                </a:lnTo>
                <a:lnTo>
                  <a:pt x="3185417" y="3518031"/>
                </a:lnTo>
                <a:lnTo>
                  <a:pt x="0" y="3518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618346" y="369085"/>
            <a:ext cx="7544089" cy="3924071"/>
          </a:xfrm>
          <a:prstGeom prst="rect">
            <a:avLst/>
          </a:prstGeom>
        </p:spPr>
        <p:txBody>
          <a:bodyPr anchor="t" rtlCol="false" tIns="0" lIns="0" bIns="0" rIns="0">
            <a:spAutoFit/>
          </a:bodyPr>
          <a:lstStyle/>
          <a:p>
            <a:pPr algn="l">
              <a:lnSpc>
                <a:spcPts val="14830"/>
              </a:lnSpc>
            </a:pPr>
            <a:r>
              <a:rPr lang="en-US" sz="13482" spc="-795">
                <a:solidFill>
                  <a:srgbClr val="FFFFFF"/>
                </a:solidFill>
                <a:latin typeface="Poppins"/>
                <a:ea typeface="Poppins"/>
                <a:cs typeface="Poppins"/>
                <a:sym typeface="Poppins"/>
              </a:rPr>
              <a:t>THANK YOU!</a:t>
            </a:r>
          </a:p>
        </p:txBody>
      </p:sp>
      <p:sp>
        <p:nvSpPr>
          <p:cNvPr name="TextBox 10" id="10"/>
          <p:cNvSpPr txBox="true"/>
          <p:nvPr/>
        </p:nvSpPr>
        <p:spPr>
          <a:xfrm rot="0">
            <a:off x="397285" y="4226481"/>
            <a:ext cx="2874164" cy="456412"/>
          </a:xfrm>
          <a:prstGeom prst="rect">
            <a:avLst/>
          </a:prstGeom>
        </p:spPr>
        <p:txBody>
          <a:bodyPr anchor="t" rtlCol="false" tIns="0" lIns="0" bIns="0" rIns="0">
            <a:spAutoFit/>
          </a:bodyPr>
          <a:lstStyle/>
          <a:p>
            <a:pPr algn="l">
              <a:lnSpc>
                <a:spcPts val="3608"/>
              </a:lnSpc>
            </a:pPr>
            <a:r>
              <a:rPr lang="en-US" sz="2577">
                <a:solidFill>
                  <a:srgbClr val="FFFFFF"/>
                </a:solidFill>
                <a:latin typeface="Poppins"/>
                <a:ea typeface="Poppins"/>
                <a:cs typeface="Poppins"/>
                <a:sym typeface="Poppins"/>
              </a:rPr>
              <a:t>EMAIL CONTACT:</a:t>
            </a:r>
          </a:p>
        </p:txBody>
      </p:sp>
      <p:sp>
        <p:nvSpPr>
          <p:cNvPr name="TextBox 11" id="11"/>
          <p:cNvSpPr txBox="true"/>
          <p:nvPr/>
        </p:nvSpPr>
        <p:spPr>
          <a:xfrm rot="0">
            <a:off x="397285" y="4688029"/>
            <a:ext cx="10450134" cy="844266"/>
          </a:xfrm>
          <a:prstGeom prst="rect">
            <a:avLst/>
          </a:prstGeom>
        </p:spPr>
        <p:txBody>
          <a:bodyPr anchor="t" rtlCol="false" tIns="0" lIns="0" bIns="0" rIns="0">
            <a:spAutoFit/>
          </a:bodyPr>
          <a:lstStyle/>
          <a:p>
            <a:pPr algn="l">
              <a:lnSpc>
                <a:spcPts val="3340"/>
              </a:lnSpc>
            </a:pPr>
            <a:r>
              <a:rPr lang="en-US" sz="2386">
                <a:solidFill>
                  <a:srgbClr val="FFFFFF"/>
                </a:solidFill>
                <a:latin typeface="Poppins"/>
                <a:ea typeface="Poppins"/>
                <a:cs typeface="Poppins"/>
                <a:sym typeface="Poppins"/>
              </a:rPr>
              <a:t>Nancy Saiz: saiz@cityofmadison.com</a:t>
            </a:r>
          </a:p>
          <a:p>
            <a:pPr algn="l">
              <a:lnSpc>
                <a:spcPts val="3340"/>
              </a:lnSpc>
            </a:pPr>
            <a:r>
              <a:rPr lang="en-US" sz="2386">
                <a:solidFill>
                  <a:srgbClr val="FFFFFF"/>
                </a:solidFill>
                <a:latin typeface="Poppins"/>
                <a:ea typeface="Poppins"/>
                <a:cs typeface="Poppins"/>
                <a:sym typeface="Poppins"/>
              </a:rPr>
              <a:t>Yolanda Shelton-Morris: yshelton-morris@cityofmadison.com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741" y="1393751"/>
            <a:ext cx="7512567" cy="3983904"/>
            <a:chOff x="0" y="0"/>
            <a:chExt cx="2384840" cy="1264677"/>
          </a:xfrm>
        </p:grpSpPr>
        <p:sp>
          <p:nvSpPr>
            <p:cNvPr name="Freeform 3" id="3"/>
            <p:cNvSpPr/>
            <p:nvPr/>
          </p:nvSpPr>
          <p:spPr>
            <a:xfrm flipH="false" flipV="false" rot="0">
              <a:off x="0" y="0"/>
              <a:ext cx="2384840" cy="1264677"/>
            </a:xfrm>
            <a:custGeom>
              <a:avLst/>
              <a:gdLst/>
              <a:ahLst/>
              <a:cxnLst/>
              <a:rect r="r" b="b" t="t" l="l"/>
              <a:pathLst>
                <a:path h="1264677" w="2384840">
                  <a:moveTo>
                    <a:pt x="0" y="0"/>
                  </a:moveTo>
                  <a:lnTo>
                    <a:pt x="2384840" y="0"/>
                  </a:lnTo>
                  <a:lnTo>
                    <a:pt x="2384840" y="1264677"/>
                  </a:lnTo>
                  <a:lnTo>
                    <a:pt x="0" y="1264677"/>
                  </a:lnTo>
                  <a:close/>
                </a:path>
              </a:pathLst>
            </a:custGeom>
            <a:solidFill>
              <a:srgbClr val="213559"/>
            </a:solidFill>
          </p:spPr>
        </p:sp>
        <p:sp>
          <p:nvSpPr>
            <p:cNvPr name="TextBox 4" id="4"/>
            <p:cNvSpPr txBox="true"/>
            <p:nvPr/>
          </p:nvSpPr>
          <p:spPr>
            <a:xfrm>
              <a:off x="0" y="-47625"/>
              <a:ext cx="2384840" cy="1312302"/>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8002583" y="1036416"/>
            <a:ext cx="8471677" cy="8862060"/>
          </a:xfrm>
          <a:prstGeom prst="rect">
            <a:avLst/>
          </a:prstGeom>
        </p:spPr>
        <p:txBody>
          <a:bodyPr anchor="t" rtlCol="false" tIns="0" lIns="0" bIns="0" rIns="0">
            <a:spAutoFit/>
          </a:bodyPr>
          <a:lstStyle/>
          <a:p>
            <a:pPr algn="just" marL="518160" indent="-259080" lvl="1">
              <a:lnSpc>
                <a:spcPts val="5400"/>
              </a:lnSpc>
              <a:buAutoNum type="arabicPeriod" startAt="1"/>
            </a:pPr>
            <a:r>
              <a:rPr lang="en-US" b="true" sz="2400" spc="48">
                <a:solidFill>
                  <a:srgbClr val="152F45"/>
                </a:solidFill>
                <a:latin typeface="Poppins Bold"/>
                <a:ea typeface="Poppins Bold"/>
                <a:cs typeface="Poppins Bold"/>
                <a:sym typeface="Poppins Bold"/>
              </a:rPr>
              <a:t> </a:t>
            </a:r>
            <a:r>
              <a:rPr lang="en-US" sz="2400" spc="48">
                <a:solidFill>
                  <a:srgbClr val="152F45"/>
                </a:solidFill>
                <a:latin typeface="Poppins"/>
                <a:ea typeface="Poppins"/>
                <a:cs typeface="Poppins"/>
                <a:sym typeface="Poppins"/>
              </a:rPr>
              <a:t>Welcome!! 🙂 </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 Brief History of Funding</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2021 Crisis Intervention Prevention RFP </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Changes to 2025 CIP RFP</a:t>
            </a:r>
          </a:p>
          <a:p>
            <a:pPr algn="just" marL="1036320" indent="-345440" lvl="2">
              <a:lnSpc>
                <a:spcPts val="5400"/>
              </a:lnSpc>
              <a:buAutoNum type="alphaLcPeriod" startAt="1"/>
            </a:pPr>
            <a:r>
              <a:rPr lang="en-US" sz="2400" spc="48">
                <a:solidFill>
                  <a:srgbClr val="152F45"/>
                </a:solidFill>
                <a:latin typeface="Poppins"/>
                <a:ea typeface="Poppins"/>
                <a:cs typeface="Poppins"/>
                <a:sym typeface="Poppins"/>
              </a:rPr>
              <a:t>Goals</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 2025 Priority Areas with Program types</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2025 RFP process: Application Overview</a:t>
            </a:r>
          </a:p>
          <a:p>
            <a:pPr algn="just" marL="1036320" indent="-345440" lvl="2">
              <a:lnSpc>
                <a:spcPts val="5400"/>
              </a:lnSpc>
              <a:buAutoNum type="alphaLcPeriod" startAt="1"/>
            </a:pPr>
            <a:r>
              <a:rPr lang="en-US" sz="2400" spc="48">
                <a:solidFill>
                  <a:srgbClr val="152F45"/>
                </a:solidFill>
                <a:latin typeface="Poppins"/>
                <a:ea typeface="Poppins"/>
                <a:cs typeface="Poppins"/>
                <a:sym typeface="Poppins"/>
              </a:rPr>
              <a:t>Funds Available</a:t>
            </a:r>
          </a:p>
          <a:p>
            <a:pPr algn="just" marL="1036320" indent="-345440" lvl="2">
              <a:lnSpc>
                <a:spcPts val="5400"/>
              </a:lnSpc>
              <a:buAutoNum type="alphaLcPeriod" startAt="1"/>
            </a:pPr>
            <a:r>
              <a:rPr lang="en-US" sz="2400" spc="48">
                <a:solidFill>
                  <a:srgbClr val="152F45"/>
                </a:solidFill>
                <a:latin typeface="Poppins"/>
                <a:ea typeface="Poppins"/>
                <a:cs typeface="Poppins"/>
                <a:sym typeface="Poppins"/>
              </a:rPr>
              <a:t>Elgibility Criteria</a:t>
            </a:r>
          </a:p>
          <a:p>
            <a:pPr algn="just" marL="1036320" indent="-345440" lvl="2">
              <a:lnSpc>
                <a:spcPts val="5400"/>
              </a:lnSpc>
              <a:buAutoNum type="alphaLcPeriod" startAt="1"/>
            </a:pPr>
            <a:r>
              <a:rPr lang="en-US" sz="2400" spc="48">
                <a:solidFill>
                  <a:srgbClr val="152F45"/>
                </a:solidFill>
                <a:latin typeface="Poppins"/>
                <a:ea typeface="Poppins"/>
                <a:cs typeface="Poppins"/>
                <a:sym typeface="Poppins"/>
              </a:rPr>
              <a:t> Forms</a:t>
            </a:r>
          </a:p>
          <a:p>
            <a:pPr algn="just" marL="1036320" indent="-345440" lvl="2">
              <a:lnSpc>
                <a:spcPts val="5400"/>
              </a:lnSpc>
              <a:buAutoNum type="alphaLcPeriod" startAt="1"/>
            </a:pPr>
            <a:r>
              <a:rPr lang="en-US" sz="2400" spc="48">
                <a:solidFill>
                  <a:srgbClr val="152F45"/>
                </a:solidFill>
                <a:latin typeface="Poppins"/>
                <a:ea typeface="Poppins"/>
                <a:cs typeface="Poppins"/>
                <a:sym typeface="Poppins"/>
              </a:rPr>
              <a:t>Timeline</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 Contract Process</a:t>
            </a:r>
          </a:p>
          <a:p>
            <a:pPr algn="just" marL="518160" indent="-259080" lvl="1">
              <a:lnSpc>
                <a:spcPts val="5400"/>
              </a:lnSpc>
              <a:buAutoNum type="arabicPeriod" startAt="1"/>
            </a:pPr>
            <a:r>
              <a:rPr lang="en-US" sz="2400" spc="48">
                <a:solidFill>
                  <a:srgbClr val="152F45"/>
                </a:solidFill>
                <a:latin typeface="Poppins"/>
                <a:ea typeface="Poppins"/>
                <a:cs typeface="Poppins"/>
                <a:sym typeface="Poppins"/>
              </a:rPr>
              <a:t> Thank you and Questions!</a:t>
            </a:r>
          </a:p>
        </p:txBody>
      </p:sp>
      <p:sp>
        <p:nvSpPr>
          <p:cNvPr name="Freeform 6" id="6"/>
          <p:cNvSpPr/>
          <p:nvPr/>
        </p:nvSpPr>
        <p:spPr>
          <a:xfrm flipH="false" flipV="false" rot="0">
            <a:off x="16368519" y="565854"/>
            <a:ext cx="1174460" cy="1174460"/>
          </a:xfrm>
          <a:custGeom>
            <a:avLst/>
            <a:gdLst/>
            <a:ahLst/>
            <a:cxnLst/>
            <a:rect r="r" b="b" t="t" l="l"/>
            <a:pathLst>
              <a:path h="1174460" w="1174460">
                <a:moveTo>
                  <a:pt x="0" y="0"/>
                </a:moveTo>
                <a:lnTo>
                  <a:pt x="1174461" y="0"/>
                </a:lnTo>
                <a:lnTo>
                  <a:pt x="1174461" y="1174461"/>
                </a:lnTo>
                <a:lnTo>
                  <a:pt x="0" y="11744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509410" y="3577748"/>
            <a:ext cx="2259098" cy="1293847"/>
          </a:xfrm>
          <a:custGeom>
            <a:avLst/>
            <a:gdLst/>
            <a:ahLst/>
            <a:cxnLst/>
            <a:rect r="r" b="b" t="t" l="l"/>
            <a:pathLst>
              <a:path h="1293847" w="2259098">
                <a:moveTo>
                  <a:pt x="0" y="0"/>
                </a:moveTo>
                <a:lnTo>
                  <a:pt x="2259098" y="0"/>
                </a:lnTo>
                <a:lnTo>
                  <a:pt x="2259098" y="1293847"/>
                </a:lnTo>
                <a:lnTo>
                  <a:pt x="0" y="12938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645550" y="1951082"/>
            <a:ext cx="6761277" cy="1434621"/>
          </a:xfrm>
          <a:prstGeom prst="rect">
            <a:avLst/>
          </a:prstGeom>
        </p:spPr>
        <p:txBody>
          <a:bodyPr anchor="t" rtlCol="false" tIns="0" lIns="0" bIns="0" rIns="0">
            <a:spAutoFit/>
          </a:bodyPr>
          <a:lstStyle/>
          <a:p>
            <a:pPr algn="l">
              <a:lnSpc>
                <a:spcPts val="10320"/>
              </a:lnSpc>
            </a:pPr>
            <a:r>
              <a:rPr lang="en-US" sz="9382" spc="-553">
                <a:solidFill>
                  <a:srgbClr val="FFFFFF"/>
                </a:solidFill>
                <a:latin typeface="Poppins"/>
                <a:ea typeface="Poppins"/>
                <a:cs typeface="Poppins"/>
                <a:sym typeface="Poppins"/>
              </a:rPr>
              <a:t>AGENDA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8D3FF"/>
        </a:solidFill>
      </p:bgPr>
    </p:bg>
    <p:spTree>
      <p:nvGrpSpPr>
        <p:cNvPr id="1" name=""/>
        <p:cNvGrpSpPr/>
        <p:nvPr/>
      </p:nvGrpSpPr>
      <p:grpSpPr>
        <a:xfrm>
          <a:off x="0" y="0"/>
          <a:ext cx="0" cy="0"/>
          <a:chOff x="0" y="0"/>
          <a:chExt cx="0" cy="0"/>
        </a:xfrm>
      </p:grpSpPr>
      <p:grpSp>
        <p:nvGrpSpPr>
          <p:cNvPr name="Group 2" id="2"/>
          <p:cNvGrpSpPr/>
          <p:nvPr/>
        </p:nvGrpSpPr>
        <p:grpSpPr>
          <a:xfrm rot="0">
            <a:off x="4061090" y="2388056"/>
            <a:ext cx="10764964" cy="4244847"/>
            <a:chOff x="0" y="0"/>
            <a:chExt cx="2835217" cy="1117984"/>
          </a:xfrm>
        </p:grpSpPr>
        <p:sp>
          <p:nvSpPr>
            <p:cNvPr name="Freeform 3" id="3"/>
            <p:cNvSpPr/>
            <p:nvPr/>
          </p:nvSpPr>
          <p:spPr>
            <a:xfrm flipH="false" flipV="false" rot="0">
              <a:off x="0" y="0"/>
              <a:ext cx="2835217" cy="1117984"/>
            </a:xfrm>
            <a:custGeom>
              <a:avLst/>
              <a:gdLst/>
              <a:ahLst/>
              <a:cxnLst/>
              <a:rect r="r" b="b" t="t" l="l"/>
              <a:pathLst>
                <a:path h="1117984" w="2835217">
                  <a:moveTo>
                    <a:pt x="36678" y="0"/>
                  </a:moveTo>
                  <a:lnTo>
                    <a:pt x="2798539" y="0"/>
                  </a:lnTo>
                  <a:cubicBezTo>
                    <a:pt x="2818796" y="0"/>
                    <a:pt x="2835217" y="16421"/>
                    <a:pt x="2835217" y="36678"/>
                  </a:cubicBezTo>
                  <a:lnTo>
                    <a:pt x="2835217" y="1081306"/>
                  </a:lnTo>
                  <a:cubicBezTo>
                    <a:pt x="2835217" y="1091034"/>
                    <a:pt x="2831353" y="1100363"/>
                    <a:pt x="2824474" y="1107242"/>
                  </a:cubicBezTo>
                  <a:cubicBezTo>
                    <a:pt x="2817596" y="1114120"/>
                    <a:pt x="2808267" y="1117984"/>
                    <a:pt x="2798539" y="1117984"/>
                  </a:cubicBezTo>
                  <a:lnTo>
                    <a:pt x="36678" y="1117984"/>
                  </a:lnTo>
                  <a:cubicBezTo>
                    <a:pt x="16421" y="1117984"/>
                    <a:pt x="0" y="1101563"/>
                    <a:pt x="0" y="1081306"/>
                  </a:cubicBezTo>
                  <a:lnTo>
                    <a:pt x="0" y="36678"/>
                  </a:lnTo>
                  <a:cubicBezTo>
                    <a:pt x="0" y="16421"/>
                    <a:pt x="16421" y="0"/>
                    <a:pt x="36678" y="0"/>
                  </a:cubicBezTo>
                  <a:close/>
                </a:path>
              </a:pathLst>
            </a:custGeom>
            <a:solidFill>
              <a:srgbClr val="B8D3FF"/>
            </a:solidFill>
          </p:spPr>
        </p:sp>
        <p:sp>
          <p:nvSpPr>
            <p:cNvPr name="TextBox 4" id="4"/>
            <p:cNvSpPr txBox="true"/>
            <p:nvPr/>
          </p:nvSpPr>
          <p:spPr>
            <a:xfrm>
              <a:off x="0" y="-47625"/>
              <a:ext cx="2835217" cy="1165609"/>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4061090" y="2215687"/>
            <a:ext cx="10588783" cy="4546599"/>
          </a:xfrm>
          <a:prstGeom prst="rect">
            <a:avLst/>
          </a:prstGeom>
        </p:spPr>
        <p:txBody>
          <a:bodyPr anchor="t" rtlCol="false" tIns="0" lIns="0" bIns="0" rIns="0">
            <a:spAutoFit/>
          </a:bodyPr>
          <a:lstStyle/>
          <a:p>
            <a:pPr algn="ctr">
              <a:lnSpc>
                <a:spcPts val="11900"/>
              </a:lnSpc>
            </a:pPr>
            <a:r>
              <a:rPr lang="en-US" sz="8500" b="true">
                <a:solidFill>
                  <a:srgbClr val="669FE3"/>
                </a:solidFill>
                <a:latin typeface="Poppins Bold"/>
                <a:ea typeface="Poppins Bold"/>
                <a:cs typeface="Poppins Bold"/>
                <a:sym typeface="Poppins Bold"/>
              </a:rPr>
              <a:t>50 Years</a:t>
            </a:r>
            <a:r>
              <a:rPr lang="en-US" sz="8500" b="true">
                <a:solidFill>
                  <a:srgbClr val="152F45"/>
                </a:solidFill>
                <a:latin typeface="Poppins Bold"/>
                <a:ea typeface="Poppins Bold"/>
                <a:cs typeface="Poppins Bold"/>
                <a:sym typeface="Poppins Bold"/>
              </a:rPr>
              <a:t> of Service to the Madison Residents</a:t>
            </a:r>
          </a:p>
        </p:txBody>
      </p:sp>
      <p:sp>
        <p:nvSpPr>
          <p:cNvPr name="Freeform 6" id="6"/>
          <p:cNvSpPr/>
          <p:nvPr/>
        </p:nvSpPr>
        <p:spPr>
          <a:xfrm flipH="false" flipV="false" rot="0">
            <a:off x="576803" y="5747912"/>
            <a:ext cx="5221461" cy="3882868"/>
          </a:xfrm>
          <a:custGeom>
            <a:avLst/>
            <a:gdLst/>
            <a:ahLst/>
            <a:cxnLst/>
            <a:rect r="r" b="b" t="t" l="l"/>
            <a:pathLst>
              <a:path h="3882868" w="5221461">
                <a:moveTo>
                  <a:pt x="0" y="0"/>
                </a:moveTo>
                <a:lnTo>
                  <a:pt x="5221461" y="0"/>
                </a:lnTo>
                <a:lnTo>
                  <a:pt x="5221461" y="3882869"/>
                </a:lnTo>
                <a:lnTo>
                  <a:pt x="0" y="38828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3303385" y="277405"/>
            <a:ext cx="4588788" cy="2185932"/>
          </a:xfrm>
          <a:custGeom>
            <a:avLst/>
            <a:gdLst/>
            <a:ahLst/>
            <a:cxnLst/>
            <a:rect r="r" b="b" t="t" l="l"/>
            <a:pathLst>
              <a:path h="2185932" w="4588788">
                <a:moveTo>
                  <a:pt x="0" y="0"/>
                </a:moveTo>
                <a:lnTo>
                  <a:pt x="4588788" y="0"/>
                </a:lnTo>
                <a:lnTo>
                  <a:pt x="4588788" y="2185932"/>
                </a:lnTo>
                <a:lnTo>
                  <a:pt x="0" y="21859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587192" y="1616614"/>
            <a:ext cx="2829007" cy="2561538"/>
          </a:xfrm>
          <a:custGeom>
            <a:avLst/>
            <a:gdLst/>
            <a:ahLst/>
            <a:cxnLst/>
            <a:rect r="r" b="b" t="t" l="l"/>
            <a:pathLst>
              <a:path h="2561538" w="2829007">
                <a:moveTo>
                  <a:pt x="0" y="0"/>
                </a:moveTo>
                <a:lnTo>
                  <a:pt x="2829007" y="0"/>
                </a:lnTo>
                <a:lnTo>
                  <a:pt x="2829007" y="2561537"/>
                </a:lnTo>
                <a:lnTo>
                  <a:pt x="0" y="25615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3121659" y="-806930"/>
            <a:ext cx="2676605" cy="2423544"/>
          </a:xfrm>
          <a:custGeom>
            <a:avLst/>
            <a:gdLst/>
            <a:ahLst/>
            <a:cxnLst/>
            <a:rect r="r" b="b" t="t" l="l"/>
            <a:pathLst>
              <a:path h="2423544" w="2676605">
                <a:moveTo>
                  <a:pt x="0" y="0"/>
                </a:moveTo>
                <a:lnTo>
                  <a:pt x="2676605" y="0"/>
                </a:lnTo>
                <a:lnTo>
                  <a:pt x="2676605" y="2423544"/>
                </a:lnTo>
                <a:lnTo>
                  <a:pt x="0" y="242354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450512" y="-806930"/>
            <a:ext cx="3187624" cy="2886249"/>
          </a:xfrm>
          <a:custGeom>
            <a:avLst/>
            <a:gdLst/>
            <a:ahLst/>
            <a:cxnLst/>
            <a:rect r="r" b="b" t="t" l="l"/>
            <a:pathLst>
              <a:path h="2886249" w="3187624">
                <a:moveTo>
                  <a:pt x="0" y="0"/>
                </a:moveTo>
                <a:lnTo>
                  <a:pt x="3187624" y="0"/>
                </a:lnTo>
                <a:lnTo>
                  <a:pt x="3187624" y="2886249"/>
                </a:lnTo>
                <a:lnTo>
                  <a:pt x="0" y="28862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5911232" y="6421422"/>
            <a:ext cx="3310908" cy="2997877"/>
          </a:xfrm>
          <a:custGeom>
            <a:avLst/>
            <a:gdLst/>
            <a:ahLst/>
            <a:cxnLst/>
            <a:rect r="r" b="b" t="t" l="l"/>
            <a:pathLst>
              <a:path h="2997877" w="3310908">
                <a:moveTo>
                  <a:pt x="0" y="0"/>
                </a:moveTo>
                <a:lnTo>
                  <a:pt x="3310908" y="0"/>
                </a:lnTo>
                <a:lnTo>
                  <a:pt x="3310908" y="2997877"/>
                </a:lnTo>
                <a:lnTo>
                  <a:pt x="0" y="29978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90652" y="8918407"/>
            <a:ext cx="3197762" cy="2895429"/>
          </a:xfrm>
          <a:custGeom>
            <a:avLst/>
            <a:gdLst/>
            <a:ahLst/>
            <a:cxnLst/>
            <a:rect r="r" b="b" t="t" l="l"/>
            <a:pathLst>
              <a:path h="2895429" w="3197762">
                <a:moveTo>
                  <a:pt x="0" y="0"/>
                </a:moveTo>
                <a:lnTo>
                  <a:pt x="3197762" y="0"/>
                </a:lnTo>
                <a:lnTo>
                  <a:pt x="3197762" y="2895428"/>
                </a:lnTo>
                <a:lnTo>
                  <a:pt x="0" y="289542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5361334" y="8348560"/>
            <a:ext cx="3187624" cy="2886249"/>
          </a:xfrm>
          <a:custGeom>
            <a:avLst/>
            <a:gdLst/>
            <a:ahLst/>
            <a:cxnLst/>
            <a:rect r="r" b="b" t="t" l="l"/>
            <a:pathLst>
              <a:path h="2886249" w="3187624">
                <a:moveTo>
                  <a:pt x="0" y="0"/>
                </a:moveTo>
                <a:lnTo>
                  <a:pt x="3187624" y="0"/>
                </a:lnTo>
                <a:lnTo>
                  <a:pt x="3187624" y="2886249"/>
                </a:lnTo>
                <a:lnTo>
                  <a:pt x="0" y="28862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1026528" cy="2610298"/>
            <a:chOff x="0" y="0"/>
            <a:chExt cx="3500335" cy="828631"/>
          </a:xfrm>
        </p:grpSpPr>
        <p:sp>
          <p:nvSpPr>
            <p:cNvPr name="Freeform 3" id="3"/>
            <p:cNvSpPr/>
            <p:nvPr/>
          </p:nvSpPr>
          <p:spPr>
            <a:xfrm flipH="false" flipV="false" rot="0">
              <a:off x="0" y="0"/>
              <a:ext cx="3500335" cy="828631"/>
            </a:xfrm>
            <a:custGeom>
              <a:avLst/>
              <a:gdLst/>
              <a:ahLst/>
              <a:cxnLst/>
              <a:rect r="r" b="b" t="t" l="l"/>
              <a:pathLst>
                <a:path h="828631" w="3500335">
                  <a:moveTo>
                    <a:pt x="0" y="0"/>
                  </a:moveTo>
                  <a:lnTo>
                    <a:pt x="3500335" y="0"/>
                  </a:lnTo>
                  <a:lnTo>
                    <a:pt x="3500335" y="828631"/>
                  </a:lnTo>
                  <a:lnTo>
                    <a:pt x="0" y="828631"/>
                  </a:lnTo>
                  <a:close/>
                </a:path>
              </a:pathLst>
            </a:custGeom>
            <a:solidFill>
              <a:srgbClr val="152F45"/>
            </a:solidFill>
          </p:spPr>
        </p:sp>
        <p:sp>
          <p:nvSpPr>
            <p:cNvPr name="TextBox 4" id="4"/>
            <p:cNvSpPr txBox="true"/>
            <p:nvPr/>
          </p:nvSpPr>
          <p:spPr>
            <a:xfrm>
              <a:off x="0" y="-47625"/>
              <a:ext cx="3500335" cy="876256"/>
            </a:xfrm>
            <a:prstGeom prst="rect">
              <a:avLst/>
            </a:prstGeom>
          </p:spPr>
          <p:txBody>
            <a:bodyPr anchor="ctr" rtlCol="false" tIns="50800" lIns="50800" bIns="50800" rIns="50800"/>
            <a:lstStyle/>
            <a:p>
              <a:pPr algn="ctr">
                <a:lnSpc>
                  <a:spcPts val="3250"/>
                </a:lnSpc>
              </a:pPr>
            </a:p>
          </p:txBody>
        </p:sp>
      </p:grpSp>
      <p:sp>
        <p:nvSpPr>
          <p:cNvPr name="TextBox 5" id="5"/>
          <p:cNvSpPr txBox="true"/>
          <p:nvPr/>
        </p:nvSpPr>
        <p:spPr>
          <a:xfrm rot="0">
            <a:off x="1662429" y="3433674"/>
            <a:ext cx="14505736" cy="5943601"/>
          </a:xfrm>
          <a:prstGeom prst="rect">
            <a:avLst/>
          </a:prstGeom>
        </p:spPr>
        <p:txBody>
          <a:bodyPr anchor="t" rtlCol="false" tIns="0" lIns="0" bIns="0" rIns="0">
            <a:spAutoFit/>
          </a:bodyPr>
          <a:lstStyle/>
          <a:p>
            <a:pPr algn="just">
              <a:lnSpc>
                <a:spcPts val="4059"/>
              </a:lnSpc>
            </a:pPr>
          </a:p>
          <a:p>
            <a:pPr algn="just" marL="669285" indent="-334642" lvl="1">
              <a:lnSpc>
                <a:spcPts val="4339"/>
              </a:lnSpc>
              <a:buAutoNum type="arabicPeriod" startAt="1"/>
            </a:pPr>
            <a:r>
              <a:rPr lang="en-US" sz="3099">
                <a:solidFill>
                  <a:srgbClr val="152F45"/>
                </a:solidFill>
                <a:latin typeface="Poppins"/>
                <a:ea typeface="Poppins"/>
                <a:cs typeface="Poppins"/>
                <a:sym typeface="Poppins"/>
              </a:rPr>
              <a:t> </a:t>
            </a:r>
            <a:r>
              <a:rPr lang="en-US" b="true" sz="3099">
                <a:solidFill>
                  <a:srgbClr val="152F45"/>
                </a:solidFill>
                <a:latin typeface="Poppins Bold"/>
                <a:ea typeface="Poppins Bold"/>
                <a:cs typeface="Poppins Bold"/>
                <a:sym typeface="Poppins Bold"/>
              </a:rPr>
              <a:t>C</a:t>
            </a:r>
            <a:r>
              <a:rPr lang="en-US" b="true" sz="3099">
                <a:solidFill>
                  <a:srgbClr val="152F45"/>
                </a:solidFill>
                <a:latin typeface="Poppins Bold"/>
                <a:ea typeface="Poppins Bold"/>
                <a:cs typeface="Poppins Bold"/>
                <a:sym typeface="Poppins Bold"/>
              </a:rPr>
              <a:t>risis Intervention Support Services: $682,921</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a:t>
            </a:r>
            <a:r>
              <a:rPr lang="en-US" sz="3099">
                <a:solidFill>
                  <a:srgbClr val="152F45"/>
                </a:solidFill>
                <a:latin typeface="Poppins"/>
                <a:ea typeface="Poppins"/>
                <a:cs typeface="Poppins"/>
                <a:sym typeface="Poppins"/>
              </a:rPr>
              <a:t>Shelter Services (2)</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24 Help Line (4)</a:t>
            </a:r>
          </a:p>
          <a:p>
            <a:pPr algn="just" marL="669285" indent="-334642" lvl="1">
              <a:lnSpc>
                <a:spcPts val="4339"/>
              </a:lnSpc>
              <a:buAutoNum type="arabicPeriod" startAt="1"/>
            </a:pPr>
            <a:r>
              <a:rPr lang="en-US" b="true" sz="3099">
                <a:solidFill>
                  <a:srgbClr val="152F45"/>
                </a:solidFill>
                <a:latin typeface="Poppins Bold"/>
                <a:ea typeface="Poppins Bold"/>
                <a:cs typeface="Poppins Bold"/>
                <a:sym typeface="Poppins Bold"/>
              </a:rPr>
              <a:t> Recovery and Stabilization Services: $1,083,125</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a:t>
            </a:r>
            <a:r>
              <a:rPr lang="en-US" sz="3099">
                <a:solidFill>
                  <a:srgbClr val="152F45"/>
                </a:solidFill>
                <a:latin typeface="Poppins"/>
                <a:ea typeface="Poppins"/>
                <a:cs typeface="Poppins"/>
                <a:sym typeface="Poppins"/>
              </a:rPr>
              <a:t>Resource Service Facilitation/Case Management (12)</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a:t>
            </a:r>
            <a:r>
              <a:rPr lang="en-US" sz="3099">
                <a:solidFill>
                  <a:srgbClr val="152F45"/>
                </a:solidFill>
                <a:latin typeface="Poppins"/>
                <a:ea typeface="Poppins"/>
                <a:cs typeface="Poppins"/>
                <a:sym typeface="Poppins"/>
              </a:rPr>
              <a:t>Restorative Justice (4)</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Community Court – Homelessness Restorative Project (1)</a:t>
            </a:r>
          </a:p>
          <a:p>
            <a:pPr algn="just" marL="669285" indent="-334642" lvl="1">
              <a:lnSpc>
                <a:spcPts val="4339"/>
              </a:lnSpc>
              <a:buAutoNum type="arabicPeriod" startAt="1"/>
            </a:pPr>
            <a:r>
              <a:rPr lang="en-US" b="true" sz="3099">
                <a:solidFill>
                  <a:srgbClr val="152F45"/>
                </a:solidFill>
                <a:latin typeface="Poppins Bold"/>
                <a:ea typeface="Poppins Bold"/>
                <a:cs typeface="Poppins Bold"/>
                <a:sym typeface="Poppins Bold"/>
              </a:rPr>
              <a:t> Prevention Services and Activities: $313,958</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 Outreach and Information (2)</a:t>
            </a:r>
          </a:p>
          <a:p>
            <a:pPr algn="just" marL="1338569" indent="-446190" lvl="2">
              <a:lnSpc>
                <a:spcPts val="4339"/>
              </a:lnSpc>
              <a:buAutoNum type="alphaLcPeriod" startAt="1"/>
            </a:pPr>
            <a:r>
              <a:rPr lang="en-US" sz="3099">
                <a:solidFill>
                  <a:srgbClr val="152F45"/>
                </a:solidFill>
                <a:latin typeface="Poppins"/>
                <a:ea typeface="Poppins"/>
                <a:cs typeface="Poppins"/>
                <a:sym typeface="Poppins"/>
              </a:rPr>
              <a:t>Specialized Program Support (5)</a:t>
            </a:r>
          </a:p>
        </p:txBody>
      </p:sp>
      <p:sp>
        <p:nvSpPr>
          <p:cNvPr name="Freeform 6" id="6"/>
          <p:cNvSpPr/>
          <p:nvPr/>
        </p:nvSpPr>
        <p:spPr>
          <a:xfrm flipH="false" flipV="false" rot="0">
            <a:off x="15077031" y="1028700"/>
            <a:ext cx="2182269" cy="2182269"/>
          </a:xfrm>
          <a:custGeom>
            <a:avLst/>
            <a:gdLst/>
            <a:ahLst/>
            <a:cxnLst/>
            <a:rect r="r" b="b" t="t" l="l"/>
            <a:pathLst>
              <a:path h="2182269" w="2182269">
                <a:moveTo>
                  <a:pt x="0" y="0"/>
                </a:moveTo>
                <a:lnTo>
                  <a:pt x="2182269" y="0"/>
                </a:lnTo>
                <a:lnTo>
                  <a:pt x="2182269" y="2182269"/>
                </a:lnTo>
                <a:lnTo>
                  <a:pt x="0" y="21822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3387" y="199723"/>
            <a:ext cx="10559754" cy="2210853"/>
          </a:xfrm>
          <a:prstGeom prst="rect">
            <a:avLst/>
          </a:prstGeom>
        </p:spPr>
        <p:txBody>
          <a:bodyPr anchor="t" rtlCol="false" tIns="0" lIns="0" bIns="0" rIns="0">
            <a:spAutoFit/>
          </a:bodyPr>
          <a:lstStyle/>
          <a:p>
            <a:pPr algn="l">
              <a:lnSpc>
                <a:spcPts val="8341"/>
              </a:lnSpc>
            </a:pPr>
            <a:r>
              <a:rPr lang="en-US" sz="7582" spc="-447">
                <a:solidFill>
                  <a:srgbClr val="FFFFFF"/>
                </a:solidFill>
                <a:latin typeface="Poppins"/>
                <a:ea typeface="Poppins"/>
                <a:cs typeface="Poppins"/>
                <a:sym typeface="Poppins"/>
              </a:rPr>
              <a:t>2021 - CIP SERVICE AREA FUNDING PROCESS</a:t>
            </a:r>
          </a:p>
        </p:txBody>
      </p:sp>
      <p:sp>
        <p:nvSpPr>
          <p:cNvPr name="TextBox 8" id="8"/>
          <p:cNvSpPr txBox="true"/>
          <p:nvPr/>
        </p:nvSpPr>
        <p:spPr>
          <a:xfrm rot="0">
            <a:off x="4189970" y="2723040"/>
            <a:ext cx="10559754" cy="1153578"/>
          </a:xfrm>
          <a:prstGeom prst="rect">
            <a:avLst/>
          </a:prstGeom>
        </p:spPr>
        <p:txBody>
          <a:bodyPr anchor="t" rtlCol="false" tIns="0" lIns="0" bIns="0" rIns="0">
            <a:spAutoFit/>
          </a:bodyPr>
          <a:lstStyle/>
          <a:p>
            <a:pPr algn="l">
              <a:lnSpc>
                <a:spcPts val="8341"/>
              </a:lnSpc>
            </a:pPr>
            <a:r>
              <a:rPr lang="en-US" b="true" sz="7582" spc="-447" u="sng">
                <a:solidFill>
                  <a:srgbClr val="152F45"/>
                </a:solidFill>
                <a:latin typeface="Poppins Bold"/>
                <a:ea typeface="Poppins Bold"/>
                <a:cs typeface="Poppins Bold"/>
                <a:sym typeface="Poppins Bold"/>
              </a:rPr>
              <a:t>THREE PRIORITY AREAS: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05160" y="-1038274"/>
            <a:ext cx="25897709" cy="3086100"/>
            <a:chOff x="0" y="0"/>
            <a:chExt cx="6820796" cy="812800"/>
          </a:xfrm>
        </p:grpSpPr>
        <p:sp>
          <p:nvSpPr>
            <p:cNvPr name="Freeform 3" id="3"/>
            <p:cNvSpPr/>
            <p:nvPr/>
          </p:nvSpPr>
          <p:spPr>
            <a:xfrm flipH="false" flipV="false" rot="0">
              <a:off x="0" y="0"/>
              <a:ext cx="6820796" cy="812800"/>
            </a:xfrm>
            <a:custGeom>
              <a:avLst/>
              <a:gdLst/>
              <a:ahLst/>
              <a:cxnLst/>
              <a:rect r="r" b="b" t="t" l="l"/>
              <a:pathLst>
                <a:path h="812800" w="6820796">
                  <a:moveTo>
                    <a:pt x="0" y="0"/>
                  </a:moveTo>
                  <a:lnTo>
                    <a:pt x="6820796" y="0"/>
                  </a:lnTo>
                  <a:lnTo>
                    <a:pt x="6820796" y="812800"/>
                  </a:lnTo>
                  <a:lnTo>
                    <a:pt x="0" y="812800"/>
                  </a:lnTo>
                  <a:close/>
                </a:path>
              </a:pathLst>
            </a:custGeom>
            <a:solidFill>
              <a:srgbClr val="213559"/>
            </a:solidFill>
          </p:spPr>
        </p:sp>
        <p:sp>
          <p:nvSpPr>
            <p:cNvPr name="TextBox 4" id="4"/>
            <p:cNvSpPr txBox="true"/>
            <p:nvPr/>
          </p:nvSpPr>
          <p:spPr>
            <a:xfrm>
              <a:off x="0" y="-47625"/>
              <a:ext cx="6820796" cy="860425"/>
            </a:xfrm>
            <a:prstGeom prst="rect">
              <a:avLst/>
            </a:prstGeom>
          </p:spPr>
          <p:txBody>
            <a:bodyPr anchor="ctr" rtlCol="false" tIns="50800" lIns="50800" bIns="50800" rIns="50800"/>
            <a:lstStyle/>
            <a:p>
              <a:pPr algn="ctr">
                <a:lnSpc>
                  <a:spcPts val="3250"/>
                </a:lnSpc>
              </a:pPr>
            </a:p>
          </p:txBody>
        </p:sp>
      </p:grpSp>
      <p:grpSp>
        <p:nvGrpSpPr>
          <p:cNvPr name="Group 5" id="5"/>
          <p:cNvGrpSpPr/>
          <p:nvPr/>
        </p:nvGrpSpPr>
        <p:grpSpPr>
          <a:xfrm rot="0">
            <a:off x="0" y="2404789"/>
            <a:ext cx="17520719" cy="2035176"/>
            <a:chOff x="0" y="0"/>
            <a:chExt cx="4614510" cy="536014"/>
          </a:xfrm>
        </p:grpSpPr>
        <p:sp>
          <p:nvSpPr>
            <p:cNvPr name="Freeform 6" id="6"/>
            <p:cNvSpPr/>
            <p:nvPr/>
          </p:nvSpPr>
          <p:spPr>
            <a:xfrm flipH="false" flipV="false" rot="0">
              <a:off x="0" y="0"/>
              <a:ext cx="4614510" cy="536014"/>
            </a:xfrm>
            <a:custGeom>
              <a:avLst/>
              <a:gdLst/>
              <a:ahLst/>
              <a:cxnLst/>
              <a:rect r="r" b="b" t="t" l="l"/>
              <a:pathLst>
                <a:path h="536014" w="4614510">
                  <a:moveTo>
                    <a:pt x="4411310" y="0"/>
                  </a:moveTo>
                  <a:lnTo>
                    <a:pt x="0" y="0"/>
                  </a:lnTo>
                  <a:lnTo>
                    <a:pt x="0" y="536014"/>
                  </a:lnTo>
                  <a:lnTo>
                    <a:pt x="4411310" y="536014"/>
                  </a:lnTo>
                  <a:lnTo>
                    <a:pt x="4614510" y="268007"/>
                  </a:lnTo>
                  <a:lnTo>
                    <a:pt x="4411310" y="0"/>
                  </a:lnTo>
                  <a:close/>
                </a:path>
              </a:pathLst>
            </a:custGeom>
            <a:solidFill>
              <a:srgbClr val="213559"/>
            </a:solidFill>
          </p:spPr>
        </p:sp>
        <p:sp>
          <p:nvSpPr>
            <p:cNvPr name="TextBox 7" id="7"/>
            <p:cNvSpPr txBox="true"/>
            <p:nvPr/>
          </p:nvSpPr>
          <p:spPr>
            <a:xfrm>
              <a:off x="0" y="-47625"/>
              <a:ext cx="4500210" cy="583639"/>
            </a:xfrm>
            <a:prstGeom prst="rect">
              <a:avLst/>
            </a:prstGeom>
          </p:spPr>
          <p:txBody>
            <a:bodyPr anchor="ctr" rtlCol="false" tIns="50800" lIns="50800" bIns="50800" rIns="50800"/>
            <a:lstStyle/>
            <a:p>
              <a:pPr algn="ctr">
                <a:lnSpc>
                  <a:spcPts val="3250"/>
                </a:lnSpc>
              </a:pPr>
            </a:p>
          </p:txBody>
        </p:sp>
      </p:grpSp>
      <p:grpSp>
        <p:nvGrpSpPr>
          <p:cNvPr name="Group 8" id="8"/>
          <p:cNvGrpSpPr/>
          <p:nvPr/>
        </p:nvGrpSpPr>
        <p:grpSpPr>
          <a:xfrm rot="0">
            <a:off x="0" y="5886450"/>
            <a:ext cx="17520719" cy="2479574"/>
            <a:chOff x="0" y="0"/>
            <a:chExt cx="4614510" cy="653056"/>
          </a:xfrm>
        </p:grpSpPr>
        <p:sp>
          <p:nvSpPr>
            <p:cNvPr name="Freeform 9" id="9"/>
            <p:cNvSpPr/>
            <p:nvPr/>
          </p:nvSpPr>
          <p:spPr>
            <a:xfrm flipH="false" flipV="false" rot="0">
              <a:off x="0" y="0"/>
              <a:ext cx="4614510" cy="653056"/>
            </a:xfrm>
            <a:custGeom>
              <a:avLst/>
              <a:gdLst/>
              <a:ahLst/>
              <a:cxnLst/>
              <a:rect r="r" b="b" t="t" l="l"/>
              <a:pathLst>
                <a:path h="653056" w="4614510">
                  <a:moveTo>
                    <a:pt x="4411310" y="0"/>
                  </a:moveTo>
                  <a:lnTo>
                    <a:pt x="0" y="0"/>
                  </a:lnTo>
                  <a:lnTo>
                    <a:pt x="0" y="653056"/>
                  </a:lnTo>
                  <a:lnTo>
                    <a:pt x="4411310" y="653056"/>
                  </a:lnTo>
                  <a:lnTo>
                    <a:pt x="4614510" y="326528"/>
                  </a:lnTo>
                  <a:lnTo>
                    <a:pt x="4411310" y="0"/>
                  </a:lnTo>
                  <a:close/>
                </a:path>
              </a:pathLst>
            </a:custGeom>
            <a:solidFill>
              <a:srgbClr val="213559"/>
            </a:solidFill>
          </p:spPr>
        </p:sp>
        <p:sp>
          <p:nvSpPr>
            <p:cNvPr name="TextBox 10" id="10"/>
            <p:cNvSpPr txBox="true"/>
            <p:nvPr/>
          </p:nvSpPr>
          <p:spPr>
            <a:xfrm>
              <a:off x="0" y="-47625"/>
              <a:ext cx="4500210" cy="700681"/>
            </a:xfrm>
            <a:prstGeom prst="rect">
              <a:avLst/>
            </a:prstGeom>
          </p:spPr>
          <p:txBody>
            <a:bodyPr anchor="ctr" rtlCol="false" tIns="50800" lIns="50800" bIns="50800" rIns="50800"/>
            <a:lstStyle/>
            <a:p>
              <a:pPr algn="ctr">
                <a:lnSpc>
                  <a:spcPts val="3250"/>
                </a:lnSpc>
              </a:pPr>
            </a:p>
          </p:txBody>
        </p:sp>
      </p:grpSp>
      <p:grpSp>
        <p:nvGrpSpPr>
          <p:cNvPr name="Group 11" id="11"/>
          <p:cNvGrpSpPr/>
          <p:nvPr/>
        </p:nvGrpSpPr>
        <p:grpSpPr>
          <a:xfrm rot="0">
            <a:off x="0" y="2998323"/>
            <a:ext cx="17808856" cy="3105092"/>
            <a:chOff x="0" y="0"/>
            <a:chExt cx="4690398" cy="817802"/>
          </a:xfrm>
        </p:grpSpPr>
        <p:sp>
          <p:nvSpPr>
            <p:cNvPr name="Freeform 12" id="12"/>
            <p:cNvSpPr/>
            <p:nvPr/>
          </p:nvSpPr>
          <p:spPr>
            <a:xfrm flipH="false" flipV="false" rot="0">
              <a:off x="0" y="0"/>
              <a:ext cx="4690398" cy="817802"/>
            </a:xfrm>
            <a:custGeom>
              <a:avLst/>
              <a:gdLst/>
              <a:ahLst/>
              <a:cxnLst/>
              <a:rect r="r" b="b" t="t" l="l"/>
              <a:pathLst>
                <a:path h="817802" w="4690398">
                  <a:moveTo>
                    <a:pt x="4690398" y="408901"/>
                  </a:moveTo>
                  <a:lnTo>
                    <a:pt x="4283998" y="0"/>
                  </a:lnTo>
                  <a:lnTo>
                    <a:pt x="4283998" y="203200"/>
                  </a:lnTo>
                  <a:lnTo>
                    <a:pt x="0" y="203200"/>
                  </a:lnTo>
                  <a:lnTo>
                    <a:pt x="0" y="614602"/>
                  </a:lnTo>
                  <a:lnTo>
                    <a:pt x="4283998" y="614602"/>
                  </a:lnTo>
                  <a:lnTo>
                    <a:pt x="4283998" y="817802"/>
                  </a:lnTo>
                  <a:lnTo>
                    <a:pt x="4690398" y="408901"/>
                  </a:lnTo>
                  <a:close/>
                </a:path>
              </a:pathLst>
            </a:custGeom>
            <a:solidFill>
              <a:srgbClr val="B8D3FF"/>
            </a:solidFill>
          </p:spPr>
        </p:sp>
        <p:sp>
          <p:nvSpPr>
            <p:cNvPr name="TextBox 13" id="13"/>
            <p:cNvSpPr txBox="true"/>
            <p:nvPr/>
          </p:nvSpPr>
          <p:spPr>
            <a:xfrm>
              <a:off x="0" y="155575"/>
              <a:ext cx="4588798" cy="459027"/>
            </a:xfrm>
            <a:prstGeom prst="rect">
              <a:avLst/>
            </a:prstGeom>
          </p:spPr>
          <p:txBody>
            <a:bodyPr anchor="ctr" rtlCol="false" tIns="50800" lIns="50800" bIns="50800" rIns="50800"/>
            <a:lstStyle/>
            <a:p>
              <a:pPr algn="ctr">
                <a:lnSpc>
                  <a:spcPts val="3250"/>
                </a:lnSpc>
              </a:pPr>
            </a:p>
          </p:txBody>
        </p:sp>
      </p:grpSp>
      <p:grpSp>
        <p:nvGrpSpPr>
          <p:cNvPr name="Group 14" id="14"/>
          <p:cNvGrpSpPr/>
          <p:nvPr/>
        </p:nvGrpSpPr>
        <p:grpSpPr>
          <a:xfrm rot="0">
            <a:off x="0" y="6319887"/>
            <a:ext cx="17808856" cy="4321839"/>
            <a:chOff x="0" y="0"/>
            <a:chExt cx="4690398" cy="1138262"/>
          </a:xfrm>
        </p:grpSpPr>
        <p:sp>
          <p:nvSpPr>
            <p:cNvPr name="Freeform 15" id="15"/>
            <p:cNvSpPr/>
            <p:nvPr/>
          </p:nvSpPr>
          <p:spPr>
            <a:xfrm flipH="false" flipV="false" rot="0">
              <a:off x="0" y="0"/>
              <a:ext cx="4690398" cy="1138262"/>
            </a:xfrm>
            <a:custGeom>
              <a:avLst/>
              <a:gdLst/>
              <a:ahLst/>
              <a:cxnLst/>
              <a:rect r="r" b="b" t="t" l="l"/>
              <a:pathLst>
                <a:path h="1138262" w="4690398">
                  <a:moveTo>
                    <a:pt x="4690398" y="569131"/>
                  </a:moveTo>
                  <a:lnTo>
                    <a:pt x="4283998" y="0"/>
                  </a:lnTo>
                  <a:lnTo>
                    <a:pt x="4283998" y="203200"/>
                  </a:lnTo>
                  <a:lnTo>
                    <a:pt x="0" y="203200"/>
                  </a:lnTo>
                  <a:lnTo>
                    <a:pt x="0" y="935062"/>
                  </a:lnTo>
                  <a:lnTo>
                    <a:pt x="4283998" y="935062"/>
                  </a:lnTo>
                  <a:lnTo>
                    <a:pt x="4283998" y="1138262"/>
                  </a:lnTo>
                  <a:lnTo>
                    <a:pt x="4690398" y="569131"/>
                  </a:lnTo>
                  <a:close/>
                </a:path>
              </a:pathLst>
            </a:custGeom>
            <a:solidFill>
              <a:srgbClr val="B8D3FF"/>
            </a:solidFill>
          </p:spPr>
        </p:sp>
        <p:sp>
          <p:nvSpPr>
            <p:cNvPr name="TextBox 16" id="16"/>
            <p:cNvSpPr txBox="true"/>
            <p:nvPr/>
          </p:nvSpPr>
          <p:spPr>
            <a:xfrm>
              <a:off x="0" y="155575"/>
              <a:ext cx="4588798" cy="779487"/>
            </a:xfrm>
            <a:prstGeom prst="rect">
              <a:avLst/>
            </a:prstGeom>
          </p:spPr>
          <p:txBody>
            <a:bodyPr anchor="ctr" rtlCol="false" tIns="50800" lIns="50800" bIns="50800" rIns="50800"/>
            <a:lstStyle/>
            <a:p>
              <a:pPr algn="ctr">
                <a:lnSpc>
                  <a:spcPts val="3250"/>
                </a:lnSpc>
              </a:pPr>
            </a:p>
          </p:txBody>
        </p:sp>
      </p:grpSp>
      <p:sp>
        <p:nvSpPr>
          <p:cNvPr name="Freeform 17" id="17"/>
          <p:cNvSpPr/>
          <p:nvPr/>
        </p:nvSpPr>
        <p:spPr>
          <a:xfrm flipH="false" flipV="false" rot="0">
            <a:off x="11617" y="2690177"/>
            <a:ext cx="3588040" cy="2453323"/>
          </a:xfrm>
          <a:custGeom>
            <a:avLst/>
            <a:gdLst/>
            <a:ahLst/>
            <a:cxnLst/>
            <a:rect r="r" b="b" t="t" l="l"/>
            <a:pathLst>
              <a:path h="2453323" w="3588040">
                <a:moveTo>
                  <a:pt x="0" y="0"/>
                </a:moveTo>
                <a:lnTo>
                  <a:pt x="3588040" y="0"/>
                </a:lnTo>
                <a:lnTo>
                  <a:pt x="3588040" y="2453323"/>
                </a:lnTo>
                <a:lnTo>
                  <a:pt x="0" y="2453323"/>
                </a:lnTo>
                <a:lnTo>
                  <a:pt x="0" y="0"/>
                </a:lnTo>
                <a:close/>
              </a:path>
            </a:pathLst>
          </a:custGeom>
          <a:blipFill>
            <a:blip r:embed="rId3"/>
            <a:stretch>
              <a:fillRect l="0" t="0" r="0" b="0"/>
            </a:stretch>
          </a:blipFill>
        </p:spPr>
      </p:sp>
      <p:sp>
        <p:nvSpPr>
          <p:cNvPr name="Freeform 18" id="18"/>
          <p:cNvSpPr/>
          <p:nvPr/>
        </p:nvSpPr>
        <p:spPr>
          <a:xfrm flipH="false" flipV="false" rot="0">
            <a:off x="283804" y="6846365"/>
            <a:ext cx="3043665" cy="2927453"/>
          </a:xfrm>
          <a:custGeom>
            <a:avLst/>
            <a:gdLst/>
            <a:ahLst/>
            <a:cxnLst/>
            <a:rect r="r" b="b" t="t" l="l"/>
            <a:pathLst>
              <a:path h="2927453" w="3043665">
                <a:moveTo>
                  <a:pt x="0" y="0"/>
                </a:moveTo>
                <a:lnTo>
                  <a:pt x="3043666" y="0"/>
                </a:lnTo>
                <a:lnTo>
                  <a:pt x="3043666" y="2927452"/>
                </a:lnTo>
                <a:lnTo>
                  <a:pt x="0" y="29274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456241" y="633"/>
            <a:ext cx="15375519" cy="1770383"/>
          </a:xfrm>
          <a:prstGeom prst="rect">
            <a:avLst/>
          </a:prstGeom>
        </p:spPr>
        <p:txBody>
          <a:bodyPr anchor="t" rtlCol="false" tIns="0" lIns="0" bIns="0" rIns="0">
            <a:spAutoFit/>
          </a:bodyPr>
          <a:lstStyle/>
          <a:p>
            <a:pPr algn="ctr">
              <a:lnSpc>
                <a:spcPts val="13719"/>
              </a:lnSpc>
            </a:pPr>
            <a:r>
              <a:rPr lang="en-US" sz="9799" b="true">
                <a:solidFill>
                  <a:srgbClr val="FFFFFF"/>
                </a:solidFill>
                <a:latin typeface="Poppins Bold"/>
                <a:ea typeface="Poppins Bold"/>
                <a:cs typeface="Poppins Bold"/>
                <a:sym typeface="Poppins Bold"/>
              </a:rPr>
              <a:t>2025 CIP Priority Areas: </a:t>
            </a:r>
          </a:p>
        </p:txBody>
      </p:sp>
      <p:sp>
        <p:nvSpPr>
          <p:cNvPr name="TextBox 20" id="20"/>
          <p:cNvSpPr txBox="true"/>
          <p:nvPr/>
        </p:nvSpPr>
        <p:spPr>
          <a:xfrm rot="0">
            <a:off x="3503559" y="2547302"/>
            <a:ext cx="12168634" cy="934720"/>
          </a:xfrm>
          <a:prstGeom prst="rect">
            <a:avLst/>
          </a:prstGeom>
        </p:spPr>
        <p:txBody>
          <a:bodyPr anchor="t" rtlCol="false" tIns="0" lIns="0" bIns="0" rIns="0">
            <a:spAutoFit/>
          </a:bodyPr>
          <a:lstStyle/>
          <a:p>
            <a:pPr algn="ctr">
              <a:lnSpc>
                <a:spcPts val="7279"/>
              </a:lnSpc>
            </a:pPr>
            <a:r>
              <a:rPr lang="en-US" b="true" sz="5199" i="true">
                <a:solidFill>
                  <a:srgbClr val="FFFFFF"/>
                </a:solidFill>
                <a:latin typeface="Poppins Bold Italics"/>
                <a:ea typeface="Poppins Bold Italics"/>
                <a:cs typeface="Poppins Bold Italics"/>
                <a:sym typeface="Poppins Bold Italics"/>
              </a:rPr>
              <a:t>Crisis Intervention Support Services</a:t>
            </a:r>
          </a:p>
        </p:txBody>
      </p:sp>
      <p:sp>
        <p:nvSpPr>
          <p:cNvPr name="TextBox 21" id="21"/>
          <p:cNvSpPr txBox="true"/>
          <p:nvPr/>
        </p:nvSpPr>
        <p:spPr>
          <a:xfrm rot="0">
            <a:off x="3599657" y="5960540"/>
            <a:ext cx="11726168" cy="934720"/>
          </a:xfrm>
          <a:prstGeom prst="rect">
            <a:avLst/>
          </a:prstGeom>
        </p:spPr>
        <p:txBody>
          <a:bodyPr anchor="t" rtlCol="false" tIns="0" lIns="0" bIns="0" rIns="0">
            <a:spAutoFit/>
          </a:bodyPr>
          <a:lstStyle/>
          <a:p>
            <a:pPr algn="ctr">
              <a:lnSpc>
                <a:spcPts val="7279"/>
              </a:lnSpc>
            </a:pPr>
            <a:r>
              <a:rPr lang="en-US" b="true" sz="5199" i="true">
                <a:solidFill>
                  <a:srgbClr val="FFFFFF"/>
                </a:solidFill>
                <a:latin typeface="Poppins Bold Italics"/>
                <a:ea typeface="Poppins Bold Italics"/>
                <a:cs typeface="Poppins Bold Italics"/>
                <a:sym typeface="Poppins Bold Italics"/>
              </a:rPr>
              <a:t>Prevention Services and Activities </a:t>
            </a:r>
          </a:p>
        </p:txBody>
      </p:sp>
      <p:sp>
        <p:nvSpPr>
          <p:cNvPr name="TextBox 22" id="22"/>
          <p:cNvSpPr txBox="true"/>
          <p:nvPr/>
        </p:nvSpPr>
        <p:spPr>
          <a:xfrm rot="0">
            <a:off x="3794804" y="3802539"/>
            <a:ext cx="7341629" cy="1334771"/>
          </a:xfrm>
          <a:prstGeom prst="rect">
            <a:avLst/>
          </a:prstGeom>
        </p:spPr>
        <p:txBody>
          <a:bodyPr anchor="t" rtlCol="false" tIns="0" lIns="0" bIns="0" rIns="0">
            <a:spAutoFit/>
          </a:bodyPr>
          <a:lstStyle/>
          <a:p>
            <a:pPr algn="l" marL="798818" indent="-399409" lvl="1">
              <a:lnSpc>
                <a:spcPts val="5179"/>
              </a:lnSpc>
              <a:buAutoNum type="arabicPeriod" startAt="1"/>
            </a:pPr>
            <a:r>
              <a:rPr lang="en-US" b="true" sz="3699">
                <a:solidFill>
                  <a:srgbClr val="152F45"/>
                </a:solidFill>
                <a:latin typeface="Poppins Bold"/>
                <a:ea typeface="Poppins Bold"/>
                <a:cs typeface="Poppins Bold"/>
                <a:sym typeface="Poppins Bold"/>
              </a:rPr>
              <a:t> 24-Hour Helpline</a:t>
            </a:r>
          </a:p>
          <a:p>
            <a:pPr algn="l" marL="798818" indent="-399409" lvl="1">
              <a:lnSpc>
                <a:spcPts val="5179"/>
              </a:lnSpc>
              <a:buAutoNum type="arabicPeriod" startAt="1"/>
            </a:pPr>
            <a:r>
              <a:rPr lang="en-US" b="true" sz="3699">
                <a:solidFill>
                  <a:srgbClr val="152F45"/>
                </a:solidFill>
                <a:latin typeface="Poppins Bold"/>
                <a:ea typeface="Poppins Bold"/>
                <a:cs typeface="Poppins Bold"/>
                <a:sym typeface="Poppins Bold"/>
              </a:rPr>
              <a:t> Shelter Services</a:t>
            </a:r>
          </a:p>
        </p:txBody>
      </p:sp>
      <p:sp>
        <p:nvSpPr>
          <p:cNvPr name="TextBox 23" id="23"/>
          <p:cNvSpPr txBox="true"/>
          <p:nvPr/>
        </p:nvSpPr>
        <p:spPr>
          <a:xfrm rot="0">
            <a:off x="3503559" y="7099046"/>
            <a:ext cx="12876394" cy="2649221"/>
          </a:xfrm>
          <a:prstGeom prst="rect">
            <a:avLst/>
          </a:prstGeom>
        </p:spPr>
        <p:txBody>
          <a:bodyPr anchor="t" rtlCol="false" tIns="0" lIns="0" bIns="0" rIns="0">
            <a:spAutoFit/>
          </a:bodyPr>
          <a:lstStyle/>
          <a:p>
            <a:pPr algn="l" marL="798823" indent="-399411" lvl="1">
              <a:lnSpc>
                <a:spcPts val="5179"/>
              </a:lnSpc>
              <a:buAutoNum type="arabicPeriod" startAt="1"/>
            </a:pPr>
            <a:r>
              <a:rPr lang="en-US" b="true" sz="3699">
                <a:solidFill>
                  <a:srgbClr val="152F45"/>
                </a:solidFill>
                <a:latin typeface="Poppins Bold"/>
                <a:ea typeface="Poppins Bold"/>
                <a:cs typeface="Poppins Bold"/>
                <a:sym typeface="Poppins Bold"/>
              </a:rPr>
              <a:t>Community-Based Individual/Family Support</a:t>
            </a:r>
          </a:p>
          <a:p>
            <a:pPr algn="l" marL="798823" indent="-399411" lvl="1">
              <a:lnSpc>
                <a:spcPts val="5179"/>
              </a:lnSpc>
              <a:buAutoNum type="arabicPeriod" startAt="1"/>
            </a:pPr>
            <a:r>
              <a:rPr lang="en-US" b="true" sz="3699">
                <a:solidFill>
                  <a:srgbClr val="152F45"/>
                </a:solidFill>
                <a:latin typeface="Poppins Bold"/>
                <a:ea typeface="Poppins Bold"/>
                <a:cs typeface="Poppins Bold"/>
                <a:sym typeface="Poppins Bold"/>
              </a:rPr>
              <a:t> Building Community and Stabilization</a:t>
            </a:r>
          </a:p>
          <a:p>
            <a:pPr algn="l" marL="1597646" indent="-532549" lvl="2">
              <a:lnSpc>
                <a:spcPts val="5179"/>
              </a:lnSpc>
              <a:buAutoNum type="alphaLcPeriod" startAt="1"/>
            </a:pPr>
            <a:r>
              <a:rPr lang="en-US" b="true" sz="3699">
                <a:solidFill>
                  <a:srgbClr val="152F45"/>
                </a:solidFill>
                <a:latin typeface="Poppins Bold"/>
                <a:ea typeface="Poppins Bold"/>
                <a:cs typeface="Poppins Bold"/>
                <a:sym typeface="Poppins Bold"/>
              </a:rPr>
              <a:t>Youth (Ages 12-16 years old)</a:t>
            </a:r>
          </a:p>
          <a:p>
            <a:pPr algn="l" marL="1597646" indent="-532549" lvl="2">
              <a:lnSpc>
                <a:spcPts val="5179"/>
              </a:lnSpc>
              <a:buAutoNum type="alphaLcPeriod" startAt="1"/>
            </a:pPr>
            <a:r>
              <a:rPr lang="en-US" b="true" sz="3699">
                <a:solidFill>
                  <a:srgbClr val="152F45"/>
                </a:solidFill>
                <a:latin typeface="Poppins Bold"/>
                <a:ea typeface="Poppins Bold"/>
                <a:cs typeface="Poppins Bold"/>
                <a:sym typeface="Poppins Bold"/>
              </a:rPr>
              <a:t>Adults and Families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6620" y="2724113"/>
            <a:ext cx="15792680" cy="5809357"/>
            <a:chOff x="0" y="0"/>
            <a:chExt cx="4159389" cy="1530037"/>
          </a:xfrm>
        </p:grpSpPr>
        <p:sp>
          <p:nvSpPr>
            <p:cNvPr name="Freeform 3" id="3"/>
            <p:cNvSpPr/>
            <p:nvPr/>
          </p:nvSpPr>
          <p:spPr>
            <a:xfrm flipH="false" flipV="false" rot="0">
              <a:off x="0" y="0"/>
              <a:ext cx="4159389" cy="1530037"/>
            </a:xfrm>
            <a:custGeom>
              <a:avLst/>
              <a:gdLst/>
              <a:ahLst/>
              <a:cxnLst/>
              <a:rect r="r" b="b" t="t" l="l"/>
              <a:pathLst>
                <a:path h="1530037" w="4159389">
                  <a:moveTo>
                    <a:pt x="0" y="0"/>
                  </a:moveTo>
                  <a:lnTo>
                    <a:pt x="4159389" y="0"/>
                  </a:lnTo>
                  <a:lnTo>
                    <a:pt x="4159389" y="1530037"/>
                  </a:lnTo>
                  <a:lnTo>
                    <a:pt x="0" y="1530037"/>
                  </a:lnTo>
                  <a:close/>
                </a:path>
              </a:pathLst>
            </a:custGeom>
            <a:solidFill>
              <a:srgbClr val="152F45"/>
            </a:solidFill>
          </p:spPr>
        </p:sp>
        <p:sp>
          <p:nvSpPr>
            <p:cNvPr name="TextBox 4" id="4"/>
            <p:cNvSpPr txBox="true"/>
            <p:nvPr/>
          </p:nvSpPr>
          <p:spPr>
            <a:xfrm>
              <a:off x="0" y="-47625"/>
              <a:ext cx="4159389" cy="1577662"/>
            </a:xfrm>
            <a:prstGeom prst="rect">
              <a:avLst/>
            </a:prstGeom>
          </p:spPr>
          <p:txBody>
            <a:bodyPr anchor="ctr" rtlCol="false" tIns="50800" lIns="50800" bIns="50800" rIns="50800"/>
            <a:lstStyle/>
            <a:p>
              <a:pPr algn="ctr">
                <a:lnSpc>
                  <a:spcPts val="3250"/>
                </a:lnSpc>
              </a:pPr>
            </a:p>
          </p:txBody>
        </p:sp>
      </p:grpSp>
      <p:grpSp>
        <p:nvGrpSpPr>
          <p:cNvPr name="Group 5" id="5"/>
          <p:cNvGrpSpPr/>
          <p:nvPr/>
        </p:nvGrpSpPr>
        <p:grpSpPr>
          <a:xfrm rot="0">
            <a:off x="273082" y="1745450"/>
            <a:ext cx="2444651" cy="807213"/>
            <a:chOff x="0" y="0"/>
            <a:chExt cx="643859" cy="212599"/>
          </a:xfrm>
        </p:grpSpPr>
        <p:sp>
          <p:nvSpPr>
            <p:cNvPr name="Freeform 6" id="6"/>
            <p:cNvSpPr/>
            <p:nvPr/>
          </p:nvSpPr>
          <p:spPr>
            <a:xfrm flipH="false" flipV="false" rot="0">
              <a:off x="0" y="0"/>
              <a:ext cx="643859" cy="212599"/>
            </a:xfrm>
            <a:custGeom>
              <a:avLst/>
              <a:gdLst/>
              <a:ahLst/>
              <a:cxnLst/>
              <a:rect r="r" b="b" t="t" l="l"/>
              <a:pathLst>
                <a:path h="212599" w="643859">
                  <a:moveTo>
                    <a:pt x="0" y="0"/>
                  </a:moveTo>
                  <a:lnTo>
                    <a:pt x="643859" y="0"/>
                  </a:lnTo>
                  <a:lnTo>
                    <a:pt x="643859" y="212599"/>
                  </a:lnTo>
                  <a:lnTo>
                    <a:pt x="0" y="212599"/>
                  </a:lnTo>
                  <a:close/>
                </a:path>
              </a:pathLst>
            </a:custGeom>
            <a:solidFill>
              <a:srgbClr val="152F45"/>
            </a:solidFill>
          </p:spPr>
        </p:sp>
        <p:sp>
          <p:nvSpPr>
            <p:cNvPr name="TextBox 7" id="7"/>
            <p:cNvSpPr txBox="true"/>
            <p:nvPr/>
          </p:nvSpPr>
          <p:spPr>
            <a:xfrm>
              <a:off x="0" y="-47625"/>
              <a:ext cx="643859" cy="260224"/>
            </a:xfrm>
            <a:prstGeom prst="rect">
              <a:avLst/>
            </a:prstGeom>
          </p:spPr>
          <p:txBody>
            <a:bodyPr anchor="ctr" rtlCol="false" tIns="50800" lIns="50800" bIns="50800" rIns="50800"/>
            <a:lstStyle/>
            <a:p>
              <a:pPr algn="ctr">
                <a:lnSpc>
                  <a:spcPts val="3250"/>
                </a:lnSpc>
              </a:pPr>
            </a:p>
          </p:txBody>
        </p:sp>
      </p:grpSp>
      <p:sp>
        <p:nvSpPr>
          <p:cNvPr name="Freeform 8" id="8"/>
          <p:cNvSpPr/>
          <p:nvPr/>
        </p:nvSpPr>
        <p:spPr>
          <a:xfrm flipH="false" flipV="false" rot="-8039257">
            <a:off x="13311234" y="319299"/>
            <a:ext cx="7315200" cy="1672510"/>
          </a:xfrm>
          <a:custGeom>
            <a:avLst/>
            <a:gdLst/>
            <a:ahLst/>
            <a:cxnLst/>
            <a:rect r="r" b="b" t="t" l="l"/>
            <a:pathLst>
              <a:path h="1672510" w="7315200">
                <a:moveTo>
                  <a:pt x="0" y="0"/>
                </a:moveTo>
                <a:lnTo>
                  <a:pt x="7315200" y="0"/>
                </a:lnTo>
                <a:lnTo>
                  <a:pt x="7315200" y="1672510"/>
                </a:lnTo>
                <a:lnTo>
                  <a:pt x="0" y="16725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911285" y="829014"/>
            <a:ext cx="14790653" cy="1320043"/>
          </a:xfrm>
          <a:prstGeom prst="rect">
            <a:avLst/>
          </a:prstGeom>
        </p:spPr>
        <p:txBody>
          <a:bodyPr anchor="t" rtlCol="false" tIns="0" lIns="0" bIns="0" rIns="0">
            <a:spAutoFit/>
          </a:bodyPr>
          <a:lstStyle/>
          <a:p>
            <a:pPr algn="ctr">
              <a:lnSpc>
                <a:spcPts val="9559"/>
              </a:lnSpc>
            </a:pPr>
            <a:r>
              <a:rPr lang="en-US" b="true" sz="8690" spc="-512" u="sng">
                <a:solidFill>
                  <a:srgbClr val="152F45"/>
                </a:solidFill>
                <a:latin typeface="Poppins Bold"/>
                <a:ea typeface="Poppins Bold"/>
                <a:cs typeface="Poppins Bold"/>
                <a:sym typeface="Poppins Bold"/>
              </a:rPr>
              <a:t>2025 SERVICE AREAS</a:t>
            </a:r>
          </a:p>
        </p:txBody>
      </p:sp>
      <p:sp>
        <p:nvSpPr>
          <p:cNvPr name="TextBox 10" id="10"/>
          <p:cNvSpPr txBox="true"/>
          <p:nvPr/>
        </p:nvSpPr>
        <p:spPr>
          <a:xfrm rot="0">
            <a:off x="273082" y="1728972"/>
            <a:ext cx="2444651" cy="725869"/>
          </a:xfrm>
          <a:prstGeom prst="rect">
            <a:avLst/>
          </a:prstGeom>
        </p:spPr>
        <p:txBody>
          <a:bodyPr anchor="t" rtlCol="false" tIns="0" lIns="0" bIns="0" rIns="0">
            <a:spAutoFit/>
          </a:bodyPr>
          <a:lstStyle/>
          <a:p>
            <a:pPr algn="ctr">
              <a:lnSpc>
                <a:spcPts val="5666"/>
              </a:lnSpc>
            </a:pPr>
            <a:r>
              <a:rPr lang="en-US" sz="4047">
                <a:solidFill>
                  <a:srgbClr val="FFFFFF"/>
                </a:solidFill>
                <a:latin typeface="Poppins"/>
                <a:ea typeface="Poppins"/>
                <a:cs typeface="Poppins"/>
                <a:sym typeface="Poppins"/>
              </a:rPr>
              <a:t>UPDATES: </a:t>
            </a:r>
          </a:p>
        </p:txBody>
      </p:sp>
      <p:sp>
        <p:nvSpPr>
          <p:cNvPr name="TextBox 11" id="11"/>
          <p:cNvSpPr txBox="true"/>
          <p:nvPr/>
        </p:nvSpPr>
        <p:spPr>
          <a:xfrm rot="0">
            <a:off x="1466620" y="2934447"/>
            <a:ext cx="15679982" cy="5307914"/>
          </a:xfrm>
          <a:prstGeom prst="rect">
            <a:avLst/>
          </a:prstGeom>
        </p:spPr>
        <p:txBody>
          <a:bodyPr anchor="t" rtlCol="false" tIns="0" lIns="0" bIns="0" rIns="0">
            <a:spAutoFit/>
          </a:bodyPr>
          <a:lstStyle/>
          <a:p>
            <a:pPr algn="ctr">
              <a:lnSpc>
                <a:spcPts val="6019"/>
              </a:lnSpc>
            </a:pPr>
            <a:r>
              <a:rPr lang="en-US" sz="3934" u="sng">
                <a:solidFill>
                  <a:srgbClr val="B8D3FF"/>
                </a:solidFill>
                <a:latin typeface="Poppins"/>
                <a:ea typeface="Poppins"/>
                <a:cs typeface="Poppins"/>
                <a:sym typeface="Poppins"/>
              </a:rPr>
              <a:t>Prevention Services and Activities will now include: </a:t>
            </a:r>
          </a:p>
          <a:p>
            <a:pPr algn="l" marL="719857" indent="-359929" lvl="1">
              <a:lnSpc>
                <a:spcPts val="5101"/>
              </a:lnSpc>
              <a:buFont typeface="Arial"/>
              <a:buChar char="•"/>
            </a:pPr>
            <a:r>
              <a:rPr lang="en-US" b="true" sz="3334">
                <a:solidFill>
                  <a:srgbClr val="FFFFFF"/>
                </a:solidFill>
                <a:latin typeface="Poppins Bold"/>
                <a:ea typeface="Poppins Bold"/>
                <a:cs typeface="Poppins Bold"/>
                <a:sym typeface="Poppins Bold"/>
              </a:rPr>
              <a:t>Community-Based Individual and Family Support </a:t>
            </a:r>
          </a:p>
          <a:p>
            <a:pPr algn="l" marL="1439714" indent="-479905" lvl="2">
              <a:lnSpc>
                <a:spcPts val="5101"/>
              </a:lnSpc>
              <a:buFont typeface="Arial"/>
              <a:buChar char="⚬"/>
            </a:pPr>
            <a:r>
              <a:rPr lang="en-US" sz="3334">
                <a:solidFill>
                  <a:srgbClr val="FFFFFF"/>
                </a:solidFill>
                <a:latin typeface="Poppins"/>
                <a:ea typeface="Poppins"/>
                <a:cs typeface="Poppins"/>
                <a:sym typeface="Poppins"/>
              </a:rPr>
              <a:t>Previously named Resource Facilitation and Case Management</a:t>
            </a:r>
          </a:p>
          <a:p>
            <a:pPr algn="l">
              <a:lnSpc>
                <a:spcPts val="5101"/>
              </a:lnSpc>
            </a:pPr>
          </a:p>
          <a:p>
            <a:pPr algn="l" marL="719857" indent="-359929" lvl="1">
              <a:lnSpc>
                <a:spcPts val="4667"/>
              </a:lnSpc>
              <a:buFont typeface="Arial"/>
              <a:buChar char="•"/>
            </a:pPr>
            <a:r>
              <a:rPr lang="en-US" b="true" sz="3334">
                <a:solidFill>
                  <a:srgbClr val="FFFFFF"/>
                </a:solidFill>
                <a:latin typeface="Poppins Bold"/>
                <a:ea typeface="Poppins Bold"/>
                <a:cs typeface="Poppins Bold"/>
                <a:sym typeface="Poppins Bold"/>
              </a:rPr>
              <a:t>Building Community and Stabilization (Families and Adults or Youth) </a:t>
            </a:r>
          </a:p>
          <a:p>
            <a:pPr algn="l" marL="1439714" indent="-479905" lvl="2">
              <a:lnSpc>
                <a:spcPts val="4667"/>
              </a:lnSpc>
              <a:buFont typeface="Arial"/>
              <a:buChar char="⚬"/>
            </a:pPr>
            <a:r>
              <a:rPr lang="en-US" sz="3334">
                <a:solidFill>
                  <a:srgbClr val="FFFFFF"/>
                </a:solidFill>
                <a:latin typeface="Poppins"/>
                <a:ea typeface="Poppins"/>
                <a:cs typeface="Poppins"/>
                <a:sym typeface="Poppins"/>
              </a:rPr>
              <a:t>Youth previously under Recovery and Stabilization</a:t>
            </a:r>
          </a:p>
          <a:p>
            <a:pPr algn="l">
              <a:lnSpc>
                <a:spcPts val="6387"/>
              </a:lnSpc>
            </a:pPr>
          </a:p>
        </p:txBody>
      </p:sp>
      <p:sp>
        <p:nvSpPr>
          <p:cNvPr name="Freeform 12" id="12"/>
          <p:cNvSpPr/>
          <p:nvPr/>
        </p:nvSpPr>
        <p:spPr>
          <a:xfrm flipH="false" flipV="false" rot="-8039257">
            <a:off x="-3384518" y="7996656"/>
            <a:ext cx="7315200" cy="1672510"/>
          </a:xfrm>
          <a:custGeom>
            <a:avLst/>
            <a:gdLst/>
            <a:ahLst/>
            <a:cxnLst/>
            <a:rect r="r" b="b" t="t" l="l"/>
            <a:pathLst>
              <a:path h="1672510" w="7315200">
                <a:moveTo>
                  <a:pt x="0" y="0"/>
                </a:moveTo>
                <a:lnTo>
                  <a:pt x="7315200" y="0"/>
                </a:lnTo>
                <a:lnTo>
                  <a:pt x="7315200" y="1672510"/>
                </a:lnTo>
                <a:lnTo>
                  <a:pt x="0" y="16725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8039257">
            <a:off x="15261231" y="192445"/>
            <a:ext cx="7315200" cy="1672510"/>
          </a:xfrm>
          <a:custGeom>
            <a:avLst/>
            <a:gdLst/>
            <a:ahLst/>
            <a:cxnLst/>
            <a:rect r="r" b="b" t="t" l="l"/>
            <a:pathLst>
              <a:path h="1672510" w="7315200">
                <a:moveTo>
                  <a:pt x="0" y="0"/>
                </a:moveTo>
                <a:lnTo>
                  <a:pt x="7315200" y="0"/>
                </a:lnTo>
                <a:lnTo>
                  <a:pt x="7315200" y="1672510"/>
                </a:lnTo>
                <a:lnTo>
                  <a:pt x="0" y="1672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7722723">
            <a:off x="-2548171" y="9085415"/>
            <a:ext cx="7692315" cy="1758731"/>
          </a:xfrm>
          <a:custGeom>
            <a:avLst/>
            <a:gdLst/>
            <a:ahLst/>
            <a:cxnLst/>
            <a:rect r="r" b="b" t="t" l="l"/>
            <a:pathLst>
              <a:path h="1758731" w="7692315">
                <a:moveTo>
                  <a:pt x="0" y="0"/>
                </a:moveTo>
                <a:lnTo>
                  <a:pt x="7692315" y="0"/>
                </a:lnTo>
                <a:lnTo>
                  <a:pt x="7692315" y="1758731"/>
                </a:lnTo>
                <a:lnTo>
                  <a:pt x="0" y="17587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71952" y="199370"/>
            <a:ext cx="8938748" cy="3035107"/>
            <a:chOff x="0" y="0"/>
            <a:chExt cx="3425873" cy="1163238"/>
          </a:xfrm>
        </p:grpSpPr>
        <p:sp>
          <p:nvSpPr>
            <p:cNvPr name="Freeform 3" id="3"/>
            <p:cNvSpPr/>
            <p:nvPr/>
          </p:nvSpPr>
          <p:spPr>
            <a:xfrm flipH="false" flipV="false" rot="0">
              <a:off x="0" y="0"/>
              <a:ext cx="3425873" cy="1163238"/>
            </a:xfrm>
            <a:custGeom>
              <a:avLst/>
              <a:gdLst/>
              <a:ahLst/>
              <a:cxnLst/>
              <a:rect r="r" b="b" t="t" l="l"/>
              <a:pathLst>
                <a:path h="1163238" w="3425873">
                  <a:moveTo>
                    <a:pt x="0" y="0"/>
                  </a:moveTo>
                  <a:lnTo>
                    <a:pt x="3425873" y="0"/>
                  </a:lnTo>
                  <a:lnTo>
                    <a:pt x="3425873" y="1163238"/>
                  </a:lnTo>
                  <a:lnTo>
                    <a:pt x="0" y="1163238"/>
                  </a:lnTo>
                  <a:close/>
                </a:path>
              </a:pathLst>
            </a:custGeom>
            <a:solidFill>
              <a:srgbClr val="213559"/>
            </a:solidFill>
          </p:spPr>
        </p:sp>
        <p:sp>
          <p:nvSpPr>
            <p:cNvPr name="TextBox 4" id="4"/>
            <p:cNvSpPr txBox="true"/>
            <p:nvPr/>
          </p:nvSpPr>
          <p:spPr>
            <a:xfrm>
              <a:off x="0" y="-47625"/>
              <a:ext cx="3425873" cy="1210863"/>
            </a:xfrm>
            <a:prstGeom prst="rect">
              <a:avLst/>
            </a:prstGeom>
          </p:spPr>
          <p:txBody>
            <a:bodyPr anchor="ctr" rtlCol="false" tIns="50800" lIns="50800" bIns="50800" rIns="50800"/>
            <a:lstStyle/>
            <a:p>
              <a:pPr algn="ctr">
                <a:lnSpc>
                  <a:spcPts val="3250"/>
                </a:lnSpc>
              </a:pPr>
            </a:p>
          </p:txBody>
        </p:sp>
      </p:grpSp>
      <p:grpSp>
        <p:nvGrpSpPr>
          <p:cNvPr name="Group 5" id="5"/>
          <p:cNvGrpSpPr/>
          <p:nvPr/>
        </p:nvGrpSpPr>
        <p:grpSpPr>
          <a:xfrm rot="0">
            <a:off x="9271952" y="3548802"/>
            <a:ext cx="8938748" cy="3140588"/>
            <a:chOff x="0" y="0"/>
            <a:chExt cx="3425873" cy="1203665"/>
          </a:xfrm>
        </p:grpSpPr>
        <p:sp>
          <p:nvSpPr>
            <p:cNvPr name="Freeform 6" id="6"/>
            <p:cNvSpPr/>
            <p:nvPr/>
          </p:nvSpPr>
          <p:spPr>
            <a:xfrm flipH="false" flipV="false" rot="0">
              <a:off x="0" y="0"/>
              <a:ext cx="3425873" cy="1203665"/>
            </a:xfrm>
            <a:custGeom>
              <a:avLst/>
              <a:gdLst/>
              <a:ahLst/>
              <a:cxnLst/>
              <a:rect r="r" b="b" t="t" l="l"/>
              <a:pathLst>
                <a:path h="1203665" w="3425873">
                  <a:moveTo>
                    <a:pt x="0" y="0"/>
                  </a:moveTo>
                  <a:lnTo>
                    <a:pt x="3425873" y="0"/>
                  </a:lnTo>
                  <a:lnTo>
                    <a:pt x="3425873" y="1203665"/>
                  </a:lnTo>
                  <a:lnTo>
                    <a:pt x="0" y="1203665"/>
                  </a:lnTo>
                  <a:close/>
                </a:path>
              </a:pathLst>
            </a:custGeom>
            <a:solidFill>
              <a:srgbClr val="213559"/>
            </a:solidFill>
          </p:spPr>
        </p:sp>
        <p:sp>
          <p:nvSpPr>
            <p:cNvPr name="TextBox 7" id="7"/>
            <p:cNvSpPr txBox="true"/>
            <p:nvPr/>
          </p:nvSpPr>
          <p:spPr>
            <a:xfrm>
              <a:off x="0" y="-47625"/>
              <a:ext cx="3425873" cy="1251290"/>
            </a:xfrm>
            <a:prstGeom prst="rect">
              <a:avLst/>
            </a:prstGeom>
          </p:spPr>
          <p:txBody>
            <a:bodyPr anchor="ctr" rtlCol="false" tIns="50800" lIns="50800" bIns="50800" rIns="50800"/>
            <a:lstStyle/>
            <a:p>
              <a:pPr algn="ctr">
                <a:lnSpc>
                  <a:spcPts val="3250"/>
                </a:lnSpc>
              </a:pPr>
            </a:p>
          </p:txBody>
        </p:sp>
      </p:grpSp>
      <p:grpSp>
        <p:nvGrpSpPr>
          <p:cNvPr name="Group 8" id="8"/>
          <p:cNvGrpSpPr/>
          <p:nvPr/>
        </p:nvGrpSpPr>
        <p:grpSpPr>
          <a:xfrm rot="0">
            <a:off x="9271952" y="7080834"/>
            <a:ext cx="9051850" cy="2983142"/>
            <a:chOff x="0" y="0"/>
            <a:chExt cx="3469221" cy="1143322"/>
          </a:xfrm>
        </p:grpSpPr>
        <p:sp>
          <p:nvSpPr>
            <p:cNvPr name="Freeform 9" id="9"/>
            <p:cNvSpPr/>
            <p:nvPr/>
          </p:nvSpPr>
          <p:spPr>
            <a:xfrm flipH="false" flipV="false" rot="0">
              <a:off x="0" y="0"/>
              <a:ext cx="3469221" cy="1143322"/>
            </a:xfrm>
            <a:custGeom>
              <a:avLst/>
              <a:gdLst/>
              <a:ahLst/>
              <a:cxnLst/>
              <a:rect r="r" b="b" t="t" l="l"/>
              <a:pathLst>
                <a:path h="1143322" w="3469221">
                  <a:moveTo>
                    <a:pt x="0" y="0"/>
                  </a:moveTo>
                  <a:lnTo>
                    <a:pt x="3469221" y="0"/>
                  </a:lnTo>
                  <a:lnTo>
                    <a:pt x="3469221" y="1143322"/>
                  </a:lnTo>
                  <a:lnTo>
                    <a:pt x="0" y="1143322"/>
                  </a:lnTo>
                  <a:close/>
                </a:path>
              </a:pathLst>
            </a:custGeom>
            <a:solidFill>
              <a:srgbClr val="213559"/>
            </a:solidFill>
          </p:spPr>
        </p:sp>
        <p:sp>
          <p:nvSpPr>
            <p:cNvPr name="TextBox 10" id="10"/>
            <p:cNvSpPr txBox="true"/>
            <p:nvPr/>
          </p:nvSpPr>
          <p:spPr>
            <a:xfrm>
              <a:off x="0" y="-47625"/>
              <a:ext cx="3469221" cy="1190947"/>
            </a:xfrm>
            <a:prstGeom prst="rect">
              <a:avLst/>
            </a:prstGeom>
          </p:spPr>
          <p:txBody>
            <a:bodyPr anchor="ctr" rtlCol="false" tIns="50800" lIns="50800" bIns="50800" rIns="50800"/>
            <a:lstStyle/>
            <a:p>
              <a:pPr algn="ctr">
                <a:lnSpc>
                  <a:spcPts val="3250"/>
                </a:lnSpc>
              </a:pPr>
            </a:p>
          </p:txBody>
        </p:sp>
      </p:grpSp>
      <p:grpSp>
        <p:nvGrpSpPr>
          <p:cNvPr name="Group 11" id="11"/>
          <p:cNvGrpSpPr/>
          <p:nvPr/>
        </p:nvGrpSpPr>
        <p:grpSpPr>
          <a:xfrm rot="0">
            <a:off x="-134375" y="1498776"/>
            <a:ext cx="8548375" cy="2744772"/>
            <a:chOff x="0" y="0"/>
            <a:chExt cx="2713653" cy="871319"/>
          </a:xfrm>
        </p:grpSpPr>
        <p:sp>
          <p:nvSpPr>
            <p:cNvPr name="Freeform 12" id="12"/>
            <p:cNvSpPr/>
            <p:nvPr/>
          </p:nvSpPr>
          <p:spPr>
            <a:xfrm flipH="false" flipV="false" rot="0">
              <a:off x="0" y="0"/>
              <a:ext cx="2713654" cy="871319"/>
            </a:xfrm>
            <a:custGeom>
              <a:avLst/>
              <a:gdLst/>
              <a:ahLst/>
              <a:cxnLst/>
              <a:rect r="r" b="b" t="t" l="l"/>
              <a:pathLst>
                <a:path h="871319" w="2713654">
                  <a:moveTo>
                    <a:pt x="0" y="0"/>
                  </a:moveTo>
                  <a:lnTo>
                    <a:pt x="2713654" y="0"/>
                  </a:lnTo>
                  <a:lnTo>
                    <a:pt x="2713654" y="871319"/>
                  </a:lnTo>
                  <a:lnTo>
                    <a:pt x="0" y="871319"/>
                  </a:lnTo>
                  <a:close/>
                </a:path>
              </a:pathLst>
            </a:custGeom>
            <a:solidFill>
              <a:srgbClr val="213559"/>
            </a:solidFill>
          </p:spPr>
        </p:sp>
        <p:sp>
          <p:nvSpPr>
            <p:cNvPr name="TextBox 13" id="13"/>
            <p:cNvSpPr txBox="true"/>
            <p:nvPr/>
          </p:nvSpPr>
          <p:spPr>
            <a:xfrm>
              <a:off x="0" y="-47625"/>
              <a:ext cx="2713653" cy="918944"/>
            </a:xfrm>
            <a:prstGeom prst="rect">
              <a:avLst/>
            </a:prstGeom>
          </p:spPr>
          <p:txBody>
            <a:bodyPr anchor="ctr" rtlCol="false" tIns="50800" lIns="50800" bIns="50800" rIns="50800"/>
            <a:lstStyle/>
            <a:p>
              <a:pPr algn="ctr">
                <a:lnSpc>
                  <a:spcPts val="3250"/>
                </a:lnSpc>
              </a:pPr>
            </a:p>
          </p:txBody>
        </p:sp>
      </p:grpSp>
      <p:sp>
        <p:nvSpPr>
          <p:cNvPr name="Freeform 14" id="14"/>
          <p:cNvSpPr/>
          <p:nvPr/>
        </p:nvSpPr>
        <p:spPr>
          <a:xfrm flipH="false" flipV="false" rot="0">
            <a:off x="4960245" y="2604918"/>
            <a:ext cx="1462815" cy="1372386"/>
          </a:xfrm>
          <a:custGeom>
            <a:avLst/>
            <a:gdLst/>
            <a:ahLst/>
            <a:cxnLst/>
            <a:rect r="r" b="b" t="t" l="l"/>
            <a:pathLst>
              <a:path h="1372386" w="1462815">
                <a:moveTo>
                  <a:pt x="0" y="0"/>
                </a:moveTo>
                <a:lnTo>
                  <a:pt x="1462815" y="0"/>
                </a:lnTo>
                <a:lnTo>
                  <a:pt x="1462815" y="1372386"/>
                </a:lnTo>
                <a:lnTo>
                  <a:pt x="0" y="1372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10800000">
            <a:off x="914450" y="5143500"/>
            <a:ext cx="7315200" cy="2939380"/>
          </a:xfrm>
          <a:custGeom>
            <a:avLst/>
            <a:gdLst/>
            <a:ahLst/>
            <a:cxnLst/>
            <a:rect r="r" b="b" t="t" l="l"/>
            <a:pathLst>
              <a:path h="2939380" w="7315200">
                <a:moveTo>
                  <a:pt x="0" y="0"/>
                </a:moveTo>
                <a:lnTo>
                  <a:pt x="7315200" y="0"/>
                </a:lnTo>
                <a:lnTo>
                  <a:pt x="7315200" y="2939380"/>
                </a:lnTo>
                <a:lnTo>
                  <a:pt x="0" y="2939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318725" y="1546870"/>
            <a:ext cx="7910926" cy="2210853"/>
          </a:xfrm>
          <a:prstGeom prst="rect">
            <a:avLst/>
          </a:prstGeom>
        </p:spPr>
        <p:txBody>
          <a:bodyPr anchor="t" rtlCol="false" tIns="0" lIns="0" bIns="0" rIns="0">
            <a:spAutoFit/>
          </a:bodyPr>
          <a:lstStyle/>
          <a:p>
            <a:pPr algn="l">
              <a:lnSpc>
                <a:spcPts val="8341"/>
              </a:lnSpc>
            </a:pPr>
            <a:r>
              <a:rPr lang="en-US" sz="7582" spc="-447">
                <a:solidFill>
                  <a:srgbClr val="FFFFFF"/>
                </a:solidFill>
                <a:latin typeface="Poppins"/>
                <a:ea typeface="Poppins"/>
                <a:cs typeface="Poppins"/>
                <a:sym typeface="Poppins"/>
              </a:rPr>
              <a:t>GOALS OF THESE CHANGES:</a:t>
            </a:r>
          </a:p>
        </p:txBody>
      </p:sp>
      <p:sp>
        <p:nvSpPr>
          <p:cNvPr name="TextBox 17" id="17"/>
          <p:cNvSpPr txBox="true"/>
          <p:nvPr/>
        </p:nvSpPr>
        <p:spPr>
          <a:xfrm rot="0">
            <a:off x="9432679" y="306893"/>
            <a:ext cx="8506607" cy="916940"/>
          </a:xfrm>
          <a:prstGeom prst="rect">
            <a:avLst/>
          </a:prstGeom>
        </p:spPr>
        <p:txBody>
          <a:bodyPr anchor="t" rtlCol="false" tIns="0" lIns="0" bIns="0" rIns="0">
            <a:spAutoFit/>
          </a:bodyPr>
          <a:lstStyle/>
          <a:p>
            <a:pPr algn="ctr">
              <a:lnSpc>
                <a:spcPts val="3520"/>
              </a:lnSpc>
            </a:pPr>
            <a:r>
              <a:rPr lang="en-US" b="true" sz="3200" spc="-188" u="sng">
                <a:solidFill>
                  <a:srgbClr val="B8D3FF"/>
                </a:solidFill>
                <a:latin typeface="Poppins Bold"/>
                <a:ea typeface="Poppins Bold"/>
                <a:cs typeface="Poppins Bold"/>
                <a:sym typeface="Poppins Bold"/>
              </a:rPr>
              <a:t>COMMUNITY-BASED INDIVIDUAL AND FAMILY SUPPORT:</a:t>
            </a:r>
          </a:p>
        </p:txBody>
      </p:sp>
      <p:sp>
        <p:nvSpPr>
          <p:cNvPr name="TextBox 18" id="18"/>
          <p:cNvSpPr txBox="true"/>
          <p:nvPr/>
        </p:nvSpPr>
        <p:spPr>
          <a:xfrm rot="0">
            <a:off x="10867690" y="7227862"/>
            <a:ext cx="5943645" cy="499110"/>
          </a:xfrm>
          <a:prstGeom prst="rect">
            <a:avLst/>
          </a:prstGeom>
        </p:spPr>
        <p:txBody>
          <a:bodyPr anchor="t" rtlCol="false" tIns="0" lIns="0" bIns="0" rIns="0">
            <a:spAutoFit/>
          </a:bodyPr>
          <a:lstStyle/>
          <a:p>
            <a:pPr algn="ctr">
              <a:lnSpc>
                <a:spcPts val="3630"/>
              </a:lnSpc>
            </a:pPr>
            <a:r>
              <a:rPr lang="en-US" b="true" sz="3300" spc="-194" u="sng">
                <a:solidFill>
                  <a:srgbClr val="B8D3FF"/>
                </a:solidFill>
                <a:latin typeface="Poppins Bold"/>
                <a:ea typeface="Poppins Bold"/>
                <a:cs typeface="Poppins Bold"/>
                <a:sym typeface="Poppins Bold"/>
              </a:rPr>
              <a:t>YOUTH-FOCUSED ACTIVITIES:</a:t>
            </a:r>
          </a:p>
        </p:txBody>
      </p:sp>
      <p:sp>
        <p:nvSpPr>
          <p:cNvPr name="TextBox 19" id="19"/>
          <p:cNvSpPr txBox="true"/>
          <p:nvPr/>
        </p:nvSpPr>
        <p:spPr>
          <a:xfrm rot="0">
            <a:off x="9168298" y="3719450"/>
            <a:ext cx="9155504" cy="478790"/>
          </a:xfrm>
          <a:prstGeom prst="rect">
            <a:avLst/>
          </a:prstGeom>
        </p:spPr>
        <p:txBody>
          <a:bodyPr anchor="t" rtlCol="false" tIns="0" lIns="0" bIns="0" rIns="0">
            <a:spAutoFit/>
          </a:bodyPr>
          <a:lstStyle/>
          <a:p>
            <a:pPr algn="ctr">
              <a:lnSpc>
                <a:spcPts val="3520"/>
              </a:lnSpc>
            </a:pPr>
            <a:r>
              <a:rPr lang="en-US" b="true" sz="3200" spc="-188" u="sng">
                <a:solidFill>
                  <a:srgbClr val="B8D3FF"/>
                </a:solidFill>
                <a:latin typeface="Poppins Bold"/>
                <a:ea typeface="Poppins Bold"/>
                <a:cs typeface="Poppins Bold"/>
                <a:sym typeface="Poppins Bold"/>
              </a:rPr>
              <a:t>PREVENTION SERVICES AND ACTIVITIES:</a:t>
            </a:r>
          </a:p>
        </p:txBody>
      </p:sp>
      <p:sp>
        <p:nvSpPr>
          <p:cNvPr name="TextBox 20" id="20"/>
          <p:cNvSpPr txBox="true"/>
          <p:nvPr/>
        </p:nvSpPr>
        <p:spPr>
          <a:xfrm rot="0">
            <a:off x="9811984" y="1328608"/>
            <a:ext cx="7858684" cy="1399888"/>
          </a:xfrm>
          <a:prstGeom prst="rect">
            <a:avLst/>
          </a:prstGeom>
        </p:spPr>
        <p:txBody>
          <a:bodyPr anchor="t" rtlCol="false" tIns="0" lIns="0" bIns="0" rIns="0">
            <a:spAutoFit/>
          </a:bodyPr>
          <a:lstStyle/>
          <a:p>
            <a:pPr algn="ctr">
              <a:lnSpc>
                <a:spcPts val="3690"/>
              </a:lnSpc>
            </a:pPr>
            <a:r>
              <a:rPr lang="en-US" sz="2636">
                <a:solidFill>
                  <a:srgbClr val="FFFFFF"/>
                </a:solidFill>
                <a:latin typeface="Poppins"/>
                <a:ea typeface="Poppins"/>
                <a:cs typeface="Poppins"/>
                <a:sym typeface="Poppins"/>
              </a:rPr>
              <a:t>Emphasize the </a:t>
            </a:r>
            <a:r>
              <a:rPr lang="en-US" sz="2636" b="true">
                <a:solidFill>
                  <a:srgbClr val="FFFFFF"/>
                </a:solidFill>
                <a:latin typeface="Poppins Bold"/>
                <a:ea typeface="Poppins Bold"/>
                <a:cs typeface="Poppins Bold"/>
                <a:sym typeface="Poppins Bold"/>
              </a:rPr>
              <a:t>importance of non-credentialed staff with lived experience</a:t>
            </a:r>
            <a:r>
              <a:rPr lang="en-US" sz="2636">
                <a:solidFill>
                  <a:srgbClr val="FFFFFF"/>
                </a:solidFill>
                <a:latin typeface="Poppins"/>
                <a:ea typeface="Poppins"/>
                <a:cs typeface="Poppins"/>
                <a:sym typeface="Poppins"/>
              </a:rPr>
              <a:t> and </a:t>
            </a:r>
            <a:r>
              <a:rPr lang="en-US" sz="2636" b="true">
                <a:solidFill>
                  <a:srgbClr val="FFFFFF"/>
                </a:solidFill>
                <a:latin typeface="Poppins Bold"/>
                <a:ea typeface="Poppins Bold"/>
                <a:cs typeface="Poppins Bold"/>
                <a:sym typeface="Poppins Bold"/>
              </a:rPr>
              <a:t>community trust</a:t>
            </a:r>
            <a:r>
              <a:rPr lang="en-US" sz="2636">
                <a:solidFill>
                  <a:srgbClr val="FFFFFF"/>
                </a:solidFill>
                <a:latin typeface="Poppins"/>
                <a:ea typeface="Poppins"/>
                <a:cs typeface="Poppins"/>
                <a:sym typeface="Poppins"/>
              </a:rPr>
              <a:t> in leading support efforts </a:t>
            </a:r>
          </a:p>
        </p:txBody>
      </p:sp>
      <p:sp>
        <p:nvSpPr>
          <p:cNvPr name="TextBox 21" id="21"/>
          <p:cNvSpPr txBox="true"/>
          <p:nvPr/>
        </p:nvSpPr>
        <p:spPr>
          <a:xfrm rot="0">
            <a:off x="9540339" y="4369690"/>
            <a:ext cx="8747661" cy="1829339"/>
          </a:xfrm>
          <a:prstGeom prst="rect">
            <a:avLst/>
          </a:prstGeom>
        </p:spPr>
        <p:txBody>
          <a:bodyPr anchor="t" rtlCol="false" tIns="0" lIns="0" bIns="0" rIns="0">
            <a:spAutoFit/>
          </a:bodyPr>
          <a:lstStyle/>
          <a:p>
            <a:pPr algn="ctr">
              <a:lnSpc>
                <a:spcPts val="3645"/>
              </a:lnSpc>
            </a:pPr>
            <a:r>
              <a:rPr lang="en-US" sz="2603" b="true">
                <a:solidFill>
                  <a:srgbClr val="FFFFFF"/>
                </a:solidFill>
                <a:latin typeface="Poppins Bold"/>
                <a:ea typeface="Poppins Bold"/>
                <a:cs typeface="Poppins Bold"/>
                <a:sym typeface="Poppins Bold"/>
              </a:rPr>
              <a:t>More targeted approach,</a:t>
            </a:r>
            <a:r>
              <a:rPr lang="en-US" sz="2603">
                <a:solidFill>
                  <a:srgbClr val="FFFFFF"/>
                </a:solidFill>
                <a:latin typeface="Poppins"/>
                <a:ea typeface="Poppins"/>
                <a:cs typeface="Poppins"/>
                <a:sym typeface="Poppins"/>
              </a:rPr>
              <a:t> connecting and responding to a community members experiencing trauma/crisis following specific trend/event to connect to resources in the community</a:t>
            </a:r>
          </a:p>
        </p:txBody>
      </p:sp>
      <p:sp>
        <p:nvSpPr>
          <p:cNvPr name="TextBox 22" id="22"/>
          <p:cNvSpPr txBox="true"/>
          <p:nvPr/>
        </p:nvSpPr>
        <p:spPr>
          <a:xfrm rot="0">
            <a:off x="9559389" y="7874000"/>
            <a:ext cx="8619709" cy="2413000"/>
          </a:xfrm>
          <a:prstGeom prst="rect">
            <a:avLst/>
          </a:prstGeom>
        </p:spPr>
        <p:txBody>
          <a:bodyPr anchor="t" rtlCol="false" tIns="0" lIns="0" bIns="0" rIns="0">
            <a:spAutoFit/>
          </a:bodyPr>
          <a:lstStyle/>
          <a:p>
            <a:pPr algn="ctr">
              <a:lnSpc>
                <a:spcPts val="3640"/>
              </a:lnSpc>
            </a:pPr>
            <a:r>
              <a:rPr lang="en-US" sz="2600">
                <a:solidFill>
                  <a:srgbClr val="FFFFFF"/>
                </a:solidFill>
                <a:latin typeface="Poppins"/>
                <a:ea typeface="Poppins"/>
                <a:cs typeface="Poppins"/>
                <a:sym typeface="Poppins"/>
              </a:rPr>
              <a:t>Focusing on community-based </a:t>
            </a:r>
            <a:r>
              <a:rPr lang="en-US" sz="2600" b="true">
                <a:solidFill>
                  <a:srgbClr val="FFFFFF"/>
                </a:solidFill>
                <a:latin typeface="Poppins Bold"/>
                <a:ea typeface="Poppins Bold"/>
                <a:cs typeface="Poppins Bold"/>
                <a:sym typeface="Poppins Bold"/>
              </a:rPr>
              <a:t>conflict resolution</a:t>
            </a:r>
            <a:r>
              <a:rPr lang="en-US" sz="2600">
                <a:solidFill>
                  <a:srgbClr val="FFFFFF"/>
                </a:solidFill>
                <a:latin typeface="Poppins"/>
                <a:ea typeface="Poppins"/>
                <a:cs typeface="Poppins"/>
                <a:sym typeface="Poppins"/>
              </a:rPr>
              <a:t>, </a:t>
            </a:r>
            <a:r>
              <a:rPr lang="en-US" sz="2600" b="true">
                <a:solidFill>
                  <a:srgbClr val="FFFFFF"/>
                </a:solidFill>
                <a:latin typeface="Poppins Bold"/>
                <a:ea typeface="Poppins Bold"/>
                <a:cs typeface="Poppins Bold"/>
                <a:sym typeface="Poppins Bold"/>
              </a:rPr>
              <a:t>de-escalation</a:t>
            </a:r>
            <a:r>
              <a:rPr lang="en-US" sz="2600">
                <a:solidFill>
                  <a:srgbClr val="FFFFFF"/>
                </a:solidFill>
                <a:latin typeface="Poppins"/>
                <a:ea typeface="Poppins"/>
                <a:cs typeface="Poppins"/>
                <a:sym typeface="Poppins"/>
              </a:rPr>
              <a:t> and </a:t>
            </a:r>
            <a:r>
              <a:rPr lang="en-US" sz="2600" b="true">
                <a:solidFill>
                  <a:srgbClr val="FFFFFF"/>
                </a:solidFill>
                <a:latin typeface="Poppins Bold"/>
                <a:ea typeface="Poppins Bold"/>
                <a:cs typeface="Poppins Bold"/>
                <a:sym typeface="Poppins Bold"/>
              </a:rPr>
              <a:t>non-violent communication skill</a:t>
            </a:r>
            <a:r>
              <a:rPr lang="en-US" sz="2600">
                <a:solidFill>
                  <a:srgbClr val="FFFFFF"/>
                </a:solidFill>
                <a:latin typeface="Poppins"/>
                <a:ea typeface="Poppins"/>
                <a:cs typeface="Poppins"/>
                <a:sym typeface="Poppins"/>
              </a:rPr>
              <a:t> </a:t>
            </a:r>
            <a:r>
              <a:rPr lang="en-US" sz="2600" b="true">
                <a:solidFill>
                  <a:srgbClr val="FFFFFF"/>
                </a:solidFill>
                <a:latin typeface="Poppins Bold"/>
                <a:ea typeface="Poppins Bold"/>
                <a:cs typeface="Poppins Bold"/>
                <a:sym typeface="Poppins Bold"/>
              </a:rPr>
              <a:t>building </a:t>
            </a:r>
            <a:r>
              <a:rPr lang="en-US" sz="2600">
                <a:solidFill>
                  <a:srgbClr val="FFFFFF"/>
                </a:solidFill>
                <a:latin typeface="Poppins"/>
                <a:ea typeface="Poppins"/>
                <a:cs typeface="Poppins"/>
                <a:sym typeface="Poppins"/>
              </a:rPr>
              <a:t>leading to </a:t>
            </a:r>
            <a:r>
              <a:rPr lang="en-US" sz="2600" b="true">
                <a:solidFill>
                  <a:srgbClr val="FFFFFF"/>
                </a:solidFill>
                <a:latin typeface="Poppins Bold"/>
                <a:ea typeface="Poppins Bold"/>
                <a:cs typeface="Poppins Bold"/>
                <a:sym typeface="Poppins Bold"/>
              </a:rPr>
              <a:t>stronger community connection, trust, and neighborhood stabilization</a:t>
            </a:r>
          </a:p>
          <a:p>
            <a:pPr algn="ctr">
              <a:lnSpc>
                <a:spcPts val="2310"/>
              </a:lnSpc>
            </a:pPr>
          </a:p>
          <a:p>
            <a:pPr algn="ctr">
              <a:lnSpc>
                <a:spcPts val="231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8D3FF"/>
        </a:solidFill>
      </p:bgPr>
    </p:bg>
    <p:spTree>
      <p:nvGrpSpPr>
        <p:cNvPr id="1" name=""/>
        <p:cNvGrpSpPr/>
        <p:nvPr/>
      </p:nvGrpSpPr>
      <p:grpSpPr>
        <a:xfrm>
          <a:off x="0" y="0"/>
          <a:ext cx="0" cy="0"/>
          <a:chOff x="0" y="0"/>
          <a:chExt cx="0" cy="0"/>
        </a:xfrm>
      </p:grpSpPr>
      <p:sp>
        <p:nvSpPr>
          <p:cNvPr name="Freeform 2" id="2"/>
          <p:cNvSpPr/>
          <p:nvPr/>
        </p:nvSpPr>
        <p:spPr>
          <a:xfrm flipH="false" flipV="false" rot="0">
            <a:off x="1694082" y="892747"/>
            <a:ext cx="15179363" cy="9394253"/>
          </a:xfrm>
          <a:custGeom>
            <a:avLst/>
            <a:gdLst/>
            <a:ahLst/>
            <a:cxnLst/>
            <a:rect r="r" b="b" t="t" l="l"/>
            <a:pathLst>
              <a:path h="9394253" w="15179363">
                <a:moveTo>
                  <a:pt x="0" y="0"/>
                </a:moveTo>
                <a:lnTo>
                  <a:pt x="15179363" y="0"/>
                </a:lnTo>
                <a:lnTo>
                  <a:pt x="15179363" y="9394253"/>
                </a:lnTo>
                <a:lnTo>
                  <a:pt x="0" y="9394253"/>
                </a:lnTo>
                <a:lnTo>
                  <a:pt x="0" y="0"/>
                </a:lnTo>
                <a:close/>
              </a:path>
            </a:pathLst>
          </a:custGeom>
          <a:blipFill>
            <a:blip r:embed="rId2"/>
            <a:stretch>
              <a:fillRect l="-855" t="-1130" r="-1253" b="0"/>
            </a:stretch>
          </a:blipFill>
        </p:spPr>
      </p:sp>
      <p:sp>
        <p:nvSpPr>
          <p:cNvPr name="TextBox 3" id="3"/>
          <p:cNvSpPr txBox="true"/>
          <p:nvPr/>
        </p:nvSpPr>
        <p:spPr>
          <a:xfrm rot="0">
            <a:off x="-799109" y="-66663"/>
            <a:ext cx="7671318" cy="1095363"/>
          </a:xfrm>
          <a:prstGeom prst="rect">
            <a:avLst/>
          </a:prstGeom>
        </p:spPr>
        <p:txBody>
          <a:bodyPr anchor="t" rtlCol="false" tIns="0" lIns="0" bIns="0" rIns="0">
            <a:spAutoFit/>
          </a:bodyPr>
          <a:lstStyle/>
          <a:p>
            <a:pPr algn="ctr">
              <a:lnSpc>
                <a:spcPts val="8400"/>
              </a:lnSpc>
            </a:pPr>
            <a:r>
              <a:rPr lang="en-US" sz="6000" b="true">
                <a:solidFill>
                  <a:srgbClr val="152F45"/>
                </a:solidFill>
                <a:latin typeface="Poppins Bold"/>
                <a:ea typeface="Poppins Bold"/>
                <a:cs typeface="Poppins Bold"/>
                <a:sym typeface="Poppins Bold"/>
              </a:rPr>
              <a:t>TIMELINE:</a:t>
            </a:r>
          </a:p>
        </p:txBody>
      </p:sp>
      <p:sp>
        <p:nvSpPr>
          <p:cNvPr name="TextBox 4" id="4"/>
          <p:cNvSpPr txBox="true"/>
          <p:nvPr/>
        </p:nvSpPr>
        <p:spPr>
          <a:xfrm rot="0">
            <a:off x="12220825" y="467297"/>
            <a:ext cx="5220593" cy="425450"/>
          </a:xfrm>
          <a:prstGeom prst="rect">
            <a:avLst/>
          </a:prstGeom>
        </p:spPr>
        <p:txBody>
          <a:bodyPr anchor="t" rtlCol="false" tIns="0" lIns="0" bIns="0" rIns="0">
            <a:spAutoFit/>
          </a:bodyPr>
          <a:lstStyle/>
          <a:p>
            <a:pPr algn="ctr">
              <a:lnSpc>
                <a:spcPts val="3250"/>
              </a:lnSpc>
              <a:spcBef>
                <a:spcPct val="0"/>
              </a:spcBef>
            </a:pPr>
            <a:r>
              <a:rPr lang="en-US" sz="2500" spc="50">
                <a:solidFill>
                  <a:srgbClr val="152F45"/>
                </a:solidFill>
                <a:latin typeface="Poppins"/>
                <a:ea typeface="Poppins"/>
                <a:cs typeface="Poppins"/>
                <a:sym typeface="Poppins"/>
              </a:rPr>
              <a:t>**Timeline is subject to change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6981399" y="4766976"/>
            <a:ext cx="4617409" cy="2968752"/>
          </a:xfrm>
          <a:prstGeom prst="line">
            <a:avLst/>
          </a:prstGeom>
          <a:ln cap="flat" w="238125">
            <a:solidFill>
              <a:srgbClr val="B8D3FF"/>
            </a:solidFill>
            <a:prstDash val="solid"/>
            <a:headEnd type="none" len="sm" w="sm"/>
            <a:tailEnd type="triangle" len="med" w="lg"/>
          </a:ln>
        </p:spPr>
      </p:sp>
      <p:grpSp>
        <p:nvGrpSpPr>
          <p:cNvPr name="Group 3" id="3"/>
          <p:cNvGrpSpPr/>
          <p:nvPr/>
        </p:nvGrpSpPr>
        <p:grpSpPr>
          <a:xfrm rot="0">
            <a:off x="0" y="0"/>
            <a:ext cx="7427928" cy="10287000"/>
            <a:chOff x="0" y="0"/>
            <a:chExt cx="1956327" cy="2709333"/>
          </a:xfrm>
        </p:grpSpPr>
        <p:sp>
          <p:nvSpPr>
            <p:cNvPr name="Freeform 4" id="4"/>
            <p:cNvSpPr/>
            <p:nvPr/>
          </p:nvSpPr>
          <p:spPr>
            <a:xfrm flipH="false" flipV="false" rot="0">
              <a:off x="0" y="0"/>
              <a:ext cx="1956327" cy="2709333"/>
            </a:xfrm>
            <a:custGeom>
              <a:avLst/>
              <a:gdLst/>
              <a:ahLst/>
              <a:cxnLst/>
              <a:rect r="r" b="b" t="t" l="l"/>
              <a:pathLst>
                <a:path h="2709333" w="1956327">
                  <a:moveTo>
                    <a:pt x="0" y="0"/>
                  </a:moveTo>
                  <a:lnTo>
                    <a:pt x="1956327" y="0"/>
                  </a:lnTo>
                  <a:lnTo>
                    <a:pt x="1956327" y="2709333"/>
                  </a:lnTo>
                  <a:lnTo>
                    <a:pt x="0" y="2709333"/>
                  </a:lnTo>
                  <a:close/>
                </a:path>
              </a:pathLst>
            </a:custGeom>
            <a:solidFill>
              <a:srgbClr val="152F45"/>
            </a:solidFill>
          </p:spPr>
        </p:sp>
        <p:sp>
          <p:nvSpPr>
            <p:cNvPr name="TextBox 5" id="5"/>
            <p:cNvSpPr txBox="true"/>
            <p:nvPr/>
          </p:nvSpPr>
          <p:spPr>
            <a:xfrm>
              <a:off x="0" y="-47625"/>
              <a:ext cx="1956327" cy="2756958"/>
            </a:xfrm>
            <a:prstGeom prst="rect">
              <a:avLst/>
            </a:prstGeom>
          </p:spPr>
          <p:txBody>
            <a:bodyPr anchor="ctr" rtlCol="false" tIns="50800" lIns="50800" bIns="50800" rIns="50800"/>
            <a:lstStyle/>
            <a:p>
              <a:pPr algn="ctr">
                <a:lnSpc>
                  <a:spcPts val="3250"/>
                </a:lnSpc>
              </a:pPr>
            </a:p>
          </p:txBody>
        </p:sp>
      </p:grpSp>
      <p:sp>
        <p:nvSpPr>
          <p:cNvPr name="Freeform 6" id="6"/>
          <p:cNvSpPr/>
          <p:nvPr/>
        </p:nvSpPr>
        <p:spPr>
          <a:xfrm flipH="false" flipV="false" rot="0">
            <a:off x="2067383" y="6810733"/>
            <a:ext cx="3293162" cy="3155098"/>
          </a:xfrm>
          <a:custGeom>
            <a:avLst/>
            <a:gdLst/>
            <a:ahLst/>
            <a:cxnLst/>
            <a:rect r="r" b="b" t="t" l="l"/>
            <a:pathLst>
              <a:path h="3155098" w="3293162">
                <a:moveTo>
                  <a:pt x="0" y="0"/>
                </a:moveTo>
                <a:lnTo>
                  <a:pt x="3293162" y="0"/>
                </a:lnTo>
                <a:lnTo>
                  <a:pt x="3293162" y="3155097"/>
                </a:lnTo>
                <a:lnTo>
                  <a:pt x="0" y="31550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8719701" y="1375235"/>
            <a:ext cx="7888544" cy="3086100"/>
            <a:chOff x="0" y="0"/>
            <a:chExt cx="2077641" cy="812800"/>
          </a:xfrm>
        </p:grpSpPr>
        <p:sp>
          <p:nvSpPr>
            <p:cNvPr name="Freeform 8" id="8"/>
            <p:cNvSpPr/>
            <p:nvPr/>
          </p:nvSpPr>
          <p:spPr>
            <a:xfrm flipH="false" flipV="false" rot="0">
              <a:off x="0" y="0"/>
              <a:ext cx="2077641" cy="812800"/>
            </a:xfrm>
            <a:custGeom>
              <a:avLst/>
              <a:gdLst/>
              <a:ahLst/>
              <a:cxnLst/>
              <a:rect r="r" b="b" t="t" l="l"/>
              <a:pathLst>
                <a:path h="812800" w="2077641">
                  <a:moveTo>
                    <a:pt x="50052" y="0"/>
                  </a:moveTo>
                  <a:lnTo>
                    <a:pt x="2027589" y="0"/>
                  </a:lnTo>
                  <a:cubicBezTo>
                    <a:pt x="2040864" y="0"/>
                    <a:pt x="2053595" y="5273"/>
                    <a:pt x="2062981" y="14660"/>
                  </a:cubicBezTo>
                  <a:cubicBezTo>
                    <a:pt x="2072368" y="24046"/>
                    <a:pt x="2077641" y="36777"/>
                    <a:pt x="2077641" y="50052"/>
                  </a:cubicBezTo>
                  <a:lnTo>
                    <a:pt x="2077641" y="762748"/>
                  </a:lnTo>
                  <a:cubicBezTo>
                    <a:pt x="2077641" y="790391"/>
                    <a:pt x="2055232" y="812800"/>
                    <a:pt x="2027589" y="812800"/>
                  </a:cubicBezTo>
                  <a:lnTo>
                    <a:pt x="50052" y="812800"/>
                  </a:lnTo>
                  <a:cubicBezTo>
                    <a:pt x="36777" y="812800"/>
                    <a:pt x="24046" y="807527"/>
                    <a:pt x="14660" y="798140"/>
                  </a:cubicBezTo>
                  <a:cubicBezTo>
                    <a:pt x="5273" y="788754"/>
                    <a:pt x="0" y="776023"/>
                    <a:pt x="0" y="762748"/>
                  </a:cubicBezTo>
                  <a:lnTo>
                    <a:pt x="0" y="50052"/>
                  </a:lnTo>
                  <a:cubicBezTo>
                    <a:pt x="0" y="36777"/>
                    <a:pt x="5273" y="24046"/>
                    <a:pt x="14660" y="14660"/>
                  </a:cubicBezTo>
                  <a:cubicBezTo>
                    <a:pt x="24046" y="5273"/>
                    <a:pt x="36777" y="0"/>
                    <a:pt x="50052" y="0"/>
                  </a:cubicBezTo>
                  <a:close/>
                </a:path>
              </a:pathLst>
            </a:custGeom>
            <a:solidFill>
              <a:srgbClr val="213559"/>
            </a:solidFill>
          </p:spPr>
        </p:sp>
        <p:sp>
          <p:nvSpPr>
            <p:cNvPr name="TextBox 9" id="9"/>
            <p:cNvSpPr txBox="true"/>
            <p:nvPr/>
          </p:nvSpPr>
          <p:spPr>
            <a:xfrm>
              <a:off x="0" y="-47625"/>
              <a:ext cx="2077641" cy="860425"/>
            </a:xfrm>
            <a:prstGeom prst="rect">
              <a:avLst/>
            </a:prstGeom>
          </p:spPr>
          <p:txBody>
            <a:bodyPr anchor="ctr" rtlCol="false" tIns="50800" lIns="50800" bIns="50800" rIns="50800"/>
            <a:lstStyle/>
            <a:p>
              <a:pPr algn="ctr">
                <a:lnSpc>
                  <a:spcPts val="3250"/>
                </a:lnSpc>
              </a:pPr>
            </a:p>
          </p:txBody>
        </p:sp>
      </p:grpSp>
      <p:grpSp>
        <p:nvGrpSpPr>
          <p:cNvPr name="Group 10" id="10"/>
          <p:cNvGrpSpPr/>
          <p:nvPr/>
        </p:nvGrpSpPr>
        <p:grpSpPr>
          <a:xfrm rot="0">
            <a:off x="7427928" y="8830349"/>
            <a:ext cx="11108364" cy="3086100"/>
            <a:chOff x="0" y="0"/>
            <a:chExt cx="2925660" cy="812800"/>
          </a:xfrm>
        </p:grpSpPr>
        <p:sp>
          <p:nvSpPr>
            <p:cNvPr name="Freeform 11" id="11"/>
            <p:cNvSpPr/>
            <p:nvPr/>
          </p:nvSpPr>
          <p:spPr>
            <a:xfrm flipH="false" flipV="false" rot="0">
              <a:off x="0" y="0"/>
              <a:ext cx="2925660" cy="812800"/>
            </a:xfrm>
            <a:custGeom>
              <a:avLst/>
              <a:gdLst/>
              <a:ahLst/>
              <a:cxnLst/>
              <a:rect r="r" b="b" t="t" l="l"/>
              <a:pathLst>
                <a:path h="812800" w="2925660">
                  <a:moveTo>
                    <a:pt x="0" y="0"/>
                  </a:moveTo>
                  <a:lnTo>
                    <a:pt x="2925660" y="0"/>
                  </a:lnTo>
                  <a:lnTo>
                    <a:pt x="2925660" y="812800"/>
                  </a:lnTo>
                  <a:lnTo>
                    <a:pt x="0" y="812800"/>
                  </a:lnTo>
                  <a:close/>
                </a:path>
              </a:pathLst>
            </a:custGeom>
            <a:solidFill>
              <a:srgbClr val="B8D3FF"/>
            </a:solidFill>
          </p:spPr>
        </p:sp>
        <p:sp>
          <p:nvSpPr>
            <p:cNvPr name="TextBox 12" id="12"/>
            <p:cNvSpPr txBox="true"/>
            <p:nvPr/>
          </p:nvSpPr>
          <p:spPr>
            <a:xfrm>
              <a:off x="0" y="-47625"/>
              <a:ext cx="2925660" cy="860425"/>
            </a:xfrm>
            <a:prstGeom prst="rect">
              <a:avLst/>
            </a:prstGeom>
          </p:spPr>
          <p:txBody>
            <a:bodyPr anchor="ctr" rtlCol="false" tIns="50800" lIns="50800" bIns="50800" rIns="50800"/>
            <a:lstStyle/>
            <a:p>
              <a:pPr algn="ctr">
                <a:lnSpc>
                  <a:spcPts val="3250"/>
                </a:lnSpc>
              </a:pPr>
            </a:p>
          </p:txBody>
        </p:sp>
      </p:grpSp>
      <p:sp>
        <p:nvSpPr>
          <p:cNvPr name="Freeform 13" id="13"/>
          <p:cNvSpPr/>
          <p:nvPr/>
        </p:nvSpPr>
        <p:spPr>
          <a:xfrm flipH="false" flipV="false" rot="0">
            <a:off x="15180545" y="4766976"/>
            <a:ext cx="2078755" cy="3432635"/>
          </a:xfrm>
          <a:custGeom>
            <a:avLst/>
            <a:gdLst/>
            <a:ahLst/>
            <a:cxnLst/>
            <a:rect r="r" b="b" t="t" l="l"/>
            <a:pathLst>
              <a:path h="3432635" w="2078755">
                <a:moveTo>
                  <a:pt x="0" y="0"/>
                </a:moveTo>
                <a:lnTo>
                  <a:pt x="2078755" y="0"/>
                </a:lnTo>
                <a:lnTo>
                  <a:pt x="2078755" y="3432635"/>
                </a:lnTo>
                <a:lnTo>
                  <a:pt x="0" y="34326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3171234" y="5550925"/>
            <a:ext cx="2702601" cy="2837356"/>
          </a:xfrm>
          <a:custGeom>
            <a:avLst/>
            <a:gdLst/>
            <a:ahLst/>
            <a:cxnLst/>
            <a:rect r="r" b="b" t="t" l="l"/>
            <a:pathLst>
              <a:path h="2837356" w="2702601">
                <a:moveTo>
                  <a:pt x="0" y="0"/>
                </a:moveTo>
                <a:lnTo>
                  <a:pt x="2702601" y="0"/>
                </a:lnTo>
                <a:lnTo>
                  <a:pt x="2702601" y="2837356"/>
                </a:lnTo>
                <a:lnTo>
                  <a:pt x="0" y="28373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313796" y="-55301"/>
            <a:ext cx="6800336" cy="6538594"/>
          </a:xfrm>
          <a:prstGeom prst="rect">
            <a:avLst/>
          </a:prstGeom>
        </p:spPr>
        <p:txBody>
          <a:bodyPr anchor="t" rtlCol="false" tIns="0" lIns="0" bIns="0" rIns="0">
            <a:spAutoFit/>
          </a:bodyPr>
          <a:lstStyle/>
          <a:p>
            <a:pPr algn="ctr">
              <a:lnSpc>
                <a:spcPts val="12880"/>
              </a:lnSpc>
            </a:pPr>
            <a:r>
              <a:rPr lang="en-US" sz="9200" b="true">
                <a:solidFill>
                  <a:srgbClr val="FFFFFF"/>
                </a:solidFill>
                <a:latin typeface="Poppins Bold"/>
                <a:ea typeface="Poppins Bold"/>
                <a:cs typeface="Poppins Bold"/>
                <a:sym typeface="Poppins Bold"/>
              </a:rPr>
              <a:t>2025 RFP Guidelines: </a:t>
            </a:r>
            <a:r>
              <a:rPr lang="en-US" b="true" sz="9200" i="true">
                <a:solidFill>
                  <a:srgbClr val="FFFFFF"/>
                </a:solidFill>
                <a:latin typeface="Poppins Bold Italics"/>
                <a:ea typeface="Poppins Bold Italics"/>
                <a:cs typeface="Poppins Bold Italics"/>
                <a:sym typeface="Poppins Bold Italics"/>
              </a:rPr>
              <a:t>Funds Available</a:t>
            </a:r>
          </a:p>
        </p:txBody>
      </p:sp>
      <p:sp>
        <p:nvSpPr>
          <p:cNvPr name="TextBox 16" id="16"/>
          <p:cNvSpPr txBox="true"/>
          <p:nvPr/>
        </p:nvSpPr>
        <p:spPr>
          <a:xfrm rot="0">
            <a:off x="6981399" y="9201150"/>
            <a:ext cx="12001421" cy="514349"/>
          </a:xfrm>
          <a:prstGeom prst="rect">
            <a:avLst/>
          </a:prstGeom>
        </p:spPr>
        <p:txBody>
          <a:bodyPr anchor="t" rtlCol="false" tIns="0" lIns="0" bIns="0" rIns="0">
            <a:spAutoFit/>
          </a:bodyPr>
          <a:lstStyle/>
          <a:p>
            <a:pPr algn="ctr">
              <a:lnSpc>
                <a:spcPts val="4200"/>
              </a:lnSpc>
            </a:pPr>
            <a:r>
              <a:rPr lang="en-US" b="true" sz="3000" i="true">
                <a:solidFill>
                  <a:srgbClr val="FFFFFF"/>
                </a:solidFill>
                <a:latin typeface="Canva Sans Bold Italics"/>
                <a:ea typeface="Canva Sans Bold Italics"/>
                <a:cs typeface="Canva Sans Bold Italics"/>
                <a:sym typeface="Canva Sans Bold Italics"/>
              </a:rPr>
              <a:t>**Prior City funding does not guarantee future funding</a:t>
            </a:r>
          </a:p>
        </p:txBody>
      </p:sp>
      <p:grpSp>
        <p:nvGrpSpPr>
          <p:cNvPr name="Group 17" id="17"/>
          <p:cNvGrpSpPr/>
          <p:nvPr/>
        </p:nvGrpSpPr>
        <p:grpSpPr>
          <a:xfrm rot="0">
            <a:off x="9144000" y="1726247"/>
            <a:ext cx="7075923" cy="2173954"/>
            <a:chOff x="0" y="0"/>
            <a:chExt cx="1863617" cy="572564"/>
          </a:xfrm>
        </p:grpSpPr>
        <p:sp>
          <p:nvSpPr>
            <p:cNvPr name="Freeform 18" id="18"/>
            <p:cNvSpPr/>
            <p:nvPr/>
          </p:nvSpPr>
          <p:spPr>
            <a:xfrm flipH="false" flipV="false" rot="0">
              <a:off x="0" y="0"/>
              <a:ext cx="1863617" cy="572564"/>
            </a:xfrm>
            <a:custGeom>
              <a:avLst/>
              <a:gdLst/>
              <a:ahLst/>
              <a:cxnLst/>
              <a:rect r="r" b="b" t="t" l="l"/>
              <a:pathLst>
                <a:path h="572564" w="1863617">
                  <a:moveTo>
                    <a:pt x="55800" y="0"/>
                  </a:moveTo>
                  <a:lnTo>
                    <a:pt x="1807817" y="0"/>
                  </a:lnTo>
                  <a:cubicBezTo>
                    <a:pt x="1838635" y="0"/>
                    <a:pt x="1863617" y="24983"/>
                    <a:pt x="1863617" y="55800"/>
                  </a:cubicBezTo>
                  <a:lnTo>
                    <a:pt x="1863617" y="516764"/>
                  </a:lnTo>
                  <a:cubicBezTo>
                    <a:pt x="1863617" y="547581"/>
                    <a:pt x="1838635" y="572564"/>
                    <a:pt x="1807817" y="572564"/>
                  </a:cubicBezTo>
                  <a:lnTo>
                    <a:pt x="55800" y="572564"/>
                  </a:lnTo>
                  <a:cubicBezTo>
                    <a:pt x="24983" y="572564"/>
                    <a:pt x="0" y="547581"/>
                    <a:pt x="0" y="516764"/>
                  </a:cubicBezTo>
                  <a:lnTo>
                    <a:pt x="0" y="55800"/>
                  </a:lnTo>
                  <a:cubicBezTo>
                    <a:pt x="0" y="24983"/>
                    <a:pt x="24983" y="0"/>
                    <a:pt x="55800" y="0"/>
                  </a:cubicBezTo>
                  <a:close/>
                </a:path>
              </a:pathLst>
            </a:custGeom>
            <a:solidFill>
              <a:srgbClr val="B8D3FF"/>
            </a:solidFill>
          </p:spPr>
        </p:sp>
        <p:sp>
          <p:nvSpPr>
            <p:cNvPr name="TextBox 19" id="19"/>
            <p:cNvSpPr txBox="true"/>
            <p:nvPr/>
          </p:nvSpPr>
          <p:spPr>
            <a:xfrm>
              <a:off x="0" y="-47625"/>
              <a:ext cx="1863617" cy="620189"/>
            </a:xfrm>
            <a:prstGeom prst="rect">
              <a:avLst/>
            </a:prstGeom>
          </p:spPr>
          <p:txBody>
            <a:bodyPr anchor="ctr" rtlCol="false" tIns="50800" lIns="50800" bIns="50800" rIns="50800"/>
            <a:lstStyle/>
            <a:p>
              <a:pPr algn="ctr">
                <a:lnSpc>
                  <a:spcPts val="3250"/>
                </a:lnSpc>
              </a:pPr>
            </a:p>
          </p:txBody>
        </p:sp>
      </p:grpSp>
      <p:sp>
        <p:nvSpPr>
          <p:cNvPr name="TextBox 20" id="20"/>
          <p:cNvSpPr txBox="true"/>
          <p:nvPr/>
        </p:nvSpPr>
        <p:spPr>
          <a:xfrm rot="0">
            <a:off x="9144000" y="1858502"/>
            <a:ext cx="6800336" cy="1652269"/>
          </a:xfrm>
          <a:prstGeom prst="rect">
            <a:avLst/>
          </a:prstGeom>
        </p:spPr>
        <p:txBody>
          <a:bodyPr anchor="t" rtlCol="false" tIns="0" lIns="0" bIns="0" rIns="0">
            <a:spAutoFit/>
          </a:bodyPr>
          <a:lstStyle/>
          <a:p>
            <a:pPr algn="ctr">
              <a:lnSpc>
                <a:spcPts val="12880"/>
              </a:lnSpc>
            </a:pPr>
            <a:r>
              <a:rPr lang="en-US" sz="9200" b="true">
                <a:solidFill>
                  <a:srgbClr val="FFFFFF"/>
                </a:solidFill>
                <a:latin typeface="Poppins Bold"/>
                <a:ea typeface="Poppins Bold"/>
                <a:cs typeface="Poppins Bold"/>
                <a:sym typeface="Poppins Bold"/>
              </a:rPr>
              <a:t>$2,000,000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DAGsgeyBgu8</dc:identifier>
  <dcterms:modified xsi:type="dcterms:W3CDTF">2011-08-01T06:04:30Z</dcterms:modified>
  <cp:revision>1</cp:revision>
  <dc:title>Workshop Presentation 2025 CIP RFP</dc:title>
</cp:coreProperties>
</file>