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1" r:id="rId1"/>
  </p:sldMasterIdLst>
  <p:notesMasterIdLst>
    <p:notesMasterId r:id="rId66"/>
  </p:notesMasterIdLst>
  <p:sldIdLst>
    <p:sldId id="259" r:id="rId2"/>
    <p:sldId id="256" r:id="rId3"/>
    <p:sldId id="268" r:id="rId4"/>
    <p:sldId id="257" r:id="rId5"/>
    <p:sldId id="269" r:id="rId6"/>
    <p:sldId id="270" r:id="rId7"/>
    <p:sldId id="271" r:id="rId8"/>
    <p:sldId id="272" r:id="rId9"/>
    <p:sldId id="273" r:id="rId10"/>
    <p:sldId id="274" r:id="rId11"/>
    <p:sldId id="275" r:id="rId12"/>
    <p:sldId id="276" r:id="rId13"/>
    <p:sldId id="328"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321" r:id="rId27"/>
    <p:sldId id="322" r:id="rId28"/>
    <p:sldId id="323" r:id="rId29"/>
    <p:sldId id="324" r:id="rId30"/>
    <p:sldId id="291" r:id="rId31"/>
    <p:sldId id="352" r:id="rId32"/>
    <p:sldId id="309" r:id="rId33"/>
    <p:sldId id="351" r:id="rId34"/>
    <p:sldId id="362" r:id="rId35"/>
    <p:sldId id="353" r:id="rId36"/>
    <p:sldId id="356" r:id="rId37"/>
    <p:sldId id="357" r:id="rId38"/>
    <p:sldId id="299" r:id="rId39"/>
    <p:sldId id="335" r:id="rId40"/>
    <p:sldId id="337" r:id="rId41"/>
    <p:sldId id="302" r:id="rId42"/>
    <p:sldId id="339" r:id="rId43"/>
    <p:sldId id="344" r:id="rId44"/>
    <p:sldId id="345" r:id="rId45"/>
    <p:sldId id="355" r:id="rId46"/>
    <p:sldId id="310" r:id="rId47"/>
    <p:sldId id="341" r:id="rId48"/>
    <p:sldId id="342" r:id="rId49"/>
    <p:sldId id="343" r:id="rId50"/>
    <p:sldId id="346" r:id="rId51"/>
    <p:sldId id="360" r:id="rId52"/>
    <p:sldId id="349" r:id="rId53"/>
    <p:sldId id="350" r:id="rId54"/>
    <p:sldId id="354" r:id="rId55"/>
    <p:sldId id="293" r:id="rId56"/>
    <p:sldId id="340" r:id="rId57"/>
    <p:sldId id="361" r:id="rId58"/>
    <p:sldId id="308" r:id="rId59"/>
    <p:sldId id="331" r:id="rId60"/>
    <p:sldId id="348" r:id="rId61"/>
    <p:sldId id="297" r:id="rId62"/>
    <p:sldId id="334" r:id="rId63"/>
    <p:sldId id="358" r:id="rId64"/>
    <p:sldId id="359" r:id="rId65"/>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gratulations" id="{A3F1C833-FABF-4355-9112-027B538C3FE8}">
          <p14:sldIdLst>
            <p14:sldId id="259"/>
            <p14:sldId id="256"/>
            <p14:sldId id="268"/>
            <p14:sldId id="257"/>
            <p14:sldId id="269"/>
            <p14:sldId id="270"/>
            <p14:sldId id="271"/>
            <p14:sldId id="272"/>
            <p14:sldId id="273"/>
            <p14:sldId id="274"/>
            <p14:sldId id="275"/>
            <p14:sldId id="276"/>
            <p14:sldId id="328"/>
            <p14:sldId id="277"/>
            <p14:sldId id="278"/>
            <p14:sldId id="279"/>
            <p14:sldId id="280"/>
            <p14:sldId id="281"/>
            <p14:sldId id="282"/>
            <p14:sldId id="283"/>
            <p14:sldId id="284"/>
            <p14:sldId id="285"/>
            <p14:sldId id="286"/>
            <p14:sldId id="287"/>
            <p14:sldId id="288"/>
            <p14:sldId id="321"/>
            <p14:sldId id="322"/>
            <p14:sldId id="323"/>
            <p14:sldId id="324"/>
            <p14:sldId id="291"/>
            <p14:sldId id="352"/>
            <p14:sldId id="309"/>
            <p14:sldId id="351"/>
            <p14:sldId id="362"/>
            <p14:sldId id="353"/>
            <p14:sldId id="356"/>
            <p14:sldId id="357"/>
            <p14:sldId id="299"/>
            <p14:sldId id="335"/>
            <p14:sldId id="337"/>
            <p14:sldId id="302"/>
            <p14:sldId id="339"/>
            <p14:sldId id="344"/>
            <p14:sldId id="345"/>
            <p14:sldId id="355"/>
            <p14:sldId id="310"/>
            <p14:sldId id="341"/>
            <p14:sldId id="342"/>
            <p14:sldId id="343"/>
            <p14:sldId id="346"/>
            <p14:sldId id="360"/>
            <p14:sldId id="349"/>
            <p14:sldId id="350"/>
            <p14:sldId id="354"/>
            <p14:sldId id="293"/>
            <p14:sldId id="340"/>
            <p14:sldId id="361"/>
            <p14:sldId id="308"/>
            <p14:sldId id="331"/>
            <p14:sldId id="348"/>
            <p14:sldId id="297"/>
            <p14:sldId id="334"/>
          </p14:sldIdLst>
        </p14:section>
        <p14:section name="Goals for today" id="{E6B4BA8D-2A8F-4A05-AC0E-75844D24DA85}">
          <p14:sldIdLst>
            <p14:sldId id="358"/>
            <p14:sldId id="35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94238" autoAdjust="0"/>
  </p:normalViewPr>
  <p:slideViewPr>
    <p:cSldViewPr snapToGrid="0">
      <p:cViewPr varScale="1">
        <p:scale>
          <a:sx n="52" d="100"/>
          <a:sy n="52" d="100"/>
        </p:scale>
        <p:origin x="136" y="56"/>
      </p:cViewPr>
      <p:guideLst/>
    </p:cSldViewPr>
  </p:slideViewPr>
  <p:outlineViewPr>
    <p:cViewPr>
      <p:scale>
        <a:sx n="33" d="100"/>
        <a:sy n="33" d="100"/>
      </p:scale>
      <p:origin x="0" y="-1428"/>
    </p:cViewPr>
    <p:sldLst>
      <p:sld r:id="rId1" collapse="1"/>
      <p:sld r:id="rId2" collapse="1"/>
    </p:sldLst>
  </p:outlineViewPr>
  <p:notesTextViewPr>
    <p:cViewPr>
      <p:scale>
        <a:sx n="3" d="2"/>
        <a:sy n="3" d="2"/>
      </p:scale>
      <p:origin x="0" y="0"/>
    </p:cViewPr>
  </p:notesTextViewPr>
  <p:sorterViewPr>
    <p:cViewPr>
      <p:scale>
        <a:sx n="100" d="100"/>
        <a:sy n="100" d="100"/>
      </p:scale>
      <p:origin x="0" y="-702"/>
    </p:cViewPr>
  </p:sorterViewPr>
  <p:notesViewPr>
    <p:cSldViewPr snapToGrid="0">
      <p:cViewPr varScale="1">
        <p:scale>
          <a:sx n="59" d="100"/>
          <a:sy n="59" d="100"/>
        </p:scale>
        <p:origin x="3006"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slide" Target="slides/slide24.xml"/></Relationships>
</file>

<file path=ppt/diagrams/_rels/data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ata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4.svg"/></Relationships>
</file>

<file path=ppt/diagrams/_rels/data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image" Target="../media/image11.svg"/><Relationship Id="rId4" Type="http://schemas.openxmlformats.org/officeDocument/2006/relationships/image" Target="../media/image12.svg"/></Relationships>
</file>

<file path=ppt/diagrams/_rels/data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5.svg"/><Relationship Id="rId1" Type="http://schemas.openxmlformats.org/officeDocument/2006/relationships/image" Target="../media/image4.svg"/><Relationship Id="rId4" Type="http://schemas.openxmlformats.org/officeDocument/2006/relationships/image" Target="../media/image26.svg"/></Relationships>
</file>

<file path=ppt/diagrams/_rels/data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4" Type="http://schemas.openxmlformats.org/officeDocument/2006/relationships/image" Target="../media/image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image" Target="../media/image11.svg"/><Relationship Id="rId4" Type="http://schemas.openxmlformats.org/officeDocument/2006/relationships/image" Target="../media/image1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5.svg"/><Relationship Id="rId1" Type="http://schemas.openxmlformats.org/officeDocument/2006/relationships/image" Target="../media/image4.svg"/><Relationship Id="rId4" Type="http://schemas.openxmlformats.org/officeDocument/2006/relationships/image" Target="../media/image26.svg"/></Relationships>
</file>

<file path=ppt/diagrams/_rels/drawing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081076-1139-4A86-AE94-8A084E026748}"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8878F137-EF26-4FB3-9482-60F8C329095E}">
      <dgm:prSet/>
      <dgm:spPr/>
      <dgm:t>
        <a:bodyPr/>
        <a:lstStyle/>
        <a:p>
          <a:pPr>
            <a:lnSpc>
              <a:spcPct val="100000"/>
            </a:lnSpc>
          </a:pPr>
          <a:r>
            <a:rPr lang="en-US" dirty="0"/>
            <a:t>To learn how the Section 8 Program (also known as “Housing Choice Voucher” program) functions</a:t>
          </a:r>
        </a:p>
      </dgm:t>
    </dgm:pt>
    <dgm:pt modelId="{8EEB3330-20AD-48D3-92B4-974DF6C5DCDA}" type="parTrans" cxnId="{7D83F28C-7304-419F-A13B-0D9394819819}">
      <dgm:prSet/>
      <dgm:spPr/>
      <dgm:t>
        <a:bodyPr/>
        <a:lstStyle/>
        <a:p>
          <a:endParaRPr lang="en-US"/>
        </a:p>
      </dgm:t>
    </dgm:pt>
    <dgm:pt modelId="{08146F4A-F502-4691-8C9C-AAACA9243C55}" type="sibTrans" cxnId="{7D83F28C-7304-419F-A13B-0D9394819819}">
      <dgm:prSet/>
      <dgm:spPr/>
      <dgm:t>
        <a:bodyPr/>
        <a:lstStyle/>
        <a:p>
          <a:endParaRPr lang="en-US"/>
        </a:p>
      </dgm:t>
    </dgm:pt>
    <dgm:pt modelId="{1ADC1D9C-0969-48E9-97AD-993B2E7B55F3}">
      <dgm:prSet/>
      <dgm:spPr/>
      <dgm:t>
        <a:bodyPr/>
        <a:lstStyle/>
        <a:p>
          <a:pPr>
            <a:lnSpc>
              <a:spcPct val="100000"/>
            </a:lnSpc>
          </a:pPr>
          <a:r>
            <a:rPr lang="en-US" dirty="0"/>
            <a:t>To take the information learned today to successfully use your voucher and fulfill your responsibilities as a voucher holder</a:t>
          </a:r>
        </a:p>
      </dgm:t>
    </dgm:pt>
    <dgm:pt modelId="{1A78475F-AA63-4B22-9371-7E8C33B362F7}" type="parTrans" cxnId="{C19F7305-01AB-4268-8E90-360F3D99DB03}">
      <dgm:prSet/>
      <dgm:spPr/>
      <dgm:t>
        <a:bodyPr/>
        <a:lstStyle/>
        <a:p>
          <a:endParaRPr lang="en-US"/>
        </a:p>
      </dgm:t>
    </dgm:pt>
    <dgm:pt modelId="{E622FBEB-92F0-4DCA-AB27-E4C4B66A37F9}" type="sibTrans" cxnId="{C19F7305-01AB-4268-8E90-360F3D99DB03}">
      <dgm:prSet/>
      <dgm:spPr/>
      <dgm:t>
        <a:bodyPr/>
        <a:lstStyle/>
        <a:p>
          <a:endParaRPr lang="en-US"/>
        </a:p>
      </dgm:t>
    </dgm:pt>
    <dgm:pt modelId="{BDEFBA96-10C6-4C55-8DB2-2AC6F6218C3A}">
      <dgm:prSet custT="1"/>
      <dgm:spPr/>
      <dgm:t>
        <a:bodyPr/>
        <a:lstStyle/>
        <a:p>
          <a:pPr>
            <a:lnSpc>
              <a:spcPct val="100000"/>
            </a:lnSpc>
          </a:pPr>
          <a:r>
            <a:rPr lang="en-US" sz="2200" dirty="0"/>
            <a:t>To review, initial, sign and date my </a:t>
          </a:r>
          <a:r>
            <a:rPr lang="en-US" sz="2200" b="1" u="sng" dirty="0"/>
            <a:t>Responsibility Agreement and Briefing Certificate </a:t>
          </a:r>
          <a:r>
            <a:rPr lang="en-US" sz="2200" u="sng" dirty="0"/>
            <a:t>– </a:t>
          </a:r>
          <a:r>
            <a:rPr lang="en-US" sz="2200" b="1" u="sng" dirty="0"/>
            <a:t>and submit copies to CDA by my assigned due date</a:t>
          </a:r>
          <a:endParaRPr lang="en-US" sz="2200" dirty="0"/>
        </a:p>
      </dgm:t>
    </dgm:pt>
    <dgm:pt modelId="{AFECD5DB-3E16-4E50-8B0E-D3569A703A35}" type="parTrans" cxnId="{3F87AB0B-371C-4A5E-A9A2-63F9F42585B3}">
      <dgm:prSet/>
      <dgm:spPr/>
      <dgm:t>
        <a:bodyPr/>
        <a:lstStyle/>
        <a:p>
          <a:endParaRPr lang="en-US"/>
        </a:p>
      </dgm:t>
    </dgm:pt>
    <dgm:pt modelId="{15C690EC-86A1-4A59-8F52-0A0112ABACA9}" type="sibTrans" cxnId="{3F87AB0B-371C-4A5E-A9A2-63F9F42585B3}">
      <dgm:prSet/>
      <dgm:spPr/>
      <dgm:t>
        <a:bodyPr/>
        <a:lstStyle/>
        <a:p>
          <a:endParaRPr lang="en-US"/>
        </a:p>
      </dgm:t>
    </dgm:pt>
    <dgm:pt modelId="{C2C98811-77C8-4D29-AC3E-B15A3F120763}" type="pres">
      <dgm:prSet presAssocID="{14081076-1139-4A86-AE94-8A084E026748}" presName="root" presStyleCnt="0">
        <dgm:presLayoutVars>
          <dgm:dir/>
          <dgm:resizeHandles val="exact"/>
        </dgm:presLayoutVars>
      </dgm:prSet>
      <dgm:spPr/>
    </dgm:pt>
    <dgm:pt modelId="{B403EC93-62DD-4649-97A6-697301A7FA56}" type="pres">
      <dgm:prSet presAssocID="{8878F137-EF26-4FB3-9482-60F8C329095E}" presName="compNode" presStyleCnt="0"/>
      <dgm:spPr/>
    </dgm:pt>
    <dgm:pt modelId="{D53AF281-A86B-4BAA-8B14-25AA1CAE73E3}" type="pres">
      <dgm:prSet presAssocID="{8878F137-EF26-4FB3-9482-60F8C329095E}" presName="bgRect" presStyleLbl="bgShp" presStyleIdx="0" presStyleCnt="3"/>
      <dgm:spPr/>
    </dgm:pt>
    <dgm:pt modelId="{D8029870-EDAD-41FA-B3FB-B7417BE259B3}" type="pres">
      <dgm:prSet presAssocID="{8878F137-EF26-4FB3-9482-60F8C329095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Icons for money, a checkmark, and a calendar. "/>
        </a:ext>
      </dgm:extLst>
    </dgm:pt>
    <dgm:pt modelId="{30A7E337-40D2-4D3F-A698-454EB200FD99}" type="pres">
      <dgm:prSet presAssocID="{8878F137-EF26-4FB3-9482-60F8C329095E}" presName="spaceRect" presStyleCnt="0"/>
      <dgm:spPr/>
    </dgm:pt>
    <dgm:pt modelId="{00953BCA-C4C5-4105-9888-426794D56597}" type="pres">
      <dgm:prSet presAssocID="{8878F137-EF26-4FB3-9482-60F8C329095E}" presName="parTx" presStyleLbl="revTx" presStyleIdx="0" presStyleCnt="3">
        <dgm:presLayoutVars>
          <dgm:chMax val="0"/>
          <dgm:chPref val="0"/>
        </dgm:presLayoutVars>
      </dgm:prSet>
      <dgm:spPr/>
    </dgm:pt>
    <dgm:pt modelId="{884C4E58-105B-4EDE-8A97-DB3531CF7E80}" type="pres">
      <dgm:prSet presAssocID="{08146F4A-F502-4691-8C9C-AAACA9243C55}" presName="sibTrans" presStyleCnt="0"/>
      <dgm:spPr/>
    </dgm:pt>
    <dgm:pt modelId="{974B1A12-0605-45C9-BC16-8A6384AB5381}" type="pres">
      <dgm:prSet presAssocID="{1ADC1D9C-0969-48E9-97AD-993B2E7B55F3}" presName="compNode" presStyleCnt="0"/>
      <dgm:spPr/>
    </dgm:pt>
    <dgm:pt modelId="{AE8ED8F6-CC1D-49F8-BAF2-522D320644C0}" type="pres">
      <dgm:prSet presAssocID="{1ADC1D9C-0969-48E9-97AD-993B2E7B55F3}" presName="bgRect" presStyleLbl="bgShp" presStyleIdx="1" presStyleCnt="3"/>
      <dgm:spPr/>
    </dgm:pt>
    <dgm:pt modelId="{708D1188-1ABC-4A53-9C4A-A167F0A05849}" type="pres">
      <dgm:prSet presAssocID="{1ADC1D9C-0969-48E9-97AD-993B2E7B55F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94970ABB-DCA1-4A74-94C8-C2F8E8EF30E2}" type="pres">
      <dgm:prSet presAssocID="{1ADC1D9C-0969-48E9-97AD-993B2E7B55F3}" presName="spaceRect" presStyleCnt="0"/>
      <dgm:spPr/>
    </dgm:pt>
    <dgm:pt modelId="{B0DF7E16-B8AF-4224-9E55-34AD8E742545}" type="pres">
      <dgm:prSet presAssocID="{1ADC1D9C-0969-48E9-97AD-993B2E7B55F3}" presName="parTx" presStyleLbl="revTx" presStyleIdx="1" presStyleCnt="3">
        <dgm:presLayoutVars>
          <dgm:chMax val="0"/>
          <dgm:chPref val="0"/>
        </dgm:presLayoutVars>
      </dgm:prSet>
      <dgm:spPr/>
    </dgm:pt>
    <dgm:pt modelId="{CE5C08F9-7087-452D-B599-E4CBE21F8BA4}" type="pres">
      <dgm:prSet presAssocID="{E622FBEB-92F0-4DCA-AB27-E4C4B66A37F9}" presName="sibTrans" presStyleCnt="0"/>
      <dgm:spPr/>
    </dgm:pt>
    <dgm:pt modelId="{24DC2FD9-C799-4C00-B67C-1D1F8272A711}" type="pres">
      <dgm:prSet presAssocID="{BDEFBA96-10C6-4C55-8DB2-2AC6F6218C3A}" presName="compNode" presStyleCnt="0"/>
      <dgm:spPr/>
    </dgm:pt>
    <dgm:pt modelId="{00D199DD-FAA4-48F5-8738-9BB238C4F2DA}" type="pres">
      <dgm:prSet presAssocID="{BDEFBA96-10C6-4C55-8DB2-2AC6F6218C3A}" presName="bgRect" presStyleLbl="bgShp" presStyleIdx="2" presStyleCnt="3"/>
      <dgm:spPr/>
    </dgm:pt>
    <dgm:pt modelId="{457841D5-0BA7-4B6B-9E5F-2806F29D026E}" type="pres">
      <dgm:prSet presAssocID="{BDEFBA96-10C6-4C55-8DB2-2AC6F6218C3A}"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aily Calendar"/>
        </a:ext>
      </dgm:extLst>
    </dgm:pt>
    <dgm:pt modelId="{66647244-9F5D-4C59-A81B-A385FB1E1A6C}" type="pres">
      <dgm:prSet presAssocID="{BDEFBA96-10C6-4C55-8DB2-2AC6F6218C3A}" presName="spaceRect" presStyleCnt="0"/>
      <dgm:spPr/>
    </dgm:pt>
    <dgm:pt modelId="{98323756-ED08-49F2-BE53-1974A83E5DE1}" type="pres">
      <dgm:prSet presAssocID="{BDEFBA96-10C6-4C55-8DB2-2AC6F6218C3A}" presName="parTx" presStyleLbl="revTx" presStyleIdx="2" presStyleCnt="3">
        <dgm:presLayoutVars>
          <dgm:chMax val="0"/>
          <dgm:chPref val="0"/>
        </dgm:presLayoutVars>
      </dgm:prSet>
      <dgm:spPr/>
    </dgm:pt>
  </dgm:ptLst>
  <dgm:cxnLst>
    <dgm:cxn modelId="{C19F7305-01AB-4268-8E90-360F3D99DB03}" srcId="{14081076-1139-4A86-AE94-8A084E026748}" destId="{1ADC1D9C-0969-48E9-97AD-993B2E7B55F3}" srcOrd="1" destOrd="0" parTransId="{1A78475F-AA63-4B22-9371-7E8C33B362F7}" sibTransId="{E622FBEB-92F0-4DCA-AB27-E4C4B66A37F9}"/>
    <dgm:cxn modelId="{93DC010B-B0A5-4B1C-9EFB-13131953FC2E}" type="presOf" srcId="{8878F137-EF26-4FB3-9482-60F8C329095E}" destId="{00953BCA-C4C5-4105-9888-426794D56597}" srcOrd="0" destOrd="0" presId="urn:microsoft.com/office/officeart/2018/2/layout/IconVerticalSolidList"/>
    <dgm:cxn modelId="{3F87AB0B-371C-4A5E-A9A2-63F9F42585B3}" srcId="{14081076-1139-4A86-AE94-8A084E026748}" destId="{BDEFBA96-10C6-4C55-8DB2-2AC6F6218C3A}" srcOrd="2" destOrd="0" parTransId="{AFECD5DB-3E16-4E50-8B0E-D3569A703A35}" sibTransId="{15C690EC-86A1-4A59-8F52-0A0112ABACA9}"/>
    <dgm:cxn modelId="{FE851154-6023-45F1-BD53-87853BB7B2F8}" type="presOf" srcId="{BDEFBA96-10C6-4C55-8DB2-2AC6F6218C3A}" destId="{98323756-ED08-49F2-BE53-1974A83E5DE1}" srcOrd="0" destOrd="0" presId="urn:microsoft.com/office/officeart/2018/2/layout/IconVerticalSolidList"/>
    <dgm:cxn modelId="{E7D4BF77-AC4D-4B81-A625-504201F21B5E}" type="presOf" srcId="{1ADC1D9C-0969-48E9-97AD-993B2E7B55F3}" destId="{B0DF7E16-B8AF-4224-9E55-34AD8E742545}" srcOrd="0" destOrd="0" presId="urn:microsoft.com/office/officeart/2018/2/layout/IconVerticalSolidList"/>
    <dgm:cxn modelId="{29EF6489-D5A8-46CF-B037-4FEF2C69DFBC}" type="presOf" srcId="{14081076-1139-4A86-AE94-8A084E026748}" destId="{C2C98811-77C8-4D29-AC3E-B15A3F120763}" srcOrd="0" destOrd="0" presId="urn:microsoft.com/office/officeart/2018/2/layout/IconVerticalSolidList"/>
    <dgm:cxn modelId="{7D83F28C-7304-419F-A13B-0D9394819819}" srcId="{14081076-1139-4A86-AE94-8A084E026748}" destId="{8878F137-EF26-4FB3-9482-60F8C329095E}" srcOrd="0" destOrd="0" parTransId="{8EEB3330-20AD-48D3-92B4-974DF6C5DCDA}" sibTransId="{08146F4A-F502-4691-8C9C-AAACA9243C55}"/>
    <dgm:cxn modelId="{732FC23F-05E4-4435-BECA-728C0BBE118C}" type="presParOf" srcId="{C2C98811-77C8-4D29-AC3E-B15A3F120763}" destId="{B403EC93-62DD-4649-97A6-697301A7FA56}" srcOrd="0" destOrd="0" presId="urn:microsoft.com/office/officeart/2018/2/layout/IconVerticalSolidList"/>
    <dgm:cxn modelId="{A80CEEFA-4E61-4251-8D76-03B6A6A93136}" type="presParOf" srcId="{B403EC93-62DD-4649-97A6-697301A7FA56}" destId="{D53AF281-A86B-4BAA-8B14-25AA1CAE73E3}" srcOrd="0" destOrd="0" presId="urn:microsoft.com/office/officeart/2018/2/layout/IconVerticalSolidList"/>
    <dgm:cxn modelId="{E23470E7-F695-4DF3-8849-A40B79980003}" type="presParOf" srcId="{B403EC93-62DD-4649-97A6-697301A7FA56}" destId="{D8029870-EDAD-41FA-B3FB-B7417BE259B3}" srcOrd="1" destOrd="0" presId="urn:microsoft.com/office/officeart/2018/2/layout/IconVerticalSolidList"/>
    <dgm:cxn modelId="{7B5846B7-2F17-4A3B-85A0-F2571283B778}" type="presParOf" srcId="{B403EC93-62DD-4649-97A6-697301A7FA56}" destId="{30A7E337-40D2-4D3F-A698-454EB200FD99}" srcOrd="2" destOrd="0" presId="urn:microsoft.com/office/officeart/2018/2/layout/IconVerticalSolidList"/>
    <dgm:cxn modelId="{DBF8C2B7-2C83-476C-A947-4FA7C19664CB}" type="presParOf" srcId="{B403EC93-62DD-4649-97A6-697301A7FA56}" destId="{00953BCA-C4C5-4105-9888-426794D56597}" srcOrd="3" destOrd="0" presId="urn:microsoft.com/office/officeart/2018/2/layout/IconVerticalSolidList"/>
    <dgm:cxn modelId="{2697B080-FAB6-48C2-8243-381C0A807745}" type="presParOf" srcId="{C2C98811-77C8-4D29-AC3E-B15A3F120763}" destId="{884C4E58-105B-4EDE-8A97-DB3531CF7E80}" srcOrd="1" destOrd="0" presId="urn:microsoft.com/office/officeart/2018/2/layout/IconVerticalSolidList"/>
    <dgm:cxn modelId="{F81D1652-D763-46B8-A91F-809EDE6B0556}" type="presParOf" srcId="{C2C98811-77C8-4D29-AC3E-B15A3F120763}" destId="{974B1A12-0605-45C9-BC16-8A6384AB5381}" srcOrd="2" destOrd="0" presId="urn:microsoft.com/office/officeart/2018/2/layout/IconVerticalSolidList"/>
    <dgm:cxn modelId="{404A87CB-AE61-4A08-BBED-87D86A6603ED}" type="presParOf" srcId="{974B1A12-0605-45C9-BC16-8A6384AB5381}" destId="{AE8ED8F6-CC1D-49F8-BAF2-522D320644C0}" srcOrd="0" destOrd="0" presId="urn:microsoft.com/office/officeart/2018/2/layout/IconVerticalSolidList"/>
    <dgm:cxn modelId="{D3608A03-9B27-4D31-A197-F070C0305D6A}" type="presParOf" srcId="{974B1A12-0605-45C9-BC16-8A6384AB5381}" destId="{708D1188-1ABC-4A53-9C4A-A167F0A05849}" srcOrd="1" destOrd="0" presId="urn:microsoft.com/office/officeart/2018/2/layout/IconVerticalSolidList"/>
    <dgm:cxn modelId="{0E12F1AC-CD5D-4FAB-91D0-8C47A824678E}" type="presParOf" srcId="{974B1A12-0605-45C9-BC16-8A6384AB5381}" destId="{94970ABB-DCA1-4A74-94C8-C2F8E8EF30E2}" srcOrd="2" destOrd="0" presId="urn:microsoft.com/office/officeart/2018/2/layout/IconVerticalSolidList"/>
    <dgm:cxn modelId="{7ED2C26C-E5A9-4BB9-81F2-5DE2063CE513}" type="presParOf" srcId="{974B1A12-0605-45C9-BC16-8A6384AB5381}" destId="{B0DF7E16-B8AF-4224-9E55-34AD8E742545}" srcOrd="3" destOrd="0" presId="urn:microsoft.com/office/officeart/2018/2/layout/IconVerticalSolidList"/>
    <dgm:cxn modelId="{C9B9235C-4D05-4969-9382-8337B959E0A1}" type="presParOf" srcId="{C2C98811-77C8-4D29-AC3E-B15A3F120763}" destId="{CE5C08F9-7087-452D-B599-E4CBE21F8BA4}" srcOrd="3" destOrd="0" presId="urn:microsoft.com/office/officeart/2018/2/layout/IconVerticalSolidList"/>
    <dgm:cxn modelId="{D04C63FC-2ADF-43E7-904A-DE7919845E9B}" type="presParOf" srcId="{C2C98811-77C8-4D29-AC3E-B15A3F120763}" destId="{24DC2FD9-C799-4C00-B67C-1D1F8272A711}" srcOrd="4" destOrd="0" presId="urn:microsoft.com/office/officeart/2018/2/layout/IconVerticalSolidList"/>
    <dgm:cxn modelId="{75B910E7-B934-497C-AE7E-3CA1CED250D3}" type="presParOf" srcId="{24DC2FD9-C799-4C00-B67C-1D1F8272A711}" destId="{00D199DD-FAA4-48F5-8738-9BB238C4F2DA}" srcOrd="0" destOrd="0" presId="urn:microsoft.com/office/officeart/2018/2/layout/IconVerticalSolidList"/>
    <dgm:cxn modelId="{DADB3451-BBBD-435D-8BBD-D82ABF2038F6}" type="presParOf" srcId="{24DC2FD9-C799-4C00-B67C-1D1F8272A711}" destId="{457841D5-0BA7-4B6B-9E5F-2806F29D026E}" srcOrd="1" destOrd="0" presId="urn:microsoft.com/office/officeart/2018/2/layout/IconVerticalSolidList"/>
    <dgm:cxn modelId="{9273635C-6544-4419-917A-4A4965A84E69}" type="presParOf" srcId="{24DC2FD9-C799-4C00-B67C-1D1F8272A711}" destId="{66647244-9F5D-4C59-A81B-A385FB1E1A6C}" srcOrd="2" destOrd="0" presId="urn:microsoft.com/office/officeart/2018/2/layout/IconVerticalSolidList"/>
    <dgm:cxn modelId="{B3F1CC63-1DE1-49C7-B173-0EF52CE670E0}" type="presParOf" srcId="{24DC2FD9-C799-4C00-B67C-1D1F8272A711}" destId="{98323756-ED08-49F2-BE53-1974A83E5DE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620F01-0721-4D80-811A-94E3B3332EA9}" type="doc">
      <dgm:prSet loTypeId="urn:microsoft.com/office/officeart/2018/5/layout/IconCircleLabelList" loCatId="icon" qsTypeId="urn:microsoft.com/office/officeart/2005/8/quickstyle/simple1#2" qsCatId="simple" csTypeId="urn:microsoft.com/office/officeart/2005/8/colors/accent1_2#2" csCatId="accent1" phldr="1"/>
      <dgm:spPr/>
      <dgm:t>
        <a:bodyPr/>
        <a:lstStyle/>
        <a:p>
          <a:endParaRPr lang="en-US"/>
        </a:p>
      </dgm:t>
    </dgm:pt>
    <dgm:pt modelId="{C2DCC861-9B9F-4FA7-BD76-91A37124C58A}">
      <dgm:prSet/>
      <dgm:spPr/>
      <dgm:t>
        <a:bodyPr/>
        <a:lstStyle/>
        <a:p>
          <a:pPr>
            <a:lnSpc>
              <a:spcPct val="100000"/>
            </a:lnSpc>
            <a:defRPr cap="all"/>
          </a:pPr>
          <a:r>
            <a:rPr lang="en-US"/>
            <a:t>VOUCHER</a:t>
          </a:r>
          <a:endParaRPr lang="en-US" dirty="0"/>
        </a:p>
      </dgm:t>
    </dgm:pt>
    <dgm:pt modelId="{DA4EE173-DF68-425D-970E-F92802F7678F}" type="parTrans" cxnId="{43C8A811-DE8F-4DD5-9282-5EA8CB9CA46A}">
      <dgm:prSet/>
      <dgm:spPr/>
      <dgm:t>
        <a:bodyPr/>
        <a:lstStyle/>
        <a:p>
          <a:endParaRPr lang="en-US"/>
        </a:p>
      </dgm:t>
    </dgm:pt>
    <dgm:pt modelId="{0FFA0043-15C4-46CE-BDE1-A3E2DF8E24C3}" type="sibTrans" cxnId="{43C8A811-DE8F-4DD5-9282-5EA8CB9CA46A}">
      <dgm:prSet/>
      <dgm:spPr/>
      <dgm:t>
        <a:bodyPr/>
        <a:lstStyle/>
        <a:p>
          <a:endParaRPr lang="en-US"/>
        </a:p>
      </dgm:t>
    </dgm:pt>
    <dgm:pt modelId="{5C18C827-9506-40FA-AD1B-333B7937FD05}">
      <dgm:prSet/>
      <dgm:spPr/>
      <dgm:t>
        <a:bodyPr/>
        <a:lstStyle/>
        <a:p>
          <a:pPr>
            <a:lnSpc>
              <a:spcPct val="100000"/>
            </a:lnSpc>
            <a:defRPr cap="all"/>
          </a:pPr>
          <a:r>
            <a:rPr lang="en-US"/>
            <a:t>REQUEST FOR TEANANCY APPROVAL (RFTA)</a:t>
          </a:r>
          <a:endParaRPr lang="en-US" dirty="0"/>
        </a:p>
      </dgm:t>
    </dgm:pt>
    <dgm:pt modelId="{45FF69DD-139A-4D50-8D67-273D314EBF6F}" type="parTrans" cxnId="{99882644-D950-4C50-8EFE-D8F70D2328BB}">
      <dgm:prSet/>
      <dgm:spPr/>
      <dgm:t>
        <a:bodyPr/>
        <a:lstStyle/>
        <a:p>
          <a:endParaRPr lang="en-US"/>
        </a:p>
      </dgm:t>
    </dgm:pt>
    <dgm:pt modelId="{25D0FE8A-D159-4172-963A-352F7A733777}" type="sibTrans" cxnId="{99882644-D950-4C50-8EFE-D8F70D2328BB}">
      <dgm:prSet/>
      <dgm:spPr/>
      <dgm:t>
        <a:bodyPr/>
        <a:lstStyle/>
        <a:p>
          <a:endParaRPr lang="en-US"/>
        </a:p>
      </dgm:t>
    </dgm:pt>
    <dgm:pt modelId="{24D50690-7B27-4736-AF9B-E307CC8535F7}">
      <dgm:prSet/>
      <dgm:spPr/>
      <dgm:t>
        <a:bodyPr/>
        <a:lstStyle/>
        <a:p>
          <a:pPr>
            <a:lnSpc>
              <a:spcPct val="100000"/>
            </a:lnSpc>
            <a:defRPr cap="all"/>
          </a:pPr>
          <a:r>
            <a:rPr lang="en-US"/>
            <a:t>GROSS RENT VOUCHER LIMIT CALCULATION</a:t>
          </a:r>
          <a:endParaRPr lang="en-US" dirty="0"/>
        </a:p>
      </dgm:t>
    </dgm:pt>
    <dgm:pt modelId="{70DC0E72-8064-4BCB-999D-ADCD39126CA6}" type="parTrans" cxnId="{E4CD6559-7A7C-423C-8A57-7594530AA20A}">
      <dgm:prSet/>
      <dgm:spPr/>
      <dgm:t>
        <a:bodyPr/>
        <a:lstStyle/>
        <a:p>
          <a:endParaRPr lang="en-US"/>
        </a:p>
      </dgm:t>
    </dgm:pt>
    <dgm:pt modelId="{3E1F41DB-B6E8-451F-A02B-594AD29C70C1}" type="sibTrans" cxnId="{E4CD6559-7A7C-423C-8A57-7594530AA20A}">
      <dgm:prSet/>
      <dgm:spPr/>
      <dgm:t>
        <a:bodyPr/>
        <a:lstStyle/>
        <a:p>
          <a:endParaRPr lang="en-US"/>
        </a:p>
      </dgm:t>
    </dgm:pt>
    <dgm:pt modelId="{215D4D83-C848-49B4-81ED-60C724FBBD61}">
      <dgm:prSet/>
      <dgm:spPr/>
      <dgm:t>
        <a:bodyPr/>
        <a:lstStyle/>
        <a:p>
          <a:pPr>
            <a:lnSpc>
              <a:spcPct val="100000"/>
            </a:lnSpc>
            <a:defRPr cap="all"/>
          </a:pPr>
          <a:r>
            <a:rPr lang="en-US"/>
            <a:t>UTILITY ALLOWANCE WORKSHEETS</a:t>
          </a:r>
          <a:endParaRPr lang="en-US" dirty="0"/>
        </a:p>
      </dgm:t>
    </dgm:pt>
    <dgm:pt modelId="{A61523C1-DF21-468C-9A0D-2EFDEAD05EE4}" type="parTrans" cxnId="{B36E6071-CFAC-43C2-A84C-0A8E6D2CA694}">
      <dgm:prSet/>
      <dgm:spPr/>
      <dgm:t>
        <a:bodyPr/>
        <a:lstStyle/>
        <a:p>
          <a:endParaRPr lang="en-US"/>
        </a:p>
      </dgm:t>
    </dgm:pt>
    <dgm:pt modelId="{9E9011C9-ADB4-47F0-97DE-AB148FEAED58}" type="sibTrans" cxnId="{B36E6071-CFAC-43C2-A84C-0A8E6D2CA694}">
      <dgm:prSet/>
      <dgm:spPr/>
      <dgm:t>
        <a:bodyPr/>
        <a:lstStyle/>
        <a:p>
          <a:endParaRPr lang="en-US"/>
        </a:p>
      </dgm:t>
    </dgm:pt>
    <dgm:pt modelId="{33B37249-849B-4655-A88D-13FDC31DA123}" type="pres">
      <dgm:prSet presAssocID="{F8620F01-0721-4D80-811A-94E3B3332EA9}" presName="root" presStyleCnt="0">
        <dgm:presLayoutVars>
          <dgm:dir/>
          <dgm:resizeHandles val="exact"/>
        </dgm:presLayoutVars>
      </dgm:prSet>
      <dgm:spPr/>
    </dgm:pt>
    <dgm:pt modelId="{3BC8C9A2-E7A7-4E34-AE8F-81BA78A71C2E}" type="pres">
      <dgm:prSet presAssocID="{C2DCC861-9B9F-4FA7-BD76-91A37124C58A}" presName="compNode" presStyleCnt="0"/>
      <dgm:spPr/>
    </dgm:pt>
    <dgm:pt modelId="{D5B8846F-B6DB-4518-83FE-C4D72E553477}" type="pres">
      <dgm:prSet presAssocID="{C2DCC861-9B9F-4FA7-BD76-91A37124C58A}" presName="iconBgRect" presStyleLbl="bgShp" presStyleIdx="0" presStyleCnt="4"/>
      <dgm:spPr/>
    </dgm:pt>
    <dgm:pt modelId="{6875899A-AE79-4C20-956E-1A5BFE227FAA}" type="pres">
      <dgm:prSet presAssocID="{C2DCC861-9B9F-4FA7-BD76-91A37124C58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resent"/>
        </a:ext>
      </dgm:extLst>
    </dgm:pt>
    <dgm:pt modelId="{AC7EED0C-B145-48F1-92C2-9CE83E0AF6E5}" type="pres">
      <dgm:prSet presAssocID="{C2DCC861-9B9F-4FA7-BD76-91A37124C58A}" presName="spaceRect" presStyleCnt="0"/>
      <dgm:spPr/>
    </dgm:pt>
    <dgm:pt modelId="{90228B59-E4C9-4139-B657-51A2992C415F}" type="pres">
      <dgm:prSet presAssocID="{C2DCC861-9B9F-4FA7-BD76-91A37124C58A}" presName="textRect" presStyleLbl="revTx" presStyleIdx="0" presStyleCnt="4">
        <dgm:presLayoutVars>
          <dgm:chMax val="1"/>
          <dgm:chPref val="1"/>
        </dgm:presLayoutVars>
      </dgm:prSet>
      <dgm:spPr/>
    </dgm:pt>
    <dgm:pt modelId="{C56F5B55-D7E6-4F00-A913-E5798890AAD2}" type="pres">
      <dgm:prSet presAssocID="{0FFA0043-15C4-46CE-BDE1-A3E2DF8E24C3}" presName="sibTrans" presStyleCnt="0"/>
      <dgm:spPr/>
    </dgm:pt>
    <dgm:pt modelId="{A44B9811-BB89-4A84-9A40-785C22041642}" type="pres">
      <dgm:prSet presAssocID="{5C18C827-9506-40FA-AD1B-333B7937FD05}" presName="compNode" presStyleCnt="0"/>
      <dgm:spPr/>
    </dgm:pt>
    <dgm:pt modelId="{34F61562-C7E9-49A9-85AD-79855D515043}" type="pres">
      <dgm:prSet presAssocID="{5C18C827-9506-40FA-AD1B-333B7937FD05}" presName="iconBgRect" presStyleLbl="bgShp" presStyleIdx="1" presStyleCnt="4"/>
      <dgm:spPr/>
    </dgm:pt>
    <dgm:pt modelId="{11BE35CB-8882-45CD-884C-B7943C517EED}" type="pres">
      <dgm:prSet presAssocID="{5C18C827-9506-40FA-AD1B-333B7937FD0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ustomer Review"/>
        </a:ext>
      </dgm:extLst>
    </dgm:pt>
    <dgm:pt modelId="{70DBA740-8AA3-44C1-8D12-410E15C41CE6}" type="pres">
      <dgm:prSet presAssocID="{5C18C827-9506-40FA-AD1B-333B7937FD05}" presName="spaceRect" presStyleCnt="0"/>
      <dgm:spPr/>
    </dgm:pt>
    <dgm:pt modelId="{2AF74BC2-5E7B-40EE-9E22-80250EB36D0B}" type="pres">
      <dgm:prSet presAssocID="{5C18C827-9506-40FA-AD1B-333B7937FD05}" presName="textRect" presStyleLbl="revTx" presStyleIdx="1" presStyleCnt="4">
        <dgm:presLayoutVars>
          <dgm:chMax val="1"/>
          <dgm:chPref val="1"/>
        </dgm:presLayoutVars>
      </dgm:prSet>
      <dgm:spPr/>
    </dgm:pt>
    <dgm:pt modelId="{E5E41D32-E954-4CFC-A562-DE737E1E952E}" type="pres">
      <dgm:prSet presAssocID="{25D0FE8A-D159-4172-963A-352F7A733777}" presName="sibTrans" presStyleCnt="0"/>
      <dgm:spPr/>
    </dgm:pt>
    <dgm:pt modelId="{97DB7780-8472-4FA2-8466-5E19365C734F}" type="pres">
      <dgm:prSet presAssocID="{24D50690-7B27-4736-AF9B-E307CC8535F7}" presName="compNode" presStyleCnt="0"/>
      <dgm:spPr/>
    </dgm:pt>
    <dgm:pt modelId="{882432B4-B455-47B7-9E36-845174781434}" type="pres">
      <dgm:prSet presAssocID="{24D50690-7B27-4736-AF9B-E307CC8535F7}" presName="iconBgRect" presStyleLbl="bgShp" presStyleIdx="2" presStyleCnt="4"/>
      <dgm:spPr/>
    </dgm:pt>
    <dgm:pt modelId="{7506F9EB-2319-43F3-ADD0-F68378A73180}" type="pres">
      <dgm:prSet presAssocID="{24D50690-7B27-4736-AF9B-E307CC8535F7}"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alculator"/>
        </a:ext>
      </dgm:extLst>
    </dgm:pt>
    <dgm:pt modelId="{F67C079D-5310-41D7-9420-497645CD514E}" type="pres">
      <dgm:prSet presAssocID="{24D50690-7B27-4736-AF9B-E307CC8535F7}" presName="spaceRect" presStyleCnt="0"/>
      <dgm:spPr/>
    </dgm:pt>
    <dgm:pt modelId="{011C7210-288C-4349-9F6A-020E9E706D22}" type="pres">
      <dgm:prSet presAssocID="{24D50690-7B27-4736-AF9B-E307CC8535F7}" presName="textRect" presStyleLbl="revTx" presStyleIdx="2" presStyleCnt="4">
        <dgm:presLayoutVars>
          <dgm:chMax val="1"/>
          <dgm:chPref val="1"/>
        </dgm:presLayoutVars>
      </dgm:prSet>
      <dgm:spPr/>
    </dgm:pt>
    <dgm:pt modelId="{A3F6589A-D3BF-49EF-B55D-9823A1F8820E}" type="pres">
      <dgm:prSet presAssocID="{3E1F41DB-B6E8-451F-A02B-594AD29C70C1}" presName="sibTrans" presStyleCnt="0"/>
      <dgm:spPr/>
    </dgm:pt>
    <dgm:pt modelId="{3888993A-5AE6-4998-A0A3-7E797FD1BEA8}" type="pres">
      <dgm:prSet presAssocID="{215D4D83-C848-49B4-81ED-60C724FBBD61}" presName="compNode" presStyleCnt="0"/>
      <dgm:spPr/>
    </dgm:pt>
    <dgm:pt modelId="{1ED19F2F-89D7-4572-B171-B90F5CB813B8}" type="pres">
      <dgm:prSet presAssocID="{215D4D83-C848-49B4-81ED-60C724FBBD61}" presName="iconBgRect" presStyleLbl="bgShp" presStyleIdx="3" presStyleCnt="4"/>
      <dgm:spPr/>
    </dgm:pt>
    <dgm:pt modelId="{E9E77777-246C-45C4-AD37-87554892284D}" type="pres">
      <dgm:prSet presAssocID="{215D4D83-C848-49B4-81ED-60C724FBBD6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mark"/>
        </a:ext>
      </dgm:extLst>
    </dgm:pt>
    <dgm:pt modelId="{3DA4EC71-2561-4A35-A295-56BA0B4B26A5}" type="pres">
      <dgm:prSet presAssocID="{215D4D83-C848-49B4-81ED-60C724FBBD61}" presName="spaceRect" presStyleCnt="0"/>
      <dgm:spPr/>
    </dgm:pt>
    <dgm:pt modelId="{068B96F8-F101-4CE0-A2A3-414D5F48CFB0}" type="pres">
      <dgm:prSet presAssocID="{215D4D83-C848-49B4-81ED-60C724FBBD61}" presName="textRect" presStyleLbl="revTx" presStyleIdx="3" presStyleCnt="4">
        <dgm:presLayoutVars>
          <dgm:chMax val="1"/>
          <dgm:chPref val="1"/>
        </dgm:presLayoutVars>
      </dgm:prSet>
      <dgm:spPr/>
    </dgm:pt>
  </dgm:ptLst>
  <dgm:cxnLst>
    <dgm:cxn modelId="{43C8A811-DE8F-4DD5-9282-5EA8CB9CA46A}" srcId="{F8620F01-0721-4D80-811A-94E3B3332EA9}" destId="{C2DCC861-9B9F-4FA7-BD76-91A37124C58A}" srcOrd="0" destOrd="0" parTransId="{DA4EE173-DF68-425D-970E-F92802F7678F}" sibTransId="{0FFA0043-15C4-46CE-BDE1-A3E2DF8E24C3}"/>
    <dgm:cxn modelId="{1483775E-272E-48F2-9BD4-9226DF8ED23D}" type="presOf" srcId="{C2DCC861-9B9F-4FA7-BD76-91A37124C58A}" destId="{90228B59-E4C9-4139-B657-51A2992C415F}" srcOrd="0" destOrd="0" presId="urn:microsoft.com/office/officeart/2018/5/layout/IconCircleLabelList"/>
    <dgm:cxn modelId="{8CB03A5F-B743-4EC4-A8B2-1571C448D251}" type="presOf" srcId="{24D50690-7B27-4736-AF9B-E307CC8535F7}" destId="{011C7210-288C-4349-9F6A-020E9E706D22}" srcOrd="0" destOrd="0" presId="urn:microsoft.com/office/officeart/2018/5/layout/IconCircleLabelList"/>
    <dgm:cxn modelId="{99882644-D950-4C50-8EFE-D8F70D2328BB}" srcId="{F8620F01-0721-4D80-811A-94E3B3332EA9}" destId="{5C18C827-9506-40FA-AD1B-333B7937FD05}" srcOrd="1" destOrd="0" parTransId="{45FF69DD-139A-4D50-8D67-273D314EBF6F}" sibTransId="{25D0FE8A-D159-4172-963A-352F7A733777}"/>
    <dgm:cxn modelId="{694EA269-2136-4C4E-9579-7F99D5D6AAE2}" type="presOf" srcId="{215D4D83-C848-49B4-81ED-60C724FBBD61}" destId="{068B96F8-F101-4CE0-A2A3-414D5F48CFB0}" srcOrd="0" destOrd="0" presId="urn:microsoft.com/office/officeart/2018/5/layout/IconCircleLabelList"/>
    <dgm:cxn modelId="{B36E6071-CFAC-43C2-A84C-0A8E6D2CA694}" srcId="{F8620F01-0721-4D80-811A-94E3B3332EA9}" destId="{215D4D83-C848-49B4-81ED-60C724FBBD61}" srcOrd="3" destOrd="0" parTransId="{A61523C1-DF21-468C-9A0D-2EFDEAD05EE4}" sibTransId="{9E9011C9-ADB4-47F0-97DE-AB148FEAED58}"/>
    <dgm:cxn modelId="{E4CD6559-7A7C-423C-8A57-7594530AA20A}" srcId="{F8620F01-0721-4D80-811A-94E3B3332EA9}" destId="{24D50690-7B27-4736-AF9B-E307CC8535F7}" srcOrd="2" destOrd="0" parTransId="{70DC0E72-8064-4BCB-999D-ADCD39126CA6}" sibTransId="{3E1F41DB-B6E8-451F-A02B-594AD29C70C1}"/>
    <dgm:cxn modelId="{868715E6-177B-445C-AA92-0A9D05BE9F53}" type="presOf" srcId="{F8620F01-0721-4D80-811A-94E3B3332EA9}" destId="{33B37249-849B-4655-A88D-13FDC31DA123}" srcOrd="0" destOrd="0" presId="urn:microsoft.com/office/officeart/2018/5/layout/IconCircleLabelList"/>
    <dgm:cxn modelId="{9C7AF8EE-86C3-469F-BF24-F3771CFFB395}" type="presOf" srcId="{5C18C827-9506-40FA-AD1B-333B7937FD05}" destId="{2AF74BC2-5E7B-40EE-9E22-80250EB36D0B}" srcOrd="0" destOrd="0" presId="urn:microsoft.com/office/officeart/2018/5/layout/IconCircleLabelList"/>
    <dgm:cxn modelId="{F318F4DC-B9BC-4C7C-AB25-CC2671E51812}" type="presParOf" srcId="{33B37249-849B-4655-A88D-13FDC31DA123}" destId="{3BC8C9A2-E7A7-4E34-AE8F-81BA78A71C2E}" srcOrd="0" destOrd="0" presId="urn:microsoft.com/office/officeart/2018/5/layout/IconCircleLabelList"/>
    <dgm:cxn modelId="{DBA72226-E190-447B-9FE8-420EEDE39F6D}" type="presParOf" srcId="{3BC8C9A2-E7A7-4E34-AE8F-81BA78A71C2E}" destId="{D5B8846F-B6DB-4518-83FE-C4D72E553477}" srcOrd="0" destOrd="0" presId="urn:microsoft.com/office/officeart/2018/5/layout/IconCircleLabelList"/>
    <dgm:cxn modelId="{A77714E9-45ED-41AD-A269-ECD6FFD10512}" type="presParOf" srcId="{3BC8C9A2-E7A7-4E34-AE8F-81BA78A71C2E}" destId="{6875899A-AE79-4C20-956E-1A5BFE227FAA}" srcOrd="1" destOrd="0" presId="urn:microsoft.com/office/officeart/2018/5/layout/IconCircleLabelList"/>
    <dgm:cxn modelId="{C8860FE0-7C67-4296-B2A9-875973BBB1A8}" type="presParOf" srcId="{3BC8C9A2-E7A7-4E34-AE8F-81BA78A71C2E}" destId="{AC7EED0C-B145-48F1-92C2-9CE83E0AF6E5}" srcOrd="2" destOrd="0" presId="urn:microsoft.com/office/officeart/2018/5/layout/IconCircleLabelList"/>
    <dgm:cxn modelId="{C90A68D3-35D4-44BF-82E4-0401EB059EFC}" type="presParOf" srcId="{3BC8C9A2-E7A7-4E34-AE8F-81BA78A71C2E}" destId="{90228B59-E4C9-4139-B657-51A2992C415F}" srcOrd="3" destOrd="0" presId="urn:microsoft.com/office/officeart/2018/5/layout/IconCircleLabelList"/>
    <dgm:cxn modelId="{08D7F3C4-2FFE-4819-9514-FEBE3770F447}" type="presParOf" srcId="{33B37249-849B-4655-A88D-13FDC31DA123}" destId="{C56F5B55-D7E6-4F00-A913-E5798890AAD2}" srcOrd="1" destOrd="0" presId="urn:microsoft.com/office/officeart/2018/5/layout/IconCircleLabelList"/>
    <dgm:cxn modelId="{2B64C9CA-B96E-42DA-AF99-A116E0FF6F05}" type="presParOf" srcId="{33B37249-849B-4655-A88D-13FDC31DA123}" destId="{A44B9811-BB89-4A84-9A40-785C22041642}" srcOrd="2" destOrd="0" presId="urn:microsoft.com/office/officeart/2018/5/layout/IconCircleLabelList"/>
    <dgm:cxn modelId="{F6C414DE-2C5D-4531-BB60-1FDBDF3CC82E}" type="presParOf" srcId="{A44B9811-BB89-4A84-9A40-785C22041642}" destId="{34F61562-C7E9-49A9-85AD-79855D515043}" srcOrd="0" destOrd="0" presId="urn:microsoft.com/office/officeart/2018/5/layout/IconCircleLabelList"/>
    <dgm:cxn modelId="{4FF04711-762E-4EDB-9FA4-87F58A3E0DD0}" type="presParOf" srcId="{A44B9811-BB89-4A84-9A40-785C22041642}" destId="{11BE35CB-8882-45CD-884C-B7943C517EED}" srcOrd="1" destOrd="0" presId="urn:microsoft.com/office/officeart/2018/5/layout/IconCircleLabelList"/>
    <dgm:cxn modelId="{399C90CE-BDB8-4EA8-9B52-4DAFA4B00F01}" type="presParOf" srcId="{A44B9811-BB89-4A84-9A40-785C22041642}" destId="{70DBA740-8AA3-44C1-8D12-410E15C41CE6}" srcOrd="2" destOrd="0" presId="urn:microsoft.com/office/officeart/2018/5/layout/IconCircleLabelList"/>
    <dgm:cxn modelId="{9ACE2570-AF8A-45FE-9809-60025494C735}" type="presParOf" srcId="{A44B9811-BB89-4A84-9A40-785C22041642}" destId="{2AF74BC2-5E7B-40EE-9E22-80250EB36D0B}" srcOrd="3" destOrd="0" presId="urn:microsoft.com/office/officeart/2018/5/layout/IconCircleLabelList"/>
    <dgm:cxn modelId="{5DCCD339-DF3B-4382-876F-03E9B543A2CD}" type="presParOf" srcId="{33B37249-849B-4655-A88D-13FDC31DA123}" destId="{E5E41D32-E954-4CFC-A562-DE737E1E952E}" srcOrd="3" destOrd="0" presId="urn:microsoft.com/office/officeart/2018/5/layout/IconCircleLabelList"/>
    <dgm:cxn modelId="{7696BF74-6AD7-4C05-B3EE-3C6714AF2094}" type="presParOf" srcId="{33B37249-849B-4655-A88D-13FDC31DA123}" destId="{97DB7780-8472-4FA2-8466-5E19365C734F}" srcOrd="4" destOrd="0" presId="urn:microsoft.com/office/officeart/2018/5/layout/IconCircleLabelList"/>
    <dgm:cxn modelId="{8BA0973E-AD5D-4125-AE7E-D8BB451A0279}" type="presParOf" srcId="{97DB7780-8472-4FA2-8466-5E19365C734F}" destId="{882432B4-B455-47B7-9E36-845174781434}" srcOrd="0" destOrd="0" presId="urn:microsoft.com/office/officeart/2018/5/layout/IconCircleLabelList"/>
    <dgm:cxn modelId="{83DC90B2-F1A3-49B5-B543-D338652211C1}" type="presParOf" srcId="{97DB7780-8472-4FA2-8466-5E19365C734F}" destId="{7506F9EB-2319-43F3-ADD0-F68378A73180}" srcOrd="1" destOrd="0" presId="urn:microsoft.com/office/officeart/2018/5/layout/IconCircleLabelList"/>
    <dgm:cxn modelId="{1397CC5C-7ACB-4E9B-9330-66B3FA0027D7}" type="presParOf" srcId="{97DB7780-8472-4FA2-8466-5E19365C734F}" destId="{F67C079D-5310-41D7-9420-497645CD514E}" srcOrd="2" destOrd="0" presId="urn:microsoft.com/office/officeart/2018/5/layout/IconCircleLabelList"/>
    <dgm:cxn modelId="{D324AF5A-F355-476F-8A45-86C166553CD3}" type="presParOf" srcId="{97DB7780-8472-4FA2-8466-5E19365C734F}" destId="{011C7210-288C-4349-9F6A-020E9E706D22}" srcOrd="3" destOrd="0" presId="urn:microsoft.com/office/officeart/2018/5/layout/IconCircleLabelList"/>
    <dgm:cxn modelId="{7E9B20AB-75CE-4D34-9FDE-7AAADEB69606}" type="presParOf" srcId="{33B37249-849B-4655-A88D-13FDC31DA123}" destId="{A3F6589A-D3BF-49EF-B55D-9823A1F8820E}" srcOrd="5" destOrd="0" presId="urn:microsoft.com/office/officeart/2018/5/layout/IconCircleLabelList"/>
    <dgm:cxn modelId="{BA7B5D4E-A09E-4C9B-B123-CBC51724FC2E}" type="presParOf" srcId="{33B37249-849B-4655-A88D-13FDC31DA123}" destId="{3888993A-5AE6-4998-A0A3-7E797FD1BEA8}" srcOrd="6" destOrd="0" presId="urn:microsoft.com/office/officeart/2018/5/layout/IconCircleLabelList"/>
    <dgm:cxn modelId="{E586B8E9-466B-40D3-BE58-11B23169A5C0}" type="presParOf" srcId="{3888993A-5AE6-4998-A0A3-7E797FD1BEA8}" destId="{1ED19F2F-89D7-4572-B171-B90F5CB813B8}" srcOrd="0" destOrd="0" presId="urn:microsoft.com/office/officeart/2018/5/layout/IconCircleLabelList"/>
    <dgm:cxn modelId="{5DB4F2B2-1431-460E-81A0-E08AE53B3D6D}" type="presParOf" srcId="{3888993A-5AE6-4998-A0A3-7E797FD1BEA8}" destId="{E9E77777-246C-45C4-AD37-87554892284D}" srcOrd="1" destOrd="0" presId="urn:microsoft.com/office/officeart/2018/5/layout/IconCircleLabelList"/>
    <dgm:cxn modelId="{250F9F6E-68E3-4A4D-987F-286534B0BAB0}" type="presParOf" srcId="{3888993A-5AE6-4998-A0A3-7E797FD1BEA8}" destId="{3DA4EC71-2561-4A35-A295-56BA0B4B26A5}" srcOrd="2" destOrd="0" presId="urn:microsoft.com/office/officeart/2018/5/layout/IconCircleLabelList"/>
    <dgm:cxn modelId="{10FD9DEC-CD30-451D-A801-6656D176AC75}" type="presParOf" srcId="{3888993A-5AE6-4998-A0A3-7E797FD1BEA8}" destId="{068B96F8-F101-4CE0-A2A3-414D5F48CFB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266826-1DEC-4B6F-B8B1-F4AFB0C6314B}" type="doc">
      <dgm:prSet loTypeId="urn:microsoft.com/office/officeart/2018/2/layout/IconVerticalSolidList" loCatId="icon" qsTypeId="urn:microsoft.com/office/officeart/2005/8/quickstyle/simple1#3" qsCatId="simple" csTypeId="urn:microsoft.com/office/officeart/2005/8/colors/accent1_2#3" csCatId="accent1" phldr="1"/>
      <dgm:spPr/>
      <dgm:t>
        <a:bodyPr/>
        <a:lstStyle/>
        <a:p>
          <a:endParaRPr lang="en-US"/>
        </a:p>
      </dgm:t>
    </dgm:pt>
    <dgm:pt modelId="{DA342C7C-F20F-4D05-B12B-61D6757758C5}">
      <dgm:prSet custT="1"/>
      <dgm:spPr/>
      <dgm:t>
        <a:bodyPr/>
        <a:lstStyle/>
        <a:p>
          <a:pPr>
            <a:lnSpc>
              <a:spcPct val="100000"/>
            </a:lnSpc>
          </a:pPr>
          <a:r>
            <a:rPr lang="en-US" sz="1800" dirty="0"/>
            <a:t>Must be submitted in writing</a:t>
          </a:r>
        </a:p>
      </dgm:t>
    </dgm:pt>
    <dgm:pt modelId="{9A101BE9-99E3-4B3C-B6CF-4C207DC1D0BA}" type="parTrans" cxnId="{C92E810A-3258-42BA-A928-FAFC1DCA66A4}">
      <dgm:prSet/>
      <dgm:spPr/>
      <dgm:t>
        <a:bodyPr/>
        <a:lstStyle/>
        <a:p>
          <a:endParaRPr lang="en-US"/>
        </a:p>
      </dgm:t>
    </dgm:pt>
    <dgm:pt modelId="{B5534229-14C9-4F3D-B5AF-676067D9D380}" type="sibTrans" cxnId="{C92E810A-3258-42BA-A928-FAFC1DCA66A4}">
      <dgm:prSet/>
      <dgm:spPr/>
      <dgm:t>
        <a:bodyPr/>
        <a:lstStyle/>
        <a:p>
          <a:endParaRPr lang="en-US"/>
        </a:p>
      </dgm:t>
    </dgm:pt>
    <dgm:pt modelId="{B98F03C4-7727-43BE-8129-D05AB445A3AE}">
      <dgm:prSet custT="1"/>
      <dgm:spPr/>
      <dgm:t>
        <a:bodyPr/>
        <a:lstStyle/>
        <a:p>
          <a:pPr>
            <a:lnSpc>
              <a:spcPct val="100000"/>
            </a:lnSpc>
          </a:pPr>
          <a:r>
            <a:rPr lang="en-US" sz="1800" dirty="0"/>
            <a:t>Must be submitted before the voucher expires</a:t>
          </a:r>
        </a:p>
      </dgm:t>
    </dgm:pt>
    <dgm:pt modelId="{5C02F947-6226-47D0-8CA6-6FD999A935B6}" type="parTrans" cxnId="{28E35B4D-35FB-4A43-9A61-D92760E5CD4B}">
      <dgm:prSet/>
      <dgm:spPr/>
      <dgm:t>
        <a:bodyPr/>
        <a:lstStyle/>
        <a:p>
          <a:endParaRPr lang="en-US"/>
        </a:p>
      </dgm:t>
    </dgm:pt>
    <dgm:pt modelId="{E3FEF260-9214-4F1A-A0FB-C09DE34B9B5A}" type="sibTrans" cxnId="{28E35B4D-35FB-4A43-9A61-D92760E5CD4B}">
      <dgm:prSet/>
      <dgm:spPr/>
      <dgm:t>
        <a:bodyPr/>
        <a:lstStyle/>
        <a:p>
          <a:endParaRPr lang="en-US"/>
        </a:p>
      </dgm:t>
    </dgm:pt>
    <dgm:pt modelId="{B8C55D43-8EE4-4829-A1BE-571BDC7190D5}">
      <dgm:prSet custT="1"/>
      <dgm:spPr/>
      <dgm:t>
        <a:bodyPr/>
        <a:lstStyle/>
        <a:p>
          <a:pPr>
            <a:lnSpc>
              <a:spcPct val="100000"/>
            </a:lnSpc>
          </a:pPr>
          <a:r>
            <a:rPr lang="en-US" sz="1600" dirty="0"/>
            <a:t>Up to 2 additional 30-day extensions may be approved for a total voucher search time of 120 days</a:t>
          </a:r>
        </a:p>
      </dgm:t>
    </dgm:pt>
    <dgm:pt modelId="{E3F41A5F-52C5-42F9-97C5-6E14443D03FA}" type="parTrans" cxnId="{D6302A77-DABB-4DF4-BFCC-251D3AB2F3C8}">
      <dgm:prSet/>
      <dgm:spPr/>
      <dgm:t>
        <a:bodyPr/>
        <a:lstStyle/>
        <a:p>
          <a:endParaRPr lang="en-US"/>
        </a:p>
      </dgm:t>
    </dgm:pt>
    <dgm:pt modelId="{576368E7-C6EC-479F-BF10-F5E6C84C7597}" type="sibTrans" cxnId="{D6302A77-DABB-4DF4-BFCC-251D3AB2F3C8}">
      <dgm:prSet/>
      <dgm:spPr/>
      <dgm:t>
        <a:bodyPr/>
        <a:lstStyle/>
        <a:p>
          <a:endParaRPr lang="en-US"/>
        </a:p>
      </dgm:t>
    </dgm:pt>
    <dgm:pt modelId="{A6E32912-5951-4550-80EB-08F73748F8E0}">
      <dgm:prSet custT="1"/>
      <dgm:spPr/>
      <dgm:t>
        <a:bodyPr/>
        <a:lstStyle/>
        <a:p>
          <a:pPr>
            <a:lnSpc>
              <a:spcPct val="100000"/>
            </a:lnSpc>
          </a:pPr>
          <a:r>
            <a:rPr lang="en-US" sz="1600" dirty="0"/>
            <a:t>If additional time is still needed, approval will need to be processed through a reasonable accommodation request </a:t>
          </a:r>
        </a:p>
      </dgm:t>
    </dgm:pt>
    <dgm:pt modelId="{F8C62B83-2974-4C55-9BBD-9F4CF685C952}" type="parTrans" cxnId="{2D59FF95-E743-4F1A-97A1-D628B04CC0BA}">
      <dgm:prSet/>
      <dgm:spPr/>
      <dgm:t>
        <a:bodyPr/>
        <a:lstStyle/>
        <a:p>
          <a:endParaRPr lang="en-US"/>
        </a:p>
      </dgm:t>
    </dgm:pt>
    <dgm:pt modelId="{C8E6EB9F-3734-42F3-ABB2-C212FA797040}" type="sibTrans" cxnId="{2D59FF95-E743-4F1A-97A1-D628B04CC0BA}">
      <dgm:prSet/>
      <dgm:spPr/>
      <dgm:t>
        <a:bodyPr/>
        <a:lstStyle/>
        <a:p>
          <a:endParaRPr lang="en-US"/>
        </a:p>
      </dgm:t>
    </dgm:pt>
    <dgm:pt modelId="{FB8BE998-6308-42DB-9704-DE652AFC51BC}" type="pres">
      <dgm:prSet presAssocID="{82266826-1DEC-4B6F-B8B1-F4AFB0C6314B}" presName="root" presStyleCnt="0">
        <dgm:presLayoutVars>
          <dgm:dir/>
          <dgm:resizeHandles val="exact"/>
        </dgm:presLayoutVars>
      </dgm:prSet>
      <dgm:spPr/>
    </dgm:pt>
    <dgm:pt modelId="{E961CF03-4CEB-4CC6-8E5B-F916AD7C3B9D}" type="pres">
      <dgm:prSet presAssocID="{DA342C7C-F20F-4D05-B12B-61D6757758C5}" presName="compNode" presStyleCnt="0"/>
      <dgm:spPr/>
    </dgm:pt>
    <dgm:pt modelId="{D9C8128B-957C-4A7E-840B-7E2A89C0CA97}" type="pres">
      <dgm:prSet presAssocID="{DA342C7C-F20F-4D05-B12B-61D6757758C5}" presName="bgRect" presStyleLbl="bgShp" presStyleIdx="0" presStyleCnt="4" custLinFactNeighborX="-1235" custLinFactNeighborY="-197"/>
      <dgm:spPr/>
    </dgm:pt>
    <dgm:pt modelId="{C2A3FE26-8751-431F-ACA9-D3793159134E}" type="pres">
      <dgm:prSet presAssocID="{DA342C7C-F20F-4D05-B12B-61D6757758C5}"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encil"/>
        </a:ext>
      </dgm:extLst>
    </dgm:pt>
    <dgm:pt modelId="{25DC2E6C-7C12-4DD2-8A48-BADFBDFE8C60}" type="pres">
      <dgm:prSet presAssocID="{DA342C7C-F20F-4D05-B12B-61D6757758C5}" presName="spaceRect" presStyleCnt="0"/>
      <dgm:spPr/>
    </dgm:pt>
    <dgm:pt modelId="{AE5EC780-7587-42E6-8685-7885DE16C26A}" type="pres">
      <dgm:prSet presAssocID="{DA342C7C-F20F-4D05-B12B-61D6757758C5}" presName="parTx" presStyleLbl="revTx" presStyleIdx="0" presStyleCnt="4">
        <dgm:presLayoutVars>
          <dgm:chMax val="0"/>
          <dgm:chPref val="0"/>
        </dgm:presLayoutVars>
      </dgm:prSet>
      <dgm:spPr/>
    </dgm:pt>
    <dgm:pt modelId="{0999FE8D-115E-4564-BEDE-DC4135BA6CF6}" type="pres">
      <dgm:prSet presAssocID="{B5534229-14C9-4F3D-B5AF-676067D9D380}" presName="sibTrans" presStyleCnt="0"/>
      <dgm:spPr/>
    </dgm:pt>
    <dgm:pt modelId="{44919E5A-801E-4BD1-AD1E-0C22662FE52C}" type="pres">
      <dgm:prSet presAssocID="{B98F03C4-7727-43BE-8129-D05AB445A3AE}" presName="compNode" presStyleCnt="0"/>
      <dgm:spPr/>
    </dgm:pt>
    <dgm:pt modelId="{EB362C72-8474-40DE-83AD-B71E5E43F825}" type="pres">
      <dgm:prSet presAssocID="{B98F03C4-7727-43BE-8129-D05AB445A3AE}" presName="bgRect" presStyleLbl="bgShp" presStyleIdx="1" presStyleCnt="4"/>
      <dgm:spPr/>
    </dgm:pt>
    <dgm:pt modelId="{8D5BECFC-EF2E-44AE-A296-F5506938ADEA}" type="pres">
      <dgm:prSet presAssocID="{B98F03C4-7727-43BE-8129-D05AB445A3AE}"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9F197ECF-C223-475A-828D-0863E4852E0C}" type="pres">
      <dgm:prSet presAssocID="{B98F03C4-7727-43BE-8129-D05AB445A3AE}" presName="spaceRect" presStyleCnt="0"/>
      <dgm:spPr/>
    </dgm:pt>
    <dgm:pt modelId="{C7484D47-E39A-4AB0-A788-D6DE27EECCC2}" type="pres">
      <dgm:prSet presAssocID="{B98F03C4-7727-43BE-8129-D05AB445A3AE}" presName="parTx" presStyleLbl="revTx" presStyleIdx="1" presStyleCnt="4">
        <dgm:presLayoutVars>
          <dgm:chMax val="0"/>
          <dgm:chPref val="0"/>
        </dgm:presLayoutVars>
      </dgm:prSet>
      <dgm:spPr/>
    </dgm:pt>
    <dgm:pt modelId="{E5B2C15A-BCE4-4817-BE48-F6BB5C82967C}" type="pres">
      <dgm:prSet presAssocID="{E3FEF260-9214-4F1A-A0FB-C09DE34B9B5A}" presName="sibTrans" presStyleCnt="0"/>
      <dgm:spPr/>
    </dgm:pt>
    <dgm:pt modelId="{1E82C726-C19D-4616-AAF7-DC4396121AD5}" type="pres">
      <dgm:prSet presAssocID="{B8C55D43-8EE4-4829-A1BE-571BDC7190D5}" presName="compNode" presStyleCnt="0"/>
      <dgm:spPr/>
    </dgm:pt>
    <dgm:pt modelId="{11815657-9595-491D-8172-57A189EEF662}" type="pres">
      <dgm:prSet presAssocID="{B8C55D43-8EE4-4829-A1BE-571BDC7190D5}" presName="bgRect" presStyleLbl="bgShp" presStyleIdx="2" presStyleCnt="4"/>
      <dgm:spPr/>
    </dgm:pt>
    <dgm:pt modelId="{40042509-9733-49AC-85DC-A729967195EE}" type="pres">
      <dgm:prSet presAssocID="{B8C55D43-8EE4-4829-A1BE-571BDC7190D5}"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Present"/>
        </a:ext>
      </dgm:extLst>
    </dgm:pt>
    <dgm:pt modelId="{F0A85203-880C-4C01-9A62-5D1BBADCE902}" type="pres">
      <dgm:prSet presAssocID="{B8C55D43-8EE4-4829-A1BE-571BDC7190D5}" presName="spaceRect" presStyleCnt="0"/>
      <dgm:spPr/>
    </dgm:pt>
    <dgm:pt modelId="{A0D2A288-F226-4CD5-942A-1F9D0B5816BE}" type="pres">
      <dgm:prSet presAssocID="{B8C55D43-8EE4-4829-A1BE-571BDC7190D5}" presName="parTx" presStyleLbl="revTx" presStyleIdx="2" presStyleCnt="4">
        <dgm:presLayoutVars>
          <dgm:chMax val="0"/>
          <dgm:chPref val="0"/>
        </dgm:presLayoutVars>
      </dgm:prSet>
      <dgm:spPr/>
    </dgm:pt>
    <dgm:pt modelId="{5B138A71-F3B2-49F1-8DDC-B36AD478C647}" type="pres">
      <dgm:prSet presAssocID="{576368E7-C6EC-479F-BF10-F5E6C84C7597}" presName="sibTrans" presStyleCnt="0"/>
      <dgm:spPr/>
    </dgm:pt>
    <dgm:pt modelId="{FEC2AD6E-6E8D-4CC0-BC73-732EDEAC71C0}" type="pres">
      <dgm:prSet presAssocID="{A6E32912-5951-4550-80EB-08F73748F8E0}" presName="compNode" presStyleCnt="0"/>
      <dgm:spPr/>
    </dgm:pt>
    <dgm:pt modelId="{2D2B6E77-AE13-43CE-8161-BEE92AEEA319}" type="pres">
      <dgm:prSet presAssocID="{A6E32912-5951-4550-80EB-08F73748F8E0}" presName="bgRect" presStyleLbl="bgShp" presStyleIdx="3" presStyleCnt="4"/>
      <dgm:spPr/>
    </dgm:pt>
    <dgm:pt modelId="{88928B57-5280-4A6E-9CEA-B8ED40E4FC7B}" type="pres">
      <dgm:prSet presAssocID="{A6E32912-5951-4550-80EB-08F73748F8E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opwatch"/>
        </a:ext>
      </dgm:extLst>
    </dgm:pt>
    <dgm:pt modelId="{B5BF8FA1-0066-465F-83BD-E5A56D80326C}" type="pres">
      <dgm:prSet presAssocID="{A6E32912-5951-4550-80EB-08F73748F8E0}" presName="spaceRect" presStyleCnt="0"/>
      <dgm:spPr/>
    </dgm:pt>
    <dgm:pt modelId="{0074B510-B8DD-4669-9827-A1A05DA44221}" type="pres">
      <dgm:prSet presAssocID="{A6E32912-5951-4550-80EB-08F73748F8E0}" presName="parTx" presStyleLbl="revTx" presStyleIdx="3" presStyleCnt="4">
        <dgm:presLayoutVars>
          <dgm:chMax val="0"/>
          <dgm:chPref val="0"/>
        </dgm:presLayoutVars>
      </dgm:prSet>
      <dgm:spPr/>
    </dgm:pt>
  </dgm:ptLst>
  <dgm:cxnLst>
    <dgm:cxn modelId="{C92E810A-3258-42BA-A928-FAFC1DCA66A4}" srcId="{82266826-1DEC-4B6F-B8B1-F4AFB0C6314B}" destId="{DA342C7C-F20F-4D05-B12B-61D6757758C5}" srcOrd="0" destOrd="0" parTransId="{9A101BE9-99E3-4B3C-B6CF-4C207DC1D0BA}" sibTransId="{B5534229-14C9-4F3D-B5AF-676067D9D380}"/>
    <dgm:cxn modelId="{28E35B4D-35FB-4A43-9A61-D92760E5CD4B}" srcId="{82266826-1DEC-4B6F-B8B1-F4AFB0C6314B}" destId="{B98F03C4-7727-43BE-8129-D05AB445A3AE}" srcOrd="1" destOrd="0" parTransId="{5C02F947-6226-47D0-8CA6-6FD999A935B6}" sibTransId="{E3FEF260-9214-4F1A-A0FB-C09DE34B9B5A}"/>
    <dgm:cxn modelId="{D6302A77-DABB-4DF4-BFCC-251D3AB2F3C8}" srcId="{82266826-1DEC-4B6F-B8B1-F4AFB0C6314B}" destId="{B8C55D43-8EE4-4829-A1BE-571BDC7190D5}" srcOrd="2" destOrd="0" parTransId="{E3F41A5F-52C5-42F9-97C5-6E14443D03FA}" sibTransId="{576368E7-C6EC-479F-BF10-F5E6C84C7597}"/>
    <dgm:cxn modelId="{59D2D68A-38A9-4ADE-A282-2ADABFD6D3A3}" type="presOf" srcId="{B98F03C4-7727-43BE-8129-D05AB445A3AE}" destId="{C7484D47-E39A-4AB0-A788-D6DE27EECCC2}" srcOrd="0" destOrd="0" presId="urn:microsoft.com/office/officeart/2018/2/layout/IconVerticalSolidList"/>
    <dgm:cxn modelId="{2D59FF95-E743-4F1A-97A1-D628B04CC0BA}" srcId="{82266826-1DEC-4B6F-B8B1-F4AFB0C6314B}" destId="{A6E32912-5951-4550-80EB-08F73748F8E0}" srcOrd="3" destOrd="0" parTransId="{F8C62B83-2974-4C55-9BBD-9F4CF685C952}" sibTransId="{C8E6EB9F-3734-42F3-ABB2-C212FA797040}"/>
    <dgm:cxn modelId="{0ACC3597-EB41-4497-9C0F-350B484973C4}" type="presOf" srcId="{DA342C7C-F20F-4D05-B12B-61D6757758C5}" destId="{AE5EC780-7587-42E6-8685-7885DE16C26A}" srcOrd="0" destOrd="0" presId="urn:microsoft.com/office/officeart/2018/2/layout/IconVerticalSolidList"/>
    <dgm:cxn modelId="{03C0C4A1-2A63-4E2B-9943-044D61A5CE38}" type="presOf" srcId="{A6E32912-5951-4550-80EB-08F73748F8E0}" destId="{0074B510-B8DD-4669-9827-A1A05DA44221}" srcOrd="0" destOrd="0" presId="urn:microsoft.com/office/officeart/2018/2/layout/IconVerticalSolidList"/>
    <dgm:cxn modelId="{22C914D7-B9EC-4B58-8414-DD25395A0989}" type="presOf" srcId="{82266826-1DEC-4B6F-B8B1-F4AFB0C6314B}" destId="{FB8BE998-6308-42DB-9704-DE652AFC51BC}" srcOrd="0" destOrd="0" presId="urn:microsoft.com/office/officeart/2018/2/layout/IconVerticalSolidList"/>
    <dgm:cxn modelId="{67C739E0-D044-4A56-9B2B-0EC38F21B1B3}" type="presOf" srcId="{B8C55D43-8EE4-4829-A1BE-571BDC7190D5}" destId="{A0D2A288-F226-4CD5-942A-1F9D0B5816BE}" srcOrd="0" destOrd="0" presId="urn:microsoft.com/office/officeart/2018/2/layout/IconVerticalSolidList"/>
    <dgm:cxn modelId="{DDC72168-E1C1-48BC-BFDC-D4391485A521}" type="presParOf" srcId="{FB8BE998-6308-42DB-9704-DE652AFC51BC}" destId="{E961CF03-4CEB-4CC6-8E5B-F916AD7C3B9D}" srcOrd="0" destOrd="0" presId="urn:microsoft.com/office/officeart/2018/2/layout/IconVerticalSolidList"/>
    <dgm:cxn modelId="{CE9FBD12-C0B6-4628-97DB-1A46669D960D}" type="presParOf" srcId="{E961CF03-4CEB-4CC6-8E5B-F916AD7C3B9D}" destId="{D9C8128B-957C-4A7E-840B-7E2A89C0CA97}" srcOrd="0" destOrd="0" presId="urn:microsoft.com/office/officeart/2018/2/layout/IconVerticalSolidList"/>
    <dgm:cxn modelId="{82E1071F-B311-4385-AB50-91DE0DEED270}" type="presParOf" srcId="{E961CF03-4CEB-4CC6-8E5B-F916AD7C3B9D}" destId="{C2A3FE26-8751-431F-ACA9-D3793159134E}" srcOrd="1" destOrd="0" presId="urn:microsoft.com/office/officeart/2018/2/layout/IconVerticalSolidList"/>
    <dgm:cxn modelId="{25D1D913-ECA2-415F-B86D-0B68EE5EE99D}" type="presParOf" srcId="{E961CF03-4CEB-4CC6-8E5B-F916AD7C3B9D}" destId="{25DC2E6C-7C12-4DD2-8A48-BADFBDFE8C60}" srcOrd="2" destOrd="0" presId="urn:microsoft.com/office/officeart/2018/2/layout/IconVerticalSolidList"/>
    <dgm:cxn modelId="{D447BBE7-070B-4DC4-89FA-4FD6A1CA5BEB}" type="presParOf" srcId="{E961CF03-4CEB-4CC6-8E5B-F916AD7C3B9D}" destId="{AE5EC780-7587-42E6-8685-7885DE16C26A}" srcOrd="3" destOrd="0" presId="urn:microsoft.com/office/officeart/2018/2/layout/IconVerticalSolidList"/>
    <dgm:cxn modelId="{8634DC31-5248-4D06-8CCB-7C4C2F8DA158}" type="presParOf" srcId="{FB8BE998-6308-42DB-9704-DE652AFC51BC}" destId="{0999FE8D-115E-4564-BEDE-DC4135BA6CF6}" srcOrd="1" destOrd="0" presId="urn:microsoft.com/office/officeart/2018/2/layout/IconVerticalSolidList"/>
    <dgm:cxn modelId="{5C1A00A1-2FA8-4E8A-8A77-40C66ED31B50}" type="presParOf" srcId="{FB8BE998-6308-42DB-9704-DE652AFC51BC}" destId="{44919E5A-801E-4BD1-AD1E-0C22662FE52C}" srcOrd="2" destOrd="0" presId="urn:microsoft.com/office/officeart/2018/2/layout/IconVerticalSolidList"/>
    <dgm:cxn modelId="{A2E17AF1-D9A7-4232-9BAE-CD1868F4BCB8}" type="presParOf" srcId="{44919E5A-801E-4BD1-AD1E-0C22662FE52C}" destId="{EB362C72-8474-40DE-83AD-B71E5E43F825}" srcOrd="0" destOrd="0" presId="urn:microsoft.com/office/officeart/2018/2/layout/IconVerticalSolidList"/>
    <dgm:cxn modelId="{0DC8E232-FE39-46A1-8554-52478A0B8425}" type="presParOf" srcId="{44919E5A-801E-4BD1-AD1E-0C22662FE52C}" destId="{8D5BECFC-EF2E-44AE-A296-F5506938ADEA}" srcOrd="1" destOrd="0" presId="urn:microsoft.com/office/officeart/2018/2/layout/IconVerticalSolidList"/>
    <dgm:cxn modelId="{1D1177A5-EC86-4129-8A1D-588DCAC186D5}" type="presParOf" srcId="{44919E5A-801E-4BD1-AD1E-0C22662FE52C}" destId="{9F197ECF-C223-475A-828D-0863E4852E0C}" srcOrd="2" destOrd="0" presId="urn:microsoft.com/office/officeart/2018/2/layout/IconVerticalSolidList"/>
    <dgm:cxn modelId="{129688B2-C3E2-40A2-9CC8-6E3DBDEA904E}" type="presParOf" srcId="{44919E5A-801E-4BD1-AD1E-0C22662FE52C}" destId="{C7484D47-E39A-4AB0-A788-D6DE27EECCC2}" srcOrd="3" destOrd="0" presId="urn:microsoft.com/office/officeart/2018/2/layout/IconVerticalSolidList"/>
    <dgm:cxn modelId="{7CFB6136-46D9-4CBF-B0A0-F55B307C00D1}" type="presParOf" srcId="{FB8BE998-6308-42DB-9704-DE652AFC51BC}" destId="{E5B2C15A-BCE4-4817-BE48-F6BB5C82967C}" srcOrd="3" destOrd="0" presId="urn:microsoft.com/office/officeart/2018/2/layout/IconVerticalSolidList"/>
    <dgm:cxn modelId="{EC025A66-82EC-45AF-AFBF-E5FC46E5FD8F}" type="presParOf" srcId="{FB8BE998-6308-42DB-9704-DE652AFC51BC}" destId="{1E82C726-C19D-4616-AAF7-DC4396121AD5}" srcOrd="4" destOrd="0" presId="urn:microsoft.com/office/officeart/2018/2/layout/IconVerticalSolidList"/>
    <dgm:cxn modelId="{CCA48AD5-0F33-4437-AA64-8658250B94CD}" type="presParOf" srcId="{1E82C726-C19D-4616-AAF7-DC4396121AD5}" destId="{11815657-9595-491D-8172-57A189EEF662}" srcOrd="0" destOrd="0" presId="urn:microsoft.com/office/officeart/2018/2/layout/IconVerticalSolidList"/>
    <dgm:cxn modelId="{94CCE9EA-1C6B-492F-AAAB-869944E200E3}" type="presParOf" srcId="{1E82C726-C19D-4616-AAF7-DC4396121AD5}" destId="{40042509-9733-49AC-85DC-A729967195EE}" srcOrd="1" destOrd="0" presId="urn:microsoft.com/office/officeart/2018/2/layout/IconVerticalSolidList"/>
    <dgm:cxn modelId="{FA6829C2-AD2F-4AC1-A64B-4F9EBC90F3BB}" type="presParOf" srcId="{1E82C726-C19D-4616-AAF7-DC4396121AD5}" destId="{F0A85203-880C-4C01-9A62-5D1BBADCE902}" srcOrd="2" destOrd="0" presId="urn:microsoft.com/office/officeart/2018/2/layout/IconVerticalSolidList"/>
    <dgm:cxn modelId="{A8A37B01-877E-4F5F-8B08-1836E9387EDC}" type="presParOf" srcId="{1E82C726-C19D-4616-AAF7-DC4396121AD5}" destId="{A0D2A288-F226-4CD5-942A-1F9D0B5816BE}" srcOrd="3" destOrd="0" presId="urn:microsoft.com/office/officeart/2018/2/layout/IconVerticalSolidList"/>
    <dgm:cxn modelId="{3C35F5B1-3248-488C-82EB-751FEA49DE99}" type="presParOf" srcId="{FB8BE998-6308-42DB-9704-DE652AFC51BC}" destId="{5B138A71-F3B2-49F1-8DDC-B36AD478C647}" srcOrd="5" destOrd="0" presId="urn:microsoft.com/office/officeart/2018/2/layout/IconVerticalSolidList"/>
    <dgm:cxn modelId="{B7E7DBCD-7659-43E2-8603-A078AE4FA45A}" type="presParOf" srcId="{FB8BE998-6308-42DB-9704-DE652AFC51BC}" destId="{FEC2AD6E-6E8D-4CC0-BC73-732EDEAC71C0}" srcOrd="6" destOrd="0" presId="urn:microsoft.com/office/officeart/2018/2/layout/IconVerticalSolidList"/>
    <dgm:cxn modelId="{E16FDFC3-9B8B-4F5F-BE79-2F3F8BB967F0}" type="presParOf" srcId="{FEC2AD6E-6E8D-4CC0-BC73-732EDEAC71C0}" destId="{2D2B6E77-AE13-43CE-8161-BEE92AEEA319}" srcOrd="0" destOrd="0" presId="urn:microsoft.com/office/officeart/2018/2/layout/IconVerticalSolidList"/>
    <dgm:cxn modelId="{60DFE4E7-EB8A-44B3-81A4-FAB16157D077}" type="presParOf" srcId="{FEC2AD6E-6E8D-4CC0-BC73-732EDEAC71C0}" destId="{88928B57-5280-4A6E-9CEA-B8ED40E4FC7B}" srcOrd="1" destOrd="0" presId="urn:microsoft.com/office/officeart/2018/2/layout/IconVerticalSolidList"/>
    <dgm:cxn modelId="{E386BAC9-752F-46F1-86A7-DDCCD64A5E24}" type="presParOf" srcId="{FEC2AD6E-6E8D-4CC0-BC73-732EDEAC71C0}" destId="{B5BF8FA1-0066-465F-83BD-E5A56D80326C}" srcOrd="2" destOrd="0" presId="urn:microsoft.com/office/officeart/2018/2/layout/IconVerticalSolidList"/>
    <dgm:cxn modelId="{F9FC2242-CA9B-4583-83C9-55CB0F288EA1}" type="presParOf" srcId="{FEC2AD6E-6E8D-4CC0-BC73-732EDEAC71C0}" destId="{0074B510-B8DD-4669-9827-A1A05DA4422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325C771-3E81-451E-8989-9A9EF33C367F}" type="doc">
      <dgm:prSet loTypeId="urn:microsoft.com/office/officeart/2005/8/layout/matrix3" loCatId="matrix" qsTypeId="urn:microsoft.com/office/officeart/2005/8/quickstyle/simple1#4" qsCatId="simple" csTypeId="urn:microsoft.com/office/officeart/2005/8/colors/accent1_2#4" csCatId="accent1" phldr="1"/>
      <dgm:spPr/>
      <dgm:t>
        <a:bodyPr/>
        <a:lstStyle/>
        <a:p>
          <a:endParaRPr lang="en-US"/>
        </a:p>
      </dgm:t>
    </dgm:pt>
    <dgm:pt modelId="{7FA3694C-164D-4F8B-892C-AFBD7C978356}">
      <dgm:prSet/>
      <dgm:spPr/>
      <dgm:t>
        <a:bodyPr/>
        <a:lstStyle/>
        <a:p>
          <a:r>
            <a:rPr lang="en-US" dirty="0">
              <a:solidFill>
                <a:schemeClr val="tx1"/>
              </a:solidFill>
            </a:rPr>
            <a:t>A Good Place to Live</a:t>
          </a:r>
        </a:p>
      </dgm:t>
      <dgm:extLst>
        <a:ext uri="{E40237B7-FDA0-4F09-8148-C483321AD2D9}">
          <dgm14:cNvPr xmlns:dgm14="http://schemas.microsoft.com/office/drawing/2010/diagram" id="0" name="" descr="Four squares labeled:&#10;A Good Place to Live&#10;Lead-based Paint Booklet&#10;Violence Against Women Act (VAWA)&#10;HUD Discrimination complaint information &#10;"/>
        </a:ext>
      </dgm:extLst>
    </dgm:pt>
    <dgm:pt modelId="{9E2EA6BD-DC20-4F1A-A54C-8CC085D52765}" type="parTrans" cxnId="{C81EF41C-C404-4594-A7A1-C9C23FE95300}">
      <dgm:prSet/>
      <dgm:spPr/>
      <dgm:t>
        <a:bodyPr/>
        <a:lstStyle/>
        <a:p>
          <a:endParaRPr lang="en-US">
            <a:solidFill>
              <a:schemeClr val="tx1"/>
            </a:solidFill>
          </a:endParaRPr>
        </a:p>
      </dgm:t>
    </dgm:pt>
    <dgm:pt modelId="{982C617A-ACA8-49CE-B151-5462EDCC560B}" type="sibTrans" cxnId="{C81EF41C-C404-4594-A7A1-C9C23FE95300}">
      <dgm:prSet/>
      <dgm:spPr/>
      <dgm:t>
        <a:bodyPr/>
        <a:lstStyle/>
        <a:p>
          <a:endParaRPr lang="en-US">
            <a:solidFill>
              <a:schemeClr val="tx1"/>
            </a:solidFill>
          </a:endParaRPr>
        </a:p>
      </dgm:t>
    </dgm:pt>
    <dgm:pt modelId="{40F1079A-F46D-49FB-8B54-4CACC647A7B6}">
      <dgm:prSet/>
      <dgm:spPr/>
      <dgm:t>
        <a:bodyPr/>
        <a:lstStyle/>
        <a:p>
          <a:r>
            <a:rPr lang="en-US" dirty="0">
              <a:solidFill>
                <a:schemeClr val="tx1"/>
              </a:solidFill>
            </a:rPr>
            <a:t>Lead-based Paint Booklet</a:t>
          </a:r>
        </a:p>
      </dgm:t>
    </dgm:pt>
    <dgm:pt modelId="{F0BC3DA8-ACCD-4204-8FAC-88CA1F720C77}" type="parTrans" cxnId="{66C54B48-365F-41EE-9B17-BC4899477D94}">
      <dgm:prSet/>
      <dgm:spPr/>
      <dgm:t>
        <a:bodyPr/>
        <a:lstStyle/>
        <a:p>
          <a:endParaRPr lang="en-US">
            <a:solidFill>
              <a:schemeClr val="tx1"/>
            </a:solidFill>
          </a:endParaRPr>
        </a:p>
      </dgm:t>
    </dgm:pt>
    <dgm:pt modelId="{9F865D67-DECF-4A99-8789-C34AA514A8FE}" type="sibTrans" cxnId="{66C54B48-365F-41EE-9B17-BC4899477D94}">
      <dgm:prSet/>
      <dgm:spPr/>
      <dgm:t>
        <a:bodyPr/>
        <a:lstStyle/>
        <a:p>
          <a:endParaRPr lang="en-US">
            <a:solidFill>
              <a:schemeClr val="tx1"/>
            </a:solidFill>
          </a:endParaRPr>
        </a:p>
      </dgm:t>
    </dgm:pt>
    <dgm:pt modelId="{0EB841E6-03FA-470F-9BB8-6ADECE807DF9}">
      <dgm:prSet/>
      <dgm:spPr/>
      <dgm:t>
        <a:bodyPr/>
        <a:lstStyle/>
        <a:p>
          <a:r>
            <a:rPr lang="en-US" dirty="0">
              <a:solidFill>
                <a:schemeClr val="tx1"/>
              </a:solidFill>
            </a:rPr>
            <a:t>Violence Against Women Act (VAWA)</a:t>
          </a:r>
        </a:p>
      </dgm:t>
    </dgm:pt>
    <dgm:pt modelId="{57B60D16-D948-4C1D-AD93-3136C4CFCE8D}" type="parTrans" cxnId="{E6380414-5CF6-4424-9C3A-AD6C7467BE87}">
      <dgm:prSet/>
      <dgm:spPr/>
      <dgm:t>
        <a:bodyPr/>
        <a:lstStyle/>
        <a:p>
          <a:endParaRPr lang="en-US">
            <a:solidFill>
              <a:schemeClr val="tx1"/>
            </a:solidFill>
          </a:endParaRPr>
        </a:p>
      </dgm:t>
    </dgm:pt>
    <dgm:pt modelId="{D278DFB7-612E-44D0-BE75-A4BBEAF43BF0}" type="sibTrans" cxnId="{E6380414-5CF6-4424-9C3A-AD6C7467BE87}">
      <dgm:prSet/>
      <dgm:spPr/>
      <dgm:t>
        <a:bodyPr/>
        <a:lstStyle/>
        <a:p>
          <a:endParaRPr lang="en-US">
            <a:solidFill>
              <a:schemeClr val="tx1"/>
            </a:solidFill>
          </a:endParaRPr>
        </a:p>
      </dgm:t>
    </dgm:pt>
    <dgm:pt modelId="{0AA1DDD1-09E3-4364-B499-549CCB603D74}">
      <dgm:prSet/>
      <dgm:spPr/>
      <dgm:t>
        <a:bodyPr/>
        <a:lstStyle/>
        <a:p>
          <a:r>
            <a:rPr lang="en-US" dirty="0">
              <a:solidFill>
                <a:schemeClr val="tx1"/>
              </a:solidFill>
            </a:rPr>
            <a:t>HUD Discrimination complaint information </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72E4F3AD-99C2-4E91-82B2-CF31E0A4CDE0}" type="parTrans" cxnId="{D5E1B934-E831-4980-83BD-C73C8C0D827D}">
      <dgm:prSet/>
      <dgm:spPr/>
      <dgm:t>
        <a:bodyPr/>
        <a:lstStyle/>
        <a:p>
          <a:endParaRPr lang="en-US">
            <a:solidFill>
              <a:schemeClr val="tx1"/>
            </a:solidFill>
          </a:endParaRPr>
        </a:p>
      </dgm:t>
    </dgm:pt>
    <dgm:pt modelId="{46957AF0-1644-4D5C-87A5-39BF1D1FDE2B}" type="sibTrans" cxnId="{D5E1B934-E831-4980-83BD-C73C8C0D827D}">
      <dgm:prSet/>
      <dgm:spPr/>
      <dgm:t>
        <a:bodyPr/>
        <a:lstStyle/>
        <a:p>
          <a:endParaRPr lang="en-US">
            <a:solidFill>
              <a:schemeClr val="tx1"/>
            </a:solidFill>
          </a:endParaRPr>
        </a:p>
      </dgm:t>
    </dgm:pt>
    <dgm:pt modelId="{9B4D881E-A628-4BBA-9EAA-083392467E35}" type="pres">
      <dgm:prSet presAssocID="{2325C771-3E81-451E-8989-9A9EF33C367F}" presName="matrix" presStyleCnt="0">
        <dgm:presLayoutVars>
          <dgm:chMax val="1"/>
          <dgm:dir/>
          <dgm:resizeHandles val="exact"/>
        </dgm:presLayoutVars>
      </dgm:prSet>
      <dgm:spPr/>
    </dgm:pt>
    <dgm:pt modelId="{10E24DB2-5EDD-4163-BC31-57947C6F2E77}" type="pres">
      <dgm:prSet presAssocID="{2325C771-3E81-451E-8989-9A9EF33C367F}" presName="diamond" presStyleLbl="bgShp" presStyleIdx="0" presStyleCnt="1"/>
      <dgm:spPr/>
    </dgm:pt>
    <dgm:pt modelId="{13AC84C0-E78F-4051-BFC9-8B8914172AF7}" type="pres">
      <dgm:prSet presAssocID="{2325C771-3E81-451E-8989-9A9EF33C367F}" presName="quad1" presStyleLbl="node1" presStyleIdx="0" presStyleCnt="4">
        <dgm:presLayoutVars>
          <dgm:chMax val="0"/>
          <dgm:chPref val="0"/>
          <dgm:bulletEnabled val="1"/>
        </dgm:presLayoutVars>
      </dgm:prSet>
      <dgm:spPr/>
    </dgm:pt>
    <dgm:pt modelId="{1299A60F-3DC7-4BCA-B22A-9768D3244324}" type="pres">
      <dgm:prSet presAssocID="{2325C771-3E81-451E-8989-9A9EF33C367F}" presName="quad2" presStyleLbl="node1" presStyleIdx="1" presStyleCnt="4">
        <dgm:presLayoutVars>
          <dgm:chMax val="0"/>
          <dgm:chPref val="0"/>
          <dgm:bulletEnabled val="1"/>
        </dgm:presLayoutVars>
      </dgm:prSet>
      <dgm:spPr/>
    </dgm:pt>
    <dgm:pt modelId="{D308FF9B-8997-4391-86D6-6BFBA3E2D215}" type="pres">
      <dgm:prSet presAssocID="{2325C771-3E81-451E-8989-9A9EF33C367F}" presName="quad3" presStyleLbl="node1" presStyleIdx="2" presStyleCnt="4">
        <dgm:presLayoutVars>
          <dgm:chMax val="0"/>
          <dgm:chPref val="0"/>
          <dgm:bulletEnabled val="1"/>
        </dgm:presLayoutVars>
      </dgm:prSet>
      <dgm:spPr/>
    </dgm:pt>
    <dgm:pt modelId="{8AF6918E-BD21-46B5-A7AC-1C6C4FA07712}" type="pres">
      <dgm:prSet presAssocID="{2325C771-3E81-451E-8989-9A9EF33C367F}" presName="quad4" presStyleLbl="node1" presStyleIdx="3" presStyleCnt="4">
        <dgm:presLayoutVars>
          <dgm:chMax val="0"/>
          <dgm:chPref val="0"/>
          <dgm:bulletEnabled val="1"/>
        </dgm:presLayoutVars>
      </dgm:prSet>
      <dgm:spPr/>
    </dgm:pt>
  </dgm:ptLst>
  <dgm:cxnLst>
    <dgm:cxn modelId="{E6380414-5CF6-4424-9C3A-AD6C7467BE87}" srcId="{2325C771-3E81-451E-8989-9A9EF33C367F}" destId="{0EB841E6-03FA-470F-9BB8-6ADECE807DF9}" srcOrd="2" destOrd="0" parTransId="{57B60D16-D948-4C1D-AD93-3136C4CFCE8D}" sibTransId="{D278DFB7-612E-44D0-BE75-A4BBEAF43BF0}"/>
    <dgm:cxn modelId="{C81EF41C-C404-4594-A7A1-C9C23FE95300}" srcId="{2325C771-3E81-451E-8989-9A9EF33C367F}" destId="{7FA3694C-164D-4F8B-892C-AFBD7C978356}" srcOrd="0" destOrd="0" parTransId="{9E2EA6BD-DC20-4F1A-A54C-8CC085D52765}" sibTransId="{982C617A-ACA8-49CE-B151-5462EDCC560B}"/>
    <dgm:cxn modelId="{C3329134-11D1-4B58-818D-788A2EA3E941}" type="presOf" srcId="{40F1079A-F46D-49FB-8B54-4CACC647A7B6}" destId="{1299A60F-3DC7-4BCA-B22A-9768D3244324}" srcOrd="0" destOrd="0" presId="urn:microsoft.com/office/officeart/2005/8/layout/matrix3"/>
    <dgm:cxn modelId="{D5E1B934-E831-4980-83BD-C73C8C0D827D}" srcId="{2325C771-3E81-451E-8989-9A9EF33C367F}" destId="{0AA1DDD1-09E3-4364-B499-549CCB603D74}" srcOrd="3" destOrd="0" parTransId="{72E4F3AD-99C2-4E91-82B2-CF31E0A4CDE0}" sibTransId="{46957AF0-1644-4D5C-87A5-39BF1D1FDE2B}"/>
    <dgm:cxn modelId="{FD643F47-61A8-4FEE-91DA-D2541BE84811}" type="presOf" srcId="{7FA3694C-164D-4F8B-892C-AFBD7C978356}" destId="{13AC84C0-E78F-4051-BFC9-8B8914172AF7}" srcOrd="0" destOrd="0" presId="urn:microsoft.com/office/officeart/2005/8/layout/matrix3"/>
    <dgm:cxn modelId="{66C54B48-365F-41EE-9B17-BC4899477D94}" srcId="{2325C771-3E81-451E-8989-9A9EF33C367F}" destId="{40F1079A-F46D-49FB-8B54-4CACC647A7B6}" srcOrd="1" destOrd="0" parTransId="{F0BC3DA8-ACCD-4204-8FAC-88CA1F720C77}" sibTransId="{9F865D67-DECF-4A99-8789-C34AA514A8FE}"/>
    <dgm:cxn modelId="{3ECFB96A-BA5C-478B-99BC-567DF8420AB8}" type="presOf" srcId="{0EB841E6-03FA-470F-9BB8-6ADECE807DF9}" destId="{D308FF9B-8997-4391-86D6-6BFBA3E2D215}" srcOrd="0" destOrd="0" presId="urn:microsoft.com/office/officeart/2005/8/layout/matrix3"/>
    <dgm:cxn modelId="{FB2BB47E-0977-4EF8-9FBA-3E17166D4E0B}" type="presOf" srcId="{2325C771-3E81-451E-8989-9A9EF33C367F}" destId="{9B4D881E-A628-4BBA-9EAA-083392467E35}" srcOrd="0" destOrd="0" presId="urn:microsoft.com/office/officeart/2005/8/layout/matrix3"/>
    <dgm:cxn modelId="{9C48D0F0-90BF-495E-B7DA-F5442DF1B975}" type="presOf" srcId="{0AA1DDD1-09E3-4364-B499-549CCB603D74}" destId="{8AF6918E-BD21-46B5-A7AC-1C6C4FA07712}" srcOrd="0" destOrd="0" presId="urn:microsoft.com/office/officeart/2005/8/layout/matrix3"/>
    <dgm:cxn modelId="{9F10E8D4-36EF-438C-A2F6-31AFE8979ABD}" type="presParOf" srcId="{9B4D881E-A628-4BBA-9EAA-083392467E35}" destId="{10E24DB2-5EDD-4163-BC31-57947C6F2E77}" srcOrd="0" destOrd="0" presId="urn:microsoft.com/office/officeart/2005/8/layout/matrix3"/>
    <dgm:cxn modelId="{BA4E6920-15DC-449E-9DC9-7976AB1293E3}" type="presParOf" srcId="{9B4D881E-A628-4BBA-9EAA-083392467E35}" destId="{13AC84C0-E78F-4051-BFC9-8B8914172AF7}" srcOrd="1" destOrd="0" presId="urn:microsoft.com/office/officeart/2005/8/layout/matrix3"/>
    <dgm:cxn modelId="{8D3480EA-97FD-45FA-9C80-7B580A1631DB}" type="presParOf" srcId="{9B4D881E-A628-4BBA-9EAA-083392467E35}" destId="{1299A60F-3DC7-4BCA-B22A-9768D3244324}" srcOrd="2" destOrd="0" presId="urn:microsoft.com/office/officeart/2005/8/layout/matrix3"/>
    <dgm:cxn modelId="{66BE0E3A-68A7-440A-8095-EE409F4FFD6B}" type="presParOf" srcId="{9B4D881E-A628-4BBA-9EAA-083392467E35}" destId="{D308FF9B-8997-4391-86D6-6BFBA3E2D215}" srcOrd="3" destOrd="0" presId="urn:microsoft.com/office/officeart/2005/8/layout/matrix3"/>
    <dgm:cxn modelId="{1FCD4887-8773-4D84-8B3E-8F889E636BC0}" type="presParOf" srcId="{9B4D881E-A628-4BBA-9EAA-083392467E35}" destId="{8AF6918E-BD21-46B5-A7AC-1C6C4FA07712}"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620F01-0721-4D80-811A-94E3B3332EA9}" type="doc">
      <dgm:prSet loTypeId="urn:microsoft.com/office/officeart/2018/2/layout/IconVerticalSolidList" loCatId="icon" qsTypeId="urn:microsoft.com/office/officeart/2005/8/quickstyle/simple1#5" qsCatId="simple" csTypeId="urn:microsoft.com/office/officeart/2005/8/colors/accent1_2#5" csCatId="accent1" phldr="1"/>
      <dgm:spPr/>
      <dgm:t>
        <a:bodyPr/>
        <a:lstStyle/>
        <a:p>
          <a:endParaRPr lang="en-US"/>
        </a:p>
      </dgm:t>
    </dgm:pt>
    <dgm:pt modelId="{C2DCC861-9B9F-4FA7-BD76-91A37124C58A}">
      <dgm:prSet/>
      <dgm:spPr/>
      <dgm:t>
        <a:bodyPr/>
        <a:lstStyle/>
        <a:p>
          <a:pPr>
            <a:lnSpc>
              <a:spcPct val="100000"/>
            </a:lnSpc>
          </a:pPr>
          <a:r>
            <a:rPr lang="en-US" dirty="0"/>
            <a:t>1) VOUCHER- You must sign, date and submit a copy to your assigned housing specialist</a:t>
          </a:r>
        </a:p>
      </dgm:t>
    </dgm:pt>
    <dgm:pt modelId="{DA4EE173-DF68-425D-970E-F92802F7678F}" type="parTrans" cxnId="{43C8A811-DE8F-4DD5-9282-5EA8CB9CA46A}">
      <dgm:prSet/>
      <dgm:spPr/>
      <dgm:t>
        <a:bodyPr/>
        <a:lstStyle/>
        <a:p>
          <a:endParaRPr lang="en-US"/>
        </a:p>
      </dgm:t>
    </dgm:pt>
    <dgm:pt modelId="{0FFA0043-15C4-46CE-BDE1-A3E2DF8E24C3}" type="sibTrans" cxnId="{43C8A811-DE8F-4DD5-9282-5EA8CB9CA46A}">
      <dgm:prSet/>
      <dgm:spPr/>
      <dgm:t>
        <a:bodyPr/>
        <a:lstStyle/>
        <a:p>
          <a:endParaRPr lang="en-US"/>
        </a:p>
      </dgm:t>
    </dgm:pt>
    <dgm:pt modelId="{5C18C827-9506-40FA-AD1B-333B7937FD05}">
      <dgm:prSet/>
      <dgm:spPr/>
      <dgm:t>
        <a:bodyPr/>
        <a:lstStyle/>
        <a:p>
          <a:pPr>
            <a:lnSpc>
              <a:spcPct val="100000"/>
            </a:lnSpc>
          </a:pPr>
          <a:r>
            <a:rPr lang="en-US" dirty="0"/>
            <a:t>2) REQUEST FOR TEANANCY APPROVAL (RFTA) FORM- This form needs to be completed by the housing provider/landlord and returned to CDA along with a copy of the proposed, unsigned 12-month lease for the unit you wish to rent. This form must also be signed by the voucher holder in order for CDA to proceed with processing the unit upon receipt.</a:t>
          </a:r>
        </a:p>
      </dgm:t>
    </dgm:pt>
    <dgm:pt modelId="{45FF69DD-139A-4D50-8D67-273D314EBF6F}" type="parTrans" cxnId="{99882644-D950-4C50-8EFE-D8F70D2328BB}">
      <dgm:prSet/>
      <dgm:spPr/>
      <dgm:t>
        <a:bodyPr/>
        <a:lstStyle/>
        <a:p>
          <a:endParaRPr lang="en-US"/>
        </a:p>
      </dgm:t>
    </dgm:pt>
    <dgm:pt modelId="{25D0FE8A-D159-4172-963A-352F7A733777}" type="sibTrans" cxnId="{99882644-D950-4C50-8EFE-D8F70D2328BB}">
      <dgm:prSet/>
      <dgm:spPr/>
      <dgm:t>
        <a:bodyPr/>
        <a:lstStyle/>
        <a:p>
          <a:endParaRPr lang="en-US"/>
        </a:p>
      </dgm:t>
    </dgm:pt>
    <dgm:pt modelId="{24D50690-7B27-4736-AF9B-E307CC8535F7}">
      <dgm:prSet/>
      <dgm:spPr/>
      <dgm:t>
        <a:bodyPr/>
        <a:lstStyle/>
        <a:p>
          <a:pPr>
            <a:lnSpc>
              <a:spcPct val="100000"/>
            </a:lnSpc>
          </a:pPr>
          <a:r>
            <a:rPr lang="en-US" dirty="0"/>
            <a:t>3) GROSS RENT VOUCHER LIMIT CALCULATION- This shows your voucher bedroom size, gross rent (contract rent + unit utility allowance) voucher limit and the calculations of 30% and 40% of your monthly adjusted income </a:t>
          </a:r>
        </a:p>
      </dgm:t>
    </dgm:pt>
    <dgm:pt modelId="{70DC0E72-8064-4BCB-999D-ADCD39126CA6}" type="parTrans" cxnId="{E4CD6559-7A7C-423C-8A57-7594530AA20A}">
      <dgm:prSet/>
      <dgm:spPr/>
      <dgm:t>
        <a:bodyPr/>
        <a:lstStyle/>
        <a:p>
          <a:endParaRPr lang="en-US"/>
        </a:p>
      </dgm:t>
    </dgm:pt>
    <dgm:pt modelId="{3E1F41DB-B6E8-451F-A02B-594AD29C70C1}" type="sibTrans" cxnId="{E4CD6559-7A7C-423C-8A57-7594530AA20A}">
      <dgm:prSet/>
      <dgm:spPr/>
      <dgm:t>
        <a:bodyPr/>
        <a:lstStyle/>
        <a:p>
          <a:endParaRPr lang="en-US"/>
        </a:p>
      </dgm:t>
    </dgm:pt>
    <dgm:pt modelId="{215D4D83-C848-49B4-81ED-60C724FBBD61}">
      <dgm:prSet/>
      <dgm:spPr/>
      <dgm:t>
        <a:bodyPr/>
        <a:lstStyle/>
        <a:p>
          <a:pPr>
            <a:lnSpc>
              <a:spcPct val="100000"/>
            </a:lnSpc>
          </a:pPr>
          <a:r>
            <a:rPr lang="en-US" dirty="0"/>
            <a:t>4) UTILITY ALLOWANCE WORKSHEETS- Make sure to utilize the worksheet that matches with the unit type you are looking to rent. If you are looking at a unit smaller than your voucher size, use the actual unit size. If you are looking at a unit larger than your voucher size, use your actual voucher size</a:t>
          </a:r>
        </a:p>
      </dgm:t>
    </dgm:pt>
    <dgm:pt modelId="{A61523C1-DF21-468C-9A0D-2EFDEAD05EE4}" type="parTrans" cxnId="{B36E6071-CFAC-43C2-A84C-0A8E6D2CA694}">
      <dgm:prSet/>
      <dgm:spPr/>
      <dgm:t>
        <a:bodyPr/>
        <a:lstStyle/>
        <a:p>
          <a:endParaRPr lang="en-US"/>
        </a:p>
      </dgm:t>
    </dgm:pt>
    <dgm:pt modelId="{9E9011C9-ADB4-47F0-97DE-AB148FEAED58}" type="sibTrans" cxnId="{B36E6071-CFAC-43C2-A84C-0A8E6D2CA694}">
      <dgm:prSet/>
      <dgm:spPr/>
      <dgm:t>
        <a:bodyPr/>
        <a:lstStyle/>
        <a:p>
          <a:endParaRPr lang="en-US"/>
        </a:p>
      </dgm:t>
    </dgm:pt>
    <dgm:pt modelId="{97019A26-6439-4841-BA89-387708747687}" type="pres">
      <dgm:prSet presAssocID="{F8620F01-0721-4D80-811A-94E3B3332EA9}" presName="root" presStyleCnt="0">
        <dgm:presLayoutVars>
          <dgm:dir/>
          <dgm:resizeHandles val="exact"/>
        </dgm:presLayoutVars>
      </dgm:prSet>
      <dgm:spPr/>
    </dgm:pt>
    <dgm:pt modelId="{6C31910E-C85D-43C7-99F5-4ADBBD0C5EDF}" type="pres">
      <dgm:prSet presAssocID="{C2DCC861-9B9F-4FA7-BD76-91A37124C58A}" presName="compNode" presStyleCnt="0"/>
      <dgm:spPr/>
    </dgm:pt>
    <dgm:pt modelId="{C20CF4D1-9465-4B8B-8424-0F2A4A5A2BF0}" type="pres">
      <dgm:prSet presAssocID="{C2DCC861-9B9F-4FA7-BD76-91A37124C58A}" presName="bgRect" presStyleLbl="bgShp" presStyleIdx="0" presStyleCnt="4"/>
      <dgm:spPr/>
    </dgm:pt>
    <dgm:pt modelId="{1C48F921-725F-4379-A169-32A6C7F3F422}" type="pres">
      <dgm:prSet presAssocID="{C2DCC861-9B9F-4FA7-BD76-91A37124C58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heckmark"/>
        </a:ext>
      </dgm:extLst>
    </dgm:pt>
    <dgm:pt modelId="{143AA830-3A3E-4668-B502-A45B661AAF16}" type="pres">
      <dgm:prSet presAssocID="{C2DCC861-9B9F-4FA7-BD76-91A37124C58A}" presName="spaceRect" presStyleCnt="0"/>
      <dgm:spPr/>
    </dgm:pt>
    <dgm:pt modelId="{017F111F-B2BB-41FE-94F4-223804B53E79}" type="pres">
      <dgm:prSet presAssocID="{C2DCC861-9B9F-4FA7-BD76-91A37124C58A}" presName="parTx" presStyleLbl="revTx" presStyleIdx="0" presStyleCnt="4">
        <dgm:presLayoutVars>
          <dgm:chMax val="0"/>
          <dgm:chPref val="0"/>
        </dgm:presLayoutVars>
      </dgm:prSet>
      <dgm:spPr/>
    </dgm:pt>
    <dgm:pt modelId="{A05BF32D-2AF9-4D0D-BC62-A236F6EFD1DE}" type="pres">
      <dgm:prSet presAssocID="{0FFA0043-15C4-46CE-BDE1-A3E2DF8E24C3}" presName="sibTrans" presStyleCnt="0"/>
      <dgm:spPr/>
    </dgm:pt>
    <dgm:pt modelId="{AC911E04-162D-4B45-935B-D36221A8CED3}" type="pres">
      <dgm:prSet presAssocID="{5C18C827-9506-40FA-AD1B-333B7937FD05}" presName="compNode" presStyleCnt="0"/>
      <dgm:spPr/>
    </dgm:pt>
    <dgm:pt modelId="{19559C5D-526B-42B5-8853-238CA3BC6915}" type="pres">
      <dgm:prSet presAssocID="{5C18C827-9506-40FA-AD1B-333B7937FD05}" presName="bgRect" presStyleLbl="bgShp" presStyleIdx="1" presStyleCnt="4"/>
      <dgm:spPr/>
    </dgm:pt>
    <dgm:pt modelId="{0F220BA0-565E-453B-B7CF-55FB00AE89B0}" type="pres">
      <dgm:prSet presAssocID="{5C18C827-9506-40FA-AD1B-333B7937FD0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llar"/>
        </a:ext>
      </dgm:extLst>
    </dgm:pt>
    <dgm:pt modelId="{39B0771E-76CA-4771-9047-7E2868FF9CC3}" type="pres">
      <dgm:prSet presAssocID="{5C18C827-9506-40FA-AD1B-333B7937FD05}" presName="spaceRect" presStyleCnt="0"/>
      <dgm:spPr/>
    </dgm:pt>
    <dgm:pt modelId="{309A3E88-2ADB-46B1-A995-F8922D45D196}" type="pres">
      <dgm:prSet presAssocID="{5C18C827-9506-40FA-AD1B-333B7937FD05}" presName="parTx" presStyleLbl="revTx" presStyleIdx="1" presStyleCnt="4">
        <dgm:presLayoutVars>
          <dgm:chMax val="0"/>
          <dgm:chPref val="0"/>
        </dgm:presLayoutVars>
      </dgm:prSet>
      <dgm:spPr/>
    </dgm:pt>
    <dgm:pt modelId="{444C5FE3-B623-45C1-BB02-14AF09511FC1}" type="pres">
      <dgm:prSet presAssocID="{25D0FE8A-D159-4172-963A-352F7A733777}" presName="sibTrans" presStyleCnt="0"/>
      <dgm:spPr/>
    </dgm:pt>
    <dgm:pt modelId="{9815BEDC-018F-4738-9EE0-7282898D28FE}" type="pres">
      <dgm:prSet presAssocID="{24D50690-7B27-4736-AF9B-E307CC8535F7}" presName="compNode" presStyleCnt="0"/>
      <dgm:spPr/>
    </dgm:pt>
    <dgm:pt modelId="{E5400370-8F28-4B6B-8171-2FE39DD65FF2}" type="pres">
      <dgm:prSet presAssocID="{24D50690-7B27-4736-AF9B-E307CC8535F7}" presName="bgRect" presStyleLbl="bgShp" presStyleIdx="2" presStyleCnt="4"/>
      <dgm:spPr/>
    </dgm:pt>
    <dgm:pt modelId="{C7E93751-1031-4D5B-8527-CD4FBFE7DADC}" type="pres">
      <dgm:prSet presAssocID="{24D50690-7B27-4736-AF9B-E307CC8535F7}"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alculator"/>
        </a:ext>
      </dgm:extLst>
    </dgm:pt>
    <dgm:pt modelId="{29212890-05D3-4978-A579-D1A7E10335A1}" type="pres">
      <dgm:prSet presAssocID="{24D50690-7B27-4736-AF9B-E307CC8535F7}" presName="spaceRect" presStyleCnt="0"/>
      <dgm:spPr/>
    </dgm:pt>
    <dgm:pt modelId="{6CCB17C1-D5E1-4652-950A-5359443AB052}" type="pres">
      <dgm:prSet presAssocID="{24D50690-7B27-4736-AF9B-E307CC8535F7}" presName="parTx" presStyleLbl="revTx" presStyleIdx="2" presStyleCnt="4">
        <dgm:presLayoutVars>
          <dgm:chMax val="0"/>
          <dgm:chPref val="0"/>
        </dgm:presLayoutVars>
      </dgm:prSet>
      <dgm:spPr/>
    </dgm:pt>
    <dgm:pt modelId="{6B8F5B57-25B4-4B01-9FD7-237949D07977}" type="pres">
      <dgm:prSet presAssocID="{3E1F41DB-B6E8-451F-A02B-594AD29C70C1}" presName="sibTrans" presStyleCnt="0"/>
      <dgm:spPr/>
    </dgm:pt>
    <dgm:pt modelId="{CAD1EB46-FC91-4CD1-A580-73BF2F2178CE}" type="pres">
      <dgm:prSet presAssocID="{215D4D83-C848-49B4-81ED-60C724FBBD61}" presName="compNode" presStyleCnt="0"/>
      <dgm:spPr/>
    </dgm:pt>
    <dgm:pt modelId="{032CA025-00FB-4A68-A759-BF9313E37BD9}" type="pres">
      <dgm:prSet presAssocID="{215D4D83-C848-49B4-81ED-60C724FBBD61}" presName="bgRect" presStyleLbl="bgShp" presStyleIdx="3" presStyleCnt="4"/>
      <dgm:spPr/>
    </dgm:pt>
    <dgm:pt modelId="{19A57CD3-F8A4-44DA-87B9-55E280B19BA4}" type="pres">
      <dgm:prSet presAssocID="{215D4D83-C848-49B4-81ED-60C724FBBD6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Table"/>
        </a:ext>
      </dgm:extLst>
    </dgm:pt>
    <dgm:pt modelId="{72FFB163-5339-4E69-B890-EAAEDA90CDEB}" type="pres">
      <dgm:prSet presAssocID="{215D4D83-C848-49B4-81ED-60C724FBBD61}" presName="spaceRect" presStyleCnt="0"/>
      <dgm:spPr/>
    </dgm:pt>
    <dgm:pt modelId="{B2758F36-FD57-4E8A-A70B-80BB1852D49C}" type="pres">
      <dgm:prSet presAssocID="{215D4D83-C848-49B4-81ED-60C724FBBD61}" presName="parTx" presStyleLbl="revTx" presStyleIdx="3" presStyleCnt="4">
        <dgm:presLayoutVars>
          <dgm:chMax val="0"/>
          <dgm:chPref val="0"/>
        </dgm:presLayoutVars>
      </dgm:prSet>
      <dgm:spPr/>
    </dgm:pt>
  </dgm:ptLst>
  <dgm:cxnLst>
    <dgm:cxn modelId="{43C8A811-DE8F-4DD5-9282-5EA8CB9CA46A}" srcId="{F8620F01-0721-4D80-811A-94E3B3332EA9}" destId="{C2DCC861-9B9F-4FA7-BD76-91A37124C58A}" srcOrd="0" destOrd="0" parTransId="{DA4EE173-DF68-425D-970E-F92802F7678F}" sibTransId="{0FFA0043-15C4-46CE-BDE1-A3E2DF8E24C3}"/>
    <dgm:cxn modelId="{704B5F27-393F-4B0A-A8BA-511132385209}" type="presOf" srcId="{215D4D83-C848-49B4-81ED-60C724FBBD61}" destId="{B2758F36-FD57-4E8A-A70B-80BB1852D49C}" srcOrd="0" destOrd="0" presId="urn:microsoft.com/office/officeart/2018/2/layout/IconVerticalSolidList"/>
    <dgm:cxn modelId="{D6A55C36-07ED-420D-9FEC-8B6C09BC9976}" type="presOf" srcId="{5C18C827-9506-40FA-AD1B-333B7937FD05}" destId="{309A3E88-2ADB-46B1-A995-F8922D45D196}" srcOrd="0" destOrd="0" presId="urn:microsoft.com/office/officeart/2018/2/layout/IconVerticalSolidList"/>
    <dgm:cxn modelId="{E44B1A3C-8321-4A43-98B5-0E439BED7399}" type="presOf" srcId="{F8620F01-0721-4D80-811A-94E3B3332EA9}" destId="{97019A26-6439-4841-BA89-387708747687}" srcOrd="0" destOrd="0" presId="urn:microsoft.com/office/officeart/2018/2/layout/IconVerticalSolidList"/>
    <dgm:cxn modelId="{99882644-D950-4C50-8EFE-D8F70D2328BB}" srcId="{F8620F01-0721-4D80-811A-94E3B3332EA9}" destId="{5C18C827-9506-40FA-AD1B-333B7937FD05}" srcOrd="1" destOrd="0" parTransId="{45FF69DD-139A-4D50-8D67-273D314EBF6F}" sibTransId="{25D0FE8A-D159-4172-963A-352F7A733777}"/>
    <dgm:cxn modelId="{B36E6071-CFAC-43C2-A84C-0A8E6D2CA694}" srcId="{F8620F01-0721-4D80-811A-94E3B3332EA9}" destId="{215D4D83-C848-49B4-81ED-60C724FBBD61}" srcOrd="3" destOrd="0" parTransId="{A61523C1-DF21-468C-9A0D-2EFDEAD05EE4}" sibTransId="{9E9011C9-ADB4-47F0-97DE-AB148FEAED58}"/>
    <dgm:cxn modelId="{51C09658-7D89-4E2A-BF74-115708AFDC9B}" type="presOf" srcId="{24D50690-7B27-4736-AF9B-E307CC8535F7}" destId="{6CCB17C1-D5E1-4652-950A-5359443AB052}" srcOrd="0" destOrd="0" presId="urn:microsoft.com/office/officeart/2018/2/layout/IconVerticalSolidList"/>
    <dgm:cxn modelId="{E4CD6559-7A7C-423C-8A57-7594530AA20A}" srcId="{F8620F01-0721-4D80-811A-94E3B3332EA9}" destId="{24D50690-7B27-4736-AF9B-E307CC8535F7}" srcOrd="2" destOrd="0" parTransId="{70DC0E72-8064-4BCB-999D-ADCD39126CA6}" sibTransId="{3E1F41DB-B6E8-451F-A02B-594AD29C70C1}"/>
    <dgm:cxn modelId="{8D0D9BBE-0822-4A3B-89EC-BABFDF6E15FC}" type="presOf" srcId="{C2DCC861-9B9F-4FA7-BD76-91A37124C58A}" destId="{017F111F-B2BB-41FE-94F4-223804B53E79}" srcOrd="0" destOrd="0" presId="urn:microsoft.com/office/officeart/2018/2/layout/IconVerticalSolidList"/>
    <dgm:cxn modelId="{B4C5CB06-DDA1-4DBA-8B81-54D3E4E6C4D2}" type="presParOf" srcId="{97019A26-6439-4841-BA89-387708747687}" destId="{6C31910E-C85D-43C7-99F5-4ADBBD0C5EDF}" srcOrd="0" destOrd="0" presId="urn:microsoft.com/office/officeart/2018/2/layout/IconVerticalSolidList"/>
    <dgm:cxn modelId="{0984F7AC-66C2-4E7F-BD8E-68F1A74A1D77}" type="presParOf" srcId="{6C31910E-C85D-43C7-99F5-4ADBBD0C5EDF}" destId="{C20CF4D1-9465-4B8B-8424-0F2A4A5A2BF0}" srcOrd="0" destOrd="0" presId="urn:microsoft.com/office/officeart/2018/2/layout/IconVerticalSolidList"/>
    <dgm:cxn modelId="{B066ECB8-1031-47B2-859C-13988053EBC1}" type="presParOf" srcId="{6C31910E-C85D-43C7-99F5-4ADBBD0C5EDF}" destId="{1C48F921-725F-4379-A169-32A6C7F3F422}" srcOrd="1" destOrd="0" presId="urn:microsoft.com/office/officeart/2018/2/layout/IconVerticalSolidList"/>
    <dgm:cxn modelId="{35483803-A483-4093-B76A-23F577AF4BEF}" type="presParOf" srcId="{6C31910E-C85D-43C7-99F5-4ADBBD0C5EDF}" destId="{143AA830-3A3E-4668-B502-A45B661AAF16}" srcOrd="2" destOrd="0" presId="urn:microsoft.com/office/officeart/2018/2/layout/IconVerticalSolidList"/>
    <dgm:cxn modelId="{AFBF17F7-9806-4FA0-BD9E-9565225D3466}" type="presParOf" srcId="{6C31910E-C85D-43C7-99F5-4ADBBD0C5EDF}" destId="{017F111F-B2BB-41FE-94F4-223804B53E79}" srcOrd="3" destOrd="0" presId="urn:microsoft.com/office/officeart/2018/2/layout/IconVerticalSolidList"/>
    <dgm:cxn modelId="{2A8A98FA-C1D2-4849-87FA-62FCAA534FBA}" type="presParOf" srcId="{97019A26-6439-4841-BA89-387708747687}" destId="{A05BF32D-2AF9-4D0D-BC62-A236F6EFD1DE}" srcOrd="1" destOrd="0" presId="urn:microsoft.com/office/officeart/2018/2/layout/IconVerticalSolidList"/>
    <dgm:cxn modelId="{DBDA64DB-1541-4824-8BA9-97D986ABFC4F}" type="presParOf" srcId="{97019A26-6439-4841-BA89-387708747687}" destId="{AC911E04-162D-4B45-935B-D36221A8CED3}" srcOrd="2" destOrd="0" presId="urn:microsoft.com/office/officeart/2018/2/layout/IconVerticalSolidList"/>
    <dgm:cxn modelId="{9598E37B-561F-40DA-8E81-5667C8C5AA3A}" type="presParOf" srcId="{AC911E04-162D-4B45-935B-D36221A8CED3}" destId="{19559C5D-526B-42B5-8853-238CA3BC6915}" srcOrd="0" destOrd="0" presId="urn:microsoft.com/office/officeart/2018/2/layout/IconVerticalSolidList"/>
    <dgm:cxn modelId="{5B58C7B6-4220-407C-8BC5-46F1D85F2B56}" type="presParOf" srcId="{AC911E04-162D-4B45-935B-D36221A8CED3}" destId="{0F220BA0-565E-453B-B7CF-55FB00AE89B0}" srcOrd="1" destOrd="0" presId="urn:microsoft.com/office/officeart/2018/2/layout/IconVerticalSolidList"/>
    <dgm:cxn modelId="{D2A7CCDD-AD05-432A-A275-B789A574F72A}" type="presParOf" srcId="{AC911E04-162D-4B45-935B-D36221A8CED3}" destId="{39B0771E-76CA-4771-9047-7E2868FF9CC3}" srcOrd="2" destOrd="0" presId="urn:microsoft.com/office/officeart/2018/2/layout/IconVerticalSolidList"/>
    <dgm:cxn modelId="{B560EDF7-7952-4A5C-86F3-84A6718A9A85}" type="presParOf" srcId="{AC911E04-162D-4B45-935B-D36221A8CED3}" destId="{309A3E88-2ADB-46B1-A995-F8922D45D196}" srcOrd="3" destOrd="0" presId="urn:microsoft.com/office/officeart/2018/2/layout/IconVerticalSolidList"/>
    <dgm:cxn modelId="{F7785A4F-E64B-4616-A3C2-43DE827A3FF4}" type="presParOf" srcId="{97019A26-6439-4841-BA89-387708747687}" destId="{444C5FE3-B623-45C1-BB02-14AF09511FC1}" srcOrd="3" destOrd="0" presId="urn:microsoft.com/office/officeart/2018/2/layout/IconVerticalSolidList"/>
    <dgm:cxn modelId="{F32DC682-0B00-49E8-ADCA-6B262A27C1F2}" type="presParOf" srcId="{97019A26-6439-4841-BA89-387708747687}" destId="{9815BEDC-018F-4738-9EE0-7282898D28FE}" srcOrd="4" destOrd="0" presId="urn:microsoft.com/office/officeart/2018/2/layout/IconVerticalSolidList"/>
    <dgm:cxn modelId="{1A3AB5C5-CF4E-4C58-886F-6F423578EF38}" type="presParOf" srcId="{9815BEDC-018F-4738-9EE0-7282898D28FE}" destId="{E5400370-8F28-4B6B-8171-2FE39DD65FF2}" srcOrd="0" destOrd="0" presId="urn:microsoft.com/office/officeart/2018/2/layout/IconVerticalSolidList"/>
    <dgm:cxn modelId="{8D779822-A4FF-4DEC-BC6F-21259370BF60}" type="presParOf" srcId="{9815BEDC-018F-4738-9EE0-7282898D28FE}" destId="{C7E93751-1031-4D5B-8527-CD4FBFE7DADC}" srcOrd="1" destOrd="0" presId="urn:microsoft.com/office/officeart/2018/2/layout/IconVerticalSolidList"/>
    <dgm:cxn modelId="{95A349C0-DE80-4F37-8C2C-29043BFCF620}" type="presParOf" srcId="{9815BEDC-018F-4738-9EE0-7282898D28FE}" destId="{29212890-05D3-4978-A579-D1A7E10335A1}" srcOrd="2" destOrd="0" presId="urn:microsoft.com/office/officeart/2018/2/layout/IconVerticalSolidList"/>
    <dgm:cxn modelId="{4F1CFD63-8C80-4004-89DB-F1FBDD783509}" type="presParOf" srcId="{9815BEDC-018F-4738-9EE0-7282898D28FE}" destId="{6CCB17C1-D5E1-4652-950A-5359443AB052}" srcOrd="3" destOrd="0" presId="urn:microsoft.com/office/officeart/2018/2/layout/IconVerticalSolidList"/>
    <dgm:cxn modelId="{141FC8FB-0CFE-44C6-84CF-6FF19E1B3884}" type="presParOf" srcId="{97019A26-6439-4841-BA89-387708747687}" destId="{6B8F5B57-25B4-4B01-9FD7-237949D07977}" srcOrd="5" destOrd="0" presId="urn:microsoft.com/office/officeart/2018/2/layout/IconVerticalSolidList"/>
    <dgm:cxn modelId="{E72C558F-81FB-456D-A6F1-B01C0EC4CC73}" type="presParOf" srcId="{97019A26-6439-4841-BA89-387708747687}" destId="{CAD1EB46-FC91-4CD1-A580-73BF2F2178CE}" srcOrd="6" destOrd="0" presId="urn:microsoft.com/office/officeart/2018/2/layout/IconVerticalSolidList"/>
    <dgm:cxn modelId="{3CD66927-5E12-497C-9D37-9545D4882783}" type="presParOf" srcId="{CAD1EB46-FC91-4CD1-A580-73BF2F2178CE}" destId="{032CA025-00FB-4A68-A759-BF9313E37BD9}" srcOrd="0" destOrd="0" presId="urn:microsoft.com/office/officeart/2018/2/layout/IconVerticalSolidList"/>
    <dgm:cxn modelId="{C5FA6672-014B-4275-814A-A5E2DB3A7630}" type="presParOf" srcId="{CAD1EB46-FC91-4CD1-A580-73BF2F2178CE}" destId="{19A57CD3-F8A4-44DA-87B9-55E280B19BA4}" srcOrd="1" destOrd="0" presId="urn:microsoft.com/office/officeart/2018/2/layout/IconVerticalSolidList"/>
    <dgm:cxn modelId="{0526589F-8114-46DF-A196-53B65E0CF050}" type="presParOf" srcId="{CAD1EB46-FC91-4CD1-A580-73BF2F2178CE}" destId="{72FFB163-5339-4E69-B890-EAAEDA90CDEB}" srcOrd="2" destOrd="0" presId="urn:microsoft.com/office/officeart/2018/2/layout/IconVerticalSolidList"/>
    <dgm:cxn modelId="{D68C85D9-F8E6-4B06-BDCF-1B519D06FC91}" type="presParOf" srcId="{CAD1EB46-FC91-4CD1-A580-73BF2F2178CE}" destId="{B2758F36-FD57-4E8A-A70B-80BB1852D49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081076-1139-4A86-AE94-8A084E026748}" type="doc">
      <dgm:prSet loTypeId="urn:microsoft.com/office/officeart/2018/2/layout/IconVerticalSolidList" loCatId="icon" qsTypeId="urn:microsoft.com/office/officeart/2005/8/quickstyle/simple1#6" qsCatId="simple" csTypeId="urn:microsoft.com/office/officeart/2005/8/colors/accent1_2#6" csCatId="accent1" phldr="1"/>
      <dgm:spPr/>
      <dgm:t>
        <a:bodyPr/>
        <a:lstStyle/>
        <a:p>
          <a:endParaRPr lang="en-US"/>
        </a:p>
      </dgm:t>
    </dgm:pt>
    <dgm:pt modelId="{8878F137-EF26-4FB3-9482-60F8C329095E}">
      <dgm:prSet/>
      <dgm:spPr/>
      <dgm:t>
        <a:bodyPr/>
        <a:lstStyle/>
        <a:p>
          <a:pPr>
            <a:lnSpc>
              <a:spcPct val="100000"/>
            </a:lnSpc>
          </a:pPr>
          <a:r>
            <a:rPr lang="en-US" dirty="0"/>
            <a:t>To learn how the Section 8 Program (also known as “Housing Choice Voucher” program) functions</a:t>
          </a:r>
        </a:p>
      </dgm:t>
    </dgm:pt>
    <dgm:pt modelId="{8EEB3330-20AD-48D3-92B4-974DF6C5DCDA}" type="parTrans" cxnId="{7D83F28C-7304-419F-A13B-0D9394819819}">
      <dgm:prSet/>
      <dgm:spPr/>
      <dgm:t>
        <a:bodyPr/>
        <a:lstStyle/>
        <a:p>
          <a:endParaRPr lang="en-US"/>
        </a:p>
      </dgm:t>
    </dgm:pt>
    <dgm:pt modelId="{08146F4A-F502-4691-8C9C-AAACA9243C55}" type="sibTrans" cxnId="{7D83F28C-7304-419F-A13B-0D9394819819}">
      <dgm:prSet/>
      <dgm:spPr/>
      <dgm:t>
        <a:bodyPr/>
        <a:lstStyle/>
        <a:p>
          <a:endParaRPr lang="en-US"/>
        </a:p>
      </dgm:t>
    </dgm:pt>
    <dgm:pt modelId="{1ADC1D9C-0969-48E9-97AD-993B2E7B55F3}">
      <dgm:prSet/>
      <dgm:spPr/>
      <dgm:t>
        <a:bodyPr/>
        <a:lstStyle/>
        <a:p>
          <a:pPr>
            <a:lnSpc>
              <a:spcPct val="100000"/>
            </a:lnSpc>
          </a:pPr>
          <a:r>
            <a:rPr lang="en-US" dirty="0"/>
            <a:t>To take the information learned today to successfully use your voucher and fulfill your responsibilities as a voucher holder</a:t>
          </a:r>
        </a:p>
      </dgm:t>
    </dgm:pt>
    <dgm:pt modelId="{1A78475F-AA63-4B22-9371-7E8C33B362F7}" type="parTrans" cxnId="{C19F7305-01AB-4268-8E90-360F3D99DB03}">
      <dgm:prSet/>
      <dgm:spPr/>
      <dgm:t>
        <a:bodyPr/>
        <a:lstStyle/>
        <a:p>
          <a:endParaRPr lang="en-US"/>
        </a:p>
      </dgm:t>
    </dgm:pt>
    <dgm:pt modelId="{E622FBEB-92F0-4DCA-AB27-E4C4B66A37F9}" type="sibTrans" cxnId="{C19F7305-01AB-4268-8E90-360F3D99DB03}">
      <dgm:prSet/>
      <dgm:spPr/>
      <dgm:t>
        <a:bodyPr/>
        <a:lstStyle/>
        <a:p>
          <a:endParaRPr lang="en-US"/>
        </a:p>
      </dgm:t>
    </dgm:pt>
    <dgm:pt modelId="{BDEFBA96-10C6-4C55-8DB2-2AC6F6218C3A}">
      <dgm:prSet custT="1"/>
      <dgm:spPr/>
      <dgm:t>
        <a:bodyPr/>
        <a:lstStyle/>
        <a:p>
          <a:pPr>
            <a:lnSpc>
              <a:spcPct val="100000"/>
            </a:lnSpc>
          </a:pPr>
          <a:r>
            <a:rPr lang="en-US" sz="2200" dirty="0"/>
            <a:t>To review, initial, sign and date my </a:t>
          </a:r>
          <a:r>
            <a:rPr lang="en-US" sz="2200" b="1" u="sng" dirty="0"/>
            <a:t>Responsibility Agreement and Briefing Certificate </a:t>
          </a:r>
          <a:r>
            <a:rPr lang="en-US" sz="2200" u="sng" dirty="0"/>
            <a:t>– </a:t>
          </a:r>
          <a:r>
            <a:rPr lang="en-US" sz="2200" b="1" u="sng" dirty="0"/>
            <a:t>and submit copies to CDA by my assigned due date</a:t>
          </a:r>
          <a:endParaRPr lang="en-US" sz="2200" dirty="0"/>
        </a:p>
      </dgm:t>
    </dgm:pt>
    <dgm:pt modelId="{AFECD5DB-3E16-4E50-8B0E-D3569A703A35}" type="parTrans" cxnId="{3F87AB0B-371C-4A5E-A9A2-63F9F42585B3}">
      <dgm:prSet/>
      <dgm:spPr/>
      <dgm:t>
        <a:bodyPr/>
        <a:lstStyle/>
        <a:p>
          <a:endParaRPr lang="en-US"/>
        </a:p>
      </dgm:t>
    </dgm:pt>
    <dgm:pt modelId="{15C690EC-86A1-4A59-8F52-0A0112ABACA9}" type="sibTrans" cxnId="{3F87AB0B-371C-4A5E-A9A2-63F9F42585B3}">
      <dgm:prSet/>
      <dgm:spPr/>
      <dgm:t>
        <a:bodyPr/>
        <a:lstStyle/>
        <a:p>
          <a:endParaRPr lang="en-US"/>
        </a:p>
      </dgm:t>
    </dgm:pt>
    <dgm:pt modelId="{C2C98811-77C8-4D29-AC3E-B15A3F120763}" type="pres">
      <dgm:prSet presAssocID="{14081076-1139-4A86-AE94-8A084E026748}" presName="root" presStyleCnt="0">
        <dgm:presLayoutVars>
          <dgm:dir/>
          <dgm:resizeHandles val="exact"/>
        </dgm:presLayoutVars>
      </dgm:prSet>
      <dgm:spPr/>
    </dgm:pt>
    <dgm:pt modelId="{B403EC93-62DD-4649-97A6-697301A7FA56}" type="pres">
      <dgm:prSet presAssocID="{8878F137-EF26-4FB3-9482-60F8C329095E}" presName="compNode" presStyleCnt="0"/>
      <dgm:spPr/>
    </dgm:pt>
    <dgm:pt modelId="{D53AF281-A86B-4BAA-8B14-25AA1CAE73E3}" type="pres">
      <dgm:prSet presAssocID="{8878F137-EF26-4FB3-9482-60F8C329095E}" presName="bgRect" presStyleLbl="bgShp" presStyleIdx="0" presStyleCnt="3"/>
      <dgm:spPr/>
    </dgm:pt>
    <dgm:pt modelId="{D8029870-EDAD-41FA-B3FB-B7417BE259B3}" type="pres">
      <dgm:prSet presAssocID="{8878F137-EF26-4FB3-9482-60F8C329095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oney"/>
        </a:ext>
      </dgm:extLst>
    </dgm:pt>
    <dgm:pt modelId="{30A7E337-40D2-4D3F-A698-454EB200FD99}" type="pres">
      <dgm:prSet presAssocID="{8878F137-EF26-4FB3-9482-60F8C329095E}" presName="spaceRect" presStyleCnt="0"/>
      <dgm:spPr/>
    </dgm:pt>
    <dgm:pt modelId="{00953BCA-C4C5-4105-9888-426794D56597}" type="pres">
      <dgm:prSet presAssocID="{8878F137-EF26-4FB3-9482-60F8C329095E}" presName="parTx" presStyleLbl="revTx" presStyleIdx="0" presStyleCnt="3">
        <dgm:presLayoutVars>
          <dgm:chMax val="0"/>
          <dgm:chPref val="0"/>
        </dgm:presLayoutVars>
      </dgm:prSet>
      <dgm:spPr/>
    </dgm:pt>
    <dgm:pt modelId="{884C4E58-105B-4EDE-8A97-DB3531CF7E80}" type="pres">
      <dgm:prSet presAssocID="{08146F4A-F502-4691-8C9C-AAACA9243C55}" presName="sibTrans" presStyleCnt="0"/>
      <dgm:spPr/>
    </dgm:pt>
    <dgm:pt modelId="{974B1A12-0605-45C9-BC16-8A6384AB5381}" type="pres">
      <dgm:prSet presAssocID="{1ADC1D9C-0969-48E9-97AD-993B2E7B55F3}" presName="compNode" presStyleCnt="0"/>
      <dgm:spPr/>
    </dgm:pt>
    <dgm:pt modelId="{AE8ED8F6-CC1D-49F8-BAF2-522D320644C0}" type="pres">
      <dgm:prSet presAssocID="{1ADC1D9C-0969-48E9-97AD-993B2E7B55F3}" presName="bgRect" presStyleLbl="bgShp" presStyleIdx="1" presStyleCnt="3"/>
      <dgm:spPr/>
    </dgm:pt>
    <dgm:pt modelId="{708D1188-1ABC-4A53-9C4A-A167F0A05849}" type="pres">
      <dgm:prSet presAssocID="{1ADC1D9C-0969-48E9-97AD-993B2E7B55F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94970ABB-DCA1-4A74-94C8-C2F8E8EF30E2}" type="pres">
      <dgm:prSet presAssocID="{1ADC1D9C-0969-48E9-97AD-993B2E7B55F3}" presName="spaceRect" presStyleCnt="0"/>
      <dgm:spPr/>
    </dgm:pt>
    <dgm:pt modelId="{B0DF7E16-B8AF-4224-9E55-34AD8E742545}" type="pres">
      <dgm:prSet presAssocID="{1ADC1D9C-0969-48E9-97AD-993B2E7B55F3}" presName="parTx" presStyleLbl="revTx" presStyleIdx="1" presStyleCnt="3">
        <dgm:presLayoutVars>
          <dgm:chMax val="0"/>
          <dgm:chPref val="0"/>
        </dgm:presLayoutVars>
      </dgm:prSet>
      <dgm:spPr/>
    </dgm:pt>
    <dgm:pt modelId="{CE5C08F9-7087-452D-B599-E4CBE21F8BA4}" type="pres">
      <dgm:prSet presAssocID="{E622FBEB-92F0-4DCA-AB27-E4C4B66A37F9}" presName="sibTrans" presStyleCnt="0"/>
      <dgm:spPr/>
    </dgm:pt>
    <dgm:pt modelId="{24DC2FD9-C799-4C00-B67C-1D1F8272A711}" type="pres">
      <dgm:prSet presAssocID="{BDEFBA96-10C6-4C55-8DB2-2AC6F6218C3A}" presName="compNode" presStyleCnt="0"/>
      <dgm:spPr/>
    </dgm:pt>
    <dgm:pt modelId="{00D199DD-FAA4-48F5-8738-9BB238C4F2DA}" type="pres">
      <dgm:prSet presAssocID="{BDEFBA96-10C6-4C55-8DB2-2AC6F6218C3A}" presName="bgRect" presStyleLbl="bgShp" presStyleIdx="2" presStyleCnt="3"/>
      <dgm:spPr/>
    </dgm:pt>
    <dgm:pt modelId="{457841D5-0BA7-4B6B-9E5F-2806F29D026E}" type="pres">
      <dgm:prSet presAssocID="{BDEFBA96-10C6-4C55-8DB2-2AC6F6218C3A}"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aily Calendar"/>
        </a:ext>
      </dgm:extLst>
    </dgm:pt>
    <dgm:pt modelId="{66647244-9F5D-4C59-A81B-A385FB1E1A6C}" type="pres">
      <dgm:prSet presAssocID="{BDEFBA96-10C6-4C55-8DB2-2AC6F6218C3A}" presName="spaceRect" presStyleCnt="0"/>
      <dgm:spPr/>
    </dgm:pt>
    <dgm:pt modelId="{98323756-ED08-49F2-BE53-1974A83E5DE1}" type="pres">
      <dgm:prSet presAssocID="{BDEFBA96-10C6-4C55-8DB2-2AC6F6218C3A}" presName="parTx" presStyleLbl="revTx" presStyleIdx="2" presStyleCnt="3">
        <dgm:presLayoutVars>
          <dgm:chMax val="0"/>
          <dgm:chPref val="0"/>
        </dgm:presLayoutVars>
      </dgm:prSet>
      <dgm:spPr/>
    </dgm:pt>
  </dgm:ptLst>
  <dgm:cxnLst>
    <dgm:cxn modelId="{C19F7305-01AB-4268-8E90-360F3D99DB03}" srcId="{14081076-1139-4A86-AE94-8A084E026748}" destId="{1ADC1D9C-0969-48E9-97AD-993B2E7B55F3}" srcOrd="1" destOrd="0" parTransId="{1A78475F-AA63-4B22-9371-7E8C33B362F7}" sibTransId="{E622FBEB-92F0-4DCA-AB27-E4C4B66A37F9}"/>
    <dgm:cxn modelId="{3F87AB0B-371C-4A5E-A9A2-63F9F42585B3}" srcId="{14081076-1139-4A86-AE94-8A084E026748}" destId="{BDEFBA96-10C6-4C55-8DB2-2AC6F6218C3A}" srcOrd="2" destOrd="0" parTransId="{AFECD5DB-3E16-4E50-8B0E-D3569A703A35}" sibTransId="{15C690EC-86A1-4A59-8F52-0A0112ABACA9}"/>
    <dgm:cxn modelId="{A6A6F452-1D7B-497D-9819-8475A3E67AD0}" type="presOf" srcId="{1ADC1D9C-0969-48E9-97AD-993B2E7B55F3}" destId="{B0DF7E16-B8AF-4224-9E55-34AD8E742545}" srcOrd="0" destOrd="0" presId="urn:microsoft.com/office/officeart/2018/2/layout/IconVerticalSolidList"/>
    <dgm:cxn modelId="{29EF6489-D5A8-46CF-B037-4FEF2C69DFBC}" type="presOf" srcId="{14081076-1139-4A86-AE94-8A084E026748}" destId="{C2C98811-77C8-4D29-AC3E-B15A3F120763}" srcOrd="0" destOrd="0" presId="urn:microsoft.com/office/officeart/2018/2/layout/IconVerticalSolidList"/>
    <dgm:cxn modelId="{7D83F28C-7304-419F-A13B-0D9394819819}" srcId="{14081076-1139-4A86-AE94-8A084E026748}" destId="{8878F137-EF26-4FB3-9482-60F8C329095E}" srcOrd="0" destOrd="0" parTransId="{8EEB3330-20AD-48D3-92B4-974DF6C5DCDA}" sibTransId="{08146F4A-F502-4691-8C9C-AAACA9243C55}"/>
    <dgm:cxn modelId="{5E79B294-1BF4-4C69-8EF7-5A872EAFA322}" type="presOf" srcId="{8878F137-EF26-4FB3-9482-60F8C329095E}" destId="{00953BCA-C4C5-4105-9888-426794D56597}" srcOrd="0" destOrd="0" presId="urn:microsoft.com/office/officeart/2018/2/layout/IconVerticalSolidList"/>
    <dgm:cxn modelId="{20F608DB-4497-4F68-82D7-2CD66B9ACD0F}" type="presOf" srcId="{BDEFBA96-10C6-4C55-8DB2-2AC6F6218C3A}" destId="{98323756-ED08-49F2-BE53-1974A83E5DE1}" srcOrd="0" destOrd="0" presId="urn:microsoft.com/office/officeart/2018/2/layout/IconVerticalSolidList"/>
    <dgm:cxn modelId="{663BB99E-92F6-4103-A954-08BEA366E7B9}" type="presParOf" srcId="{C2C98811-77C8-4D29-AC3E-B15A3F120763}" destId="{B403EC93-62DD-4649-97A6-697301A7FA56}" srcOrd="0" destOrd="0" presId="urn:microsoft.com/office/officeart/2018/2/layout/IconVerticalSolidList"/>
    <dgm:cxn modelId="{49FE564A-F558-40C4-8CCD-7DC27FE24915}" type="presParOf" srcId="{B403EC93-62DD-4649-97A6-697301A7FA56}" destId="{D53AF281-A86B-4BAA-8B14-25AA1CAE73E3}" srcOrd="0" destOrd="0" presId="urn:microsoft.com/office/officeart/2018/2/layout/IconVerticalSolidList"/>
    <dgm:cxn modelId="{A4F0D9DC-B949-4413-B4E0-436AF782755D}" type="presParOf" srcId="{B403EC93-62DD-4649-97A6-697301A7FA56}" destId="{D8029870-EDAD-41FA-B3FB-B7417BE259B3}" srcOrd="1" destOrd="0" presId="urn:microsoft.com/office/officeart/2018/2/layout/IconVerticalSolidList"/>
    <dgm:cxn modelId="{59D7DEEF-032B-49C7-AF0E-3CD40078EAAA}" type="presParOf" srcId="{B403EC93-62DD-4649-97A6-697301A7FA56}" destId="{30A7E337-40D2-4D3F-A698-454EB200FD99}" srcOrd="2" destOrd="0" presId="urn:microsoft.com/office/officeart/2018/2/layout/IconVerticalSolidList"/>
    <dgm:cxn modelId="{E7C84CA2-0B9F-4ADE-864B-DEA104E3BAB0}" type="presParOf" srcId="{B403EC93-62DD-4649-97A6-697301A7FA56}" destId="{00953BCA-C4C5-4105-9888-426794D56597}" srcOrd="3" destOrd="0" presId="urn:microsoft.com/office/officeart/2018/2/layout/IconVerticalSolidList"/>
    <dgm:cxn modelId="{E8FD8709-806D-4F6A-8F90-FFD436D2AD16}" type="presParOf" srcId="{C2C98811-77C8-4D29-AC3E-B15A3F120763}" destId="{884C4E58-105B-4EDE-8A97-DB3531CF7E80}" srcOrd="1" destOrd="0" presId="urn:microsoft.com/office/officeart/2018/2/layout/IconVerticalSolidList"/>
    <dgm:cxn modelId="{5C556F26-4D51-4B2A-B207-BC53F5D2A0C7}" type="presParOf" srcId="{C2C98811-77C8-4D29-AC3E-B15A3F120763}" destId="{974B1A12-0605-45C9-BC16-8A6384AB5381}" srcOrd="2" destOrd="0" presId="urn:microsoft.com/office/officeart/2018/2/layout/IconVerticalSolidList"/>
    <dgm:cxn modelId="{F0A28326-2129-454D-8106-95789CB72C63}" type="presParOf" srcId="{974B1A12-0605-45C9-BC16-8A6384AB5381}" destId="{AE8ED8F6-CC1D-49F8-BAF2-522D320644C0}" srcOrd="0" destOrd="0" presId="urn:microsoft.com/office/officeart/2018/2/layout/IconVerticalSolidList"/>
    <dgm:cxn modelId="{97328C7B-9E7B-4DE9-829B-26DAEFCDFADB}" type="presParOf" srcId="{974B1A12-0605-45C9-BC16-8A6384AB5381}" destId="{708D1188-1ABC-4A53-9C4A-A167F0A05849}" srcOrd="1" destOrd="0" presId="urn:microsoft.com/office/officeart/2018/2/layout/IconVerticalSolidList"/>
    <dgm:cxn modelId="{F0ECEFCB-4BE9-4229-8AD6-ED1D13497F86}" type="presParOf" srcId="{974B1A12-0605-45C9-BC16-8A6384AB5381}" destId="{94970ABB-DCA1-4A74-94C8-C2F8E8EF30E2}" srcOrd="2" destOrd="0" presId="urn:microsoft.com/office/officeart/2018/2/layout/IconVerticalSolidList"/>
    <dgm:cxn modelId="{2C844F66-E66C-4310-B851-246EC2CE9349}" type="presParOf" srcId="{974B1A12-0605-45C9-BC16-8A6384AB5381}" destId="{B0DF7E16-B8AF-4224-9E55-34AD8E742545}" srcOrd="3" destOrd="0" presId="urn:microsoft.com/office/officeart/2018/2/layout/IconVerticalSolidList"/>
    <dgm:cxn modelId="{024CE11D-2A6C-4024-91F6-9F1264DCC2E6}" type="presParOf" srcId="{C2C98811-77C8-4D29-AC3E-B15A3F120763}" destId="{CE5C08F9-7087-452D-B599-E4CBE21F8BA4}" srcOrd="3" destOrd="0" presId="urn:microsoft.com/office/officeart/2018/2/layout/IconVerticalSolidList"/>
    <dgm:cxn modelId="{649E82FE-76B7-4033-8EB7-233A8D1C28FD}" type="presParOf" srcId="{C2C98811-77C8-4D29-AC3E-B15A3F120763}" destId="{24DC2FD9-C799-4C00-B67C-1D1F8272A711}" srcOrd="4" destOrd="0" presId="urn:microsoft.com/office/officeart/2018/2/layout/IconVerticalSolidList"/>
    <dgm:cxn modelId="{41AC1819-363A-4370-95D0-CD6B3AC51D04}" type="presParOf" srcId="{24DC2FD9-C799-4C00-B67C-1D1F8272A711}" destId="{00D199DD-FAA4-48F5-8738-9BB238C4F2DA}" srcOrd="0" destOrd="0" presId="urn:microsoft.com/office/officeart/2018/2/layout/IconVerticalSolidList"/>
    <dgm:cxn modelId="{885201DE-6C86-4AE0-804F-E5D160A52F30}" type="presParOf" srcId="{24DC2FD9-C799-4C00-B67C-1D1F8272A711}" destId="{457841D5-0BA7-4B6B-9E5F-2806F29D026E}" srcOrd="1" destOrd="0" presId="urn:microsoft.com/office/officeart/2018/2/layout/IconVerticalSolidList"/>
    <dgm:cxn modelId="{444DFEC6-03F4-4236-8CF0-3FCAEEC88B9C}" type="presParOf" srcId="{24DC2FD9-C799-4C00-B67C-1D1F8272A711}" destId="{66647244-9F5D-4C59-A81B-A385FB1E1A6C}" srcOrd="2" destOrd="0" presId="urn:microsoft.com/office/officeart/2018/2/layout/IconVerticalSolidList"/>
    <dgm:cxn modelId="{5DF417A1-AF2B-43CF-830B-9D5BC2D6656C}" type="presParOf" srcId="{24DC2FD9-C799-4C00-B67C-1D1F8272A711}" destId="{98323756-ED08-49F2-BE53-1974A83E5DE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AF281-A86B-4BAA-8B14-25AA1CAE73E3}">
      <dsp:nvSpPr>
        <dsp:cNvPr id="0" name=""/>
        <dsp:cNvSpPr/>
      </dsp:nvSpPr>
      <dsp:spPr>
        <a:xfrm>
          <a:off x="0" y="4650"/>
          <a:ext cx="7430660" cy="15322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029870-EDAD-41FA-B3FB-B7417BE259B3}">
      <dsp:nvSpPr>
        <dsp:cNvPr id="0" name=""/>
        <dsp:cNvSpPr/>
      </dsp:nvSpPr>
      <dsp:spPr>
        <a:xfrm>
          <a:off x="463514" y="349413"/>
          <a:ext cx="843577" cy="8427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953BCA-C4C5-4105-9888-426794D56597}">
      <dsp:nvSpPr>
        <dsp:cNvPr id="0" name=""/>
        <dsp:cNvSpPr/>
      </dsp:nvSpPr>
      <dsp:spPr>
        <a:xfrm>
          <a:off x="1770607" y="4650"/>
          <a:ext cx="5543205" cy="1533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325" tIns="162325" rIns="162325" bIns="162325" numCol="1" spcCol="1270" anchor="ctr" anchorCtr="0">
          <a:noAutofit/>
        </a:bodyPr>
        <a:lstStyle/>
        <a:p>
          <a:pPr marL="0" lvl="0" indent="0" algn="l" defTabSz="1066800">
            <a:lnSpc>
              <a:spcPct val="100000"/>
            </a:lnSpc>
            <a:spcBef>
              <a:spcPct val="0"/>
            </a:spcBef>
            <a:spcAft>
              <a:spcPct val="35000"/>
            </a:spcAft>
            <a:buNone/>
          </a:pPr>
          <a:r>
            <a:rPr lang="en-US" sz="2400" kern="1200" dirty="0"/>
            <a:t>To learn how the Section 8 Program (also known as “Housing Choice Voucher” program) functions</a:t>
          </a:r>
        </a:p>
      </dsp:txBody>
      <dsp:txXfrm>
        <a:off x="1770607" y="4650"/>
        <a:ext cx="5543205" cy="1533777"/>
      </dsp:txXfrm>
    </dsp:sp>
    <dsp:sp modelId="{AE8ED8F6-CC1D-49F8-BAF2-522D320644C0}">
      <dsp:nvSpPr>
        <dsp:cNvPr id="0" name=""/>
        <dsp:cNvSpPr/>
      </dsp:nvSpPr>
      <dsp:spPr>
        <a:xfrm>
          <a:off x="0" y="1889006"/>
          <a:ext cx="7430660" cy="15322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8D1188-1ABC-4A53-9C4A-A167F0A05849}">
      <dsp:nvSpPr>
        <dsp:cNvPr id="0" name=""/>
        <dsp:cNvSpPr/>
      </dsp:nvSpPr>
      <dsp:spPr>
        <a:xfrm>
          <a:off x="463514" y="2233769"/>
          <a:ext cx="843577" cy="8427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DF7E16-B8AF-4224-9E55-34AD8E742545}">
      <dsp:nvSpPr>
        <dsp:cNvPr id="0" name=""/>
        <dsp:cNvSpPr/>
      </dsp:nvSpPr>
      <dsp:spPr>
        <a:xfrm>
          <a:off x="1770607" y="1889006"/>
          <a:ext cx="5543205" cy="1533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325" tIns="162325" rIns="162325" bIns="162325" numCol="1" spcCol="1270" anchor="ctr" anchorCtr="0">
          <a:noAutofit/>
        </a:bodyPr>
        <a:lstStyle/>
        <a:p>
          <a:pPr marL="0" lvl="0" indent="0" algn="l" defTabSz="1066800">
            <a:lnSpc>
              <a:spcPct val="100000"/>
            </a:lnSpc>
            <a:spcBef>
              <a:spcPct val="0"/>
            </a:spcBef>
            <a:spcAft>
              <a:spcPct val="35000"/>
            </a:spcAft>
            <a:buNone/>
          </a:pPr>
          <a:r>
            <a:rPr lang="en-US" sz="2400" kern="1200" dirty="0"/>
            <a:t>To take the information learned today to successfully use your voucher and fulfill your responsibilities as a voucher holder</a:t>
          </a:r>
        </a:p>
      </dsp:txBody>
      <dsp:txXfrm>
        <a:off x="1770607" y="1889006"/>
        <a:ext cx="5543205" cy="1533777"/>
      </dsp:txXfrm>
    </dsp:sp>
    <dsp:sp modelId="{00D199DD-FAA4-48F5-8738-9BB238C4F2DA}">
      <dsp:nvSpPr>
        <dsp:cNvPr id="0" name=""/>
        <dsp:cNvSpPr/>
      </dsp:nvSpPr>
      <dsp:spPr>
        <a:xfrm>
          <a:off x="0" y="3773361"/>
          <a:ext cx="7430660" cy="15322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7841D5-0BA7-4B6B-9E5F-2806F29D026E}">
      <dsp:nvSpPr>
        <dsp:cNvPr id="0" name=""/>
        <dsp:cNvSpPr/>
      </dsp:nvSpPr>
      <dsp:spPr>
        <a:xfrm>
          <a:off x="463967" y="4118124"/>
          <a:ext cx="843577" cy="8427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323756-ED08-49F2-BE53-1974A83E5DE1}">
      <dsp:nvSpPr>
        <dsp:cNvPr id="0" name=""/>
        <dsp:cNvSpPr/>
      </dsp:nvSpPr>
      <dsp:spPr>
        <a:xfrm>
          <a:off x="1771513" y="3773361"/>
          <a:ext cx="5543205" cy="1533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325" tIns="162325" rIns="162325" bIns="162325" numCol="1" spcCol="1270" anchor="ctr" anchorCtr="0">
          <a:noAutofit/>
        </a:bodyPr>
        <a:lstStyle/>
        <a:p>
          <a:pPr marL="0" lvl="0" indent="0" algn="l" defTabSz="977900">
            <a:lnSpc>
              <a:spcPct val="100000"/>
            </a:lnSpc>
            <a:spcBef>
              <a:spcPct val="0"/>
            </a:spcBef>
            <a:spcAft>
              <a:spcPct val="35000"/>
            </a:spcAft>
            <a:buNone/>
          </a:pPr>
          <a:r>
            <a:rPr lang="en-US" sz="2200" kern="1200" dirty="0"/>
            <a:t>To review, initial, sign and date my </a:t>
          </a:r>
          <a:r>
            <a:rPr lang="en-US" sz="2200" b="1" u="sng" kern="1200" dirty="0"/>
            <a:t>Responsibility Agreement and Briefing Certificate </a:t>
          </a:r>
          <a:r>
            <a:rPr lang="en-US" sz="2200" u="sng" kern="1200" dirty="0"/>
            <a:t>– </a:t>
          </a:r>
          <a:r>
            <a:rPr lang="en-US" sz="2200" b="1" u="sng" kern="1200" dirty="0"/>
            <a:t>and submit copies to CDA by my assigned due date</a:t>
          </a:r>
          <a:endParaRPr lang="en-US" sz="2200" kern="1200" dirty="0"/>
        </a:p>
      </dsp:txBody>
      <dsp:txXfrm>
        <a:off x="1771513" y="3773361"/>
        <a:ext cx="5543205" cy="153377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8846F-B6DB-4518-83FE-C4D72E553477}">
      <dsp:nvSpPr>
        <dsp:cNvPr id="0" name=""/>
        <dsp:cNvSpPr/>
      </dsp:nvSpPr>
      <dsp:spPr>
        <a:xfrm>
          <a:off x="774129" y="828449"/>
          <a:ext cx="1255425" cy="12554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75899A-AE79-4C20-956E-1A5BFE227FAA}">
      <dsp:nvSpPr>
        <dsp:cNvPr id="0" name=""/>
        <dsp:cNvSpPr/>
      </dsp:nvSpPr>
      <dsp:spPr>
        <a:xfrm>
          <a:off x="1041679" y="1095999"/>
          <a:ext cx="720326" cy="720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228B59-E4C9-4139-B657-51A2992C415F}">
      <dsp:nvSpPr>
        <dsp:cNvPr id="0" name=""/>
        <dsp:cNvSpPr/>
      </dsp:nvSpPr>
      <dsp:spPr>
        <a:xfrm>
          <a:off x="372805" y="2474910"/>
          <a:ext cx="20580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VOUCHER</a:t>
          </a:r>
          <a:endParaRPr lang="en-US" sz="1500" kern="1200" dirty="0"/>
        </a:p>
      </dsp:txBody>
      <dsp:txXfrm>
        <a:off x="372805" y="2474910"/>
        <a:ext cx="2058075" cy="720000"/>
      </dsp:txXfrm>
    </dsp:sp>
    <dsp:sp modelId="{34F61562-C7E9-49A9-85AD-79855D515043}">
      <dsp:nvSpPr>
        <dsp:cNvPr id="0" name=""/>
        <dsp:cNvSpPr/>
      </dsp:nvSpPr>
      <dsp:spPr>
        <a:xfrm>
          <a:off x="3192368" y="828449"/>
          <a:ext cx="1255425" cy="12554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BE35CB-8882-45CD-884C-B7943C517EED}">
      <dsp:nvSpPr>
        <dsp:cNvPr id="0" name=""/>
        <dsp:cNvSpPr/>
      </dsp:nvSpPr>
      <dsp:spPr>
        <a:xfrm>
          <a:off x="3459917" y="1095999"/>
          <a:ext cx="720326" cy="720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F74BC2-5E7B-40EE-9E22-80250EB36D0B}">
      <dsp:nvSpPr>
        <dsp:cNvPr id="0" name=""/>
        <dsp:cNvSpPr/>
      </dsp:nvSpPr>
      <dsp:spPr>
        <a:xfrm>
          <a:off x="2791043" y="2474910"/>
          <a:ext cx="20580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REQUEST FOR TEANANCY APPROVAL (RFTA)</a:t>
          </a:r>
          <a:endParaRPr lang="en-US" sz="1500" kern="1200" dirty="0"/>
        </a:p>
      </dsp:txBody>
      <dsp:txXfrm>
        <a:off x="2791043" y="2474910"/>
        <a:ext cx="2058075" cy="720000"/>
      </dsp:txXfrm>
    </dsp:sp>
    <dsp:sp modelId="{882432B4-B455-47B7-9E36-845174781434}">
      <dsp:nvSpPr>
        <dsp:cNvPr id="0" name=""/>
        <dsp:cNvSpPr/>
      </dsp:nvSpPr>
      <dsp:spPr>
        <a:xfrm>
          <a:off x="5610606" y="828449"/>
          <a:ext cx="1255425" cy="12554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06F9EB-2319-43F3-ADD0-F68378A73180}">
      <dsp:nvSpPr>
        <dsp:cNvPr id="0" name=""/>
        <dsp:cNvSpPr/>
      </dsp:nvSpPr>
      <dsp:spPr>
        <a:xfrm>
          <a:off x="5878155" y="1095999"/>
          <a:ext cx="720326" cy="720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1C7210-288C-4349-9F6A-020E9E706D22}">
      <dsp:nvSpPr>
        <dsp:cNvPr id="0" name=""/>
        <dsp:cNvSpPr/>
      </dsp:nvSpPr>
      <dsp:spPr>
        <a:xfrm>
          <a:off x="5209281" y="2474910"/>
          <a:ext cx="20580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GROSS RENT VOUCHER LIMIT CALCULATION</a:t>
          </a:r>
          <a:endParaRPr lang="en-US" sz="1500" kern="1200" dirty="0"/>
        </a:p>
      </dsp:txBody>
      <dsp:txXfrm>
        <a:off x="5209281" y="2474910"/>
        <a:ext cx="2058075" cy="720000"/>
      </dsp:txXfrm>
    </dsp:sp>
    <dsp:sp modelId="{1ED19F2F-89D7-4572-B171-B90F5CB813B8}">
      <dsp:nvSpPr>
        <dsp:cNvPr id="0" name=""/>
        <dsp:cNvSpPr/>
      </dsp:nvSpPr>
      <dsp:spPr>
        <a:xfrm>
          <a:off x="8028844" y="828449"/>
          <a:ext cx="1255425" cy="12554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E77777-246C-45C4-AD37-87554892284D}">
      <dsp:nvSpPr>
        <dsp:cNvPr id="0" name=""/>
        <dsp:cNvSpPr/>
      </dsp:nvSpPr>
      <dsp:spPr>
        <a:xfrm>
          <a:off x="8296394" y="1095999"/>
          <a:ext cx="720326" cy="7203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8B96F8-F101-4CE0-A2A3-414D5F48CFB0}">
      <dsp:nvSpPr>
        <dsp:cNvPr id="0" name=""/>
        <dsp:cNvSpPr/>
      </dsp:nvSpPr>
      <dsp:spPr>
        <a:xfrm>
          <a:off x="7627519" y="2474910"/>
          <a:ext cx="205807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UTILITY ALLOWANCE WORKSHEETS</a:t>
          </a:r>
          <a:endParaRPr lang="en-US" sz="1500" kern="1200" dirty="0"/>
        </a:p>
      </dsp:txBody>
      <dsp:txXfrm>
        <a:off x="7627519" y="2474910"/>
        <a:ext cx="2058075"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8128B-957C-4A7E-840B-7E2A89C0CA97}">
      <dsp:nvSpPr>
        <dsp:cNvPr id="0" name=""/>
        <dsp:cNvSpPr/>
      </dsp:nvSpPr>
      <dsp:spPr>
        <a:xfrm>
          <a:off x="0" y="2247"/>
          <a:ext cx="4937760" cy="8524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A3FE26-8751-431F-ACA9-D3793159134E}">
      <dsp:nvSpPr>
        <dsp:cNvPr id="0" name=""/>
        <dsp:cNvSpPr/>
      </dsp:nvSpPr>
      <dsp:spPr>
        <a:xfrm>
          <a:off x="257869" y="195731"/>
          <a:ext cx="469312" cy="4688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5EC780-7587-42E6-8685-7885DE16C26A}">
      <dsp:nvSpPr>
        <dsp:cNvPr id="0" name=""/>
        <dsp:cNvSpPr/>
      </dsp:nvSpPr>
      <dsp:spPr>
        <a:xfrm>
          <a:off x="985051" y="3927"/>
          <a:ext cx="3715666" cy="853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07" tIns="90307" rIns="90307" bIns="90307" numCol="1" spcCol="1270" anchor="ctr" anchorCtr="0">
          <a:noAutofit/>
        </a:bodyPr>
        <a:lstStyle/>
        <a:p>
          <a:pPr marL="0" lvl="0" indent="0" algn="l" defTabSz="800100">
            <a:lnSpc>
              <a:spcPct val="100000"/>
            </a:lnSpc>
            <a:spcBef>
              <a:spcPct val="0"/>
            </a:spcBef>
            <a:spcAft>
              <a:spcPct val="35000"/>
            </a:spcAft>
            <a:buNone/>
          </a:pPr>
          <a:r>
            <a:rPr lang="en-US" sz="1800" kern="1200" dirty="0"/>
            <a:t>Must be submitted in writing</a:t>
          </a:r>
        </a:p>
      </dsp:txBody>
      <dsp:txXfrm>
        <a:off x="985051" y="3927"/>
        <a:ext cx="3715666" cy="853294"/>
      </dsp:txXfrm>
    </dsp:sp>
    <dsp:sp modelId="{EB362C72-8474-40DE-83AD-B71E5E43F825}">
      <dsp:nvSpPr>
        <dsp:cNvPr id="0" name=""/>
        <dsp:cNvSpPr/>
      </dsp:nvSpPr>
      <dsp:spPr>
        <a:xfrm>
          <a:off x="0" y="1057997"/>
          <a:ext cx="4937760" cy="8524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5BECFC-EF2E-44AE-A296-F5506938ADEA}">
      <dsp:nvSpPr>
        <dsp:cNvPr id="0" name=""/>
        <dsp:cNvSpPr/>
      </dsp:nvSpPr>
      <dsp:spPr>
        <a:xfrm>
          <a:off x="257869" y="1249801"/>
          <a:ext cx="469312" cy="4688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484D47-E39A-4AB0-A788-D6DE27EECCC2}">
      <dsp:nvSpPr>
        <dsp:cNvPr id="0" name=""/>
        <dsp:cNvSpPr/>
      </dsp:nvSpPr>
      <dsp:spPr>
        <a:xfrm>
          <a:off x="985051" y="1057997"/>
          <a:ext cx="3715666" cy="853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07" tIns="90307" rIns="90307" bIns="90307" numCol="1" spcCol="1270" anchor="ctr" anchorCtr="0">
          <a:noAutofit/>
        </a:bodyPr>
        <a:lstStyle/>
        <a:p>
          <a:pPr marL="0" lvl="0" indent="0" algn="l" defTabSz="800100">
            <a:lnSpc>
              <a:spcPct val="100000"/>
            </a:lnSpc>
            <a:spcBef>
              <a:spcPct val="0"/>
            </a:spcBef>
            <a:spcAft>
              <a:spcPct val="35000"/>
            </a:spcAft>
            <a:buNone/>
          </a:pPr>
          <a:r>
            <a:rPr lang="en-US" sz="1800" kern="1200" dirty="0"/>
            <a:t>Must be submitted before the voucher expires</a:t>
          </a:r>
        </a:p>
      </dsp:txBody>
      <dsp:txXfrm>
        <a:off x="985051" y="1057997"/>
        <a:ext cx="3715666" cy="853294"/>
      </dsp:txXfrm>
    </dsp:sp>
    <dsp:sp modelId="{11815657-9595-491D-8172-57A189EEF662}">
      <dsp:nvSpPr>
        <dsp:cNvPr id="0" name=""/>
        <dsp:cNvSpPr/>
      </dsp:nvSpPr>
      <dsp:spPr>
        <a:xfrm>
          <a:off x="0" y="2112067"/>
          <a:ext cx="4937760" cy="8524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042509-9733-49AC-85DC-A729967195EE}">
      <dsp:nvSpPr>
        <dsp:cNvPr id="0" name=""/>
        <dsp:cNvSpPr/>
      </dsp:nvSpPr>
      <dsp:spPr>
        <a:xfrm>
          <a:off x="257869" y="2303871"/>
          <a:ext cx="469312" cy="4688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D2A288-F226-4CD5-942A-1F9D0B5816BE}">
      <dsp:nvSpPr>
        <dsp:cNvPr id="0" name=""/>
        <dsp:cNvSpPr/>
      </dsp:nvSpPr>
      <dsp:spPr>
        <a:xfrm>
          <a:off x="985051" y="2112067"/>
          <a:ext cx="3715666" cy="853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07" tIns="90307" rIns="90307" bIns="90307" numCol="1" spcCol="1270" anchor="ctr" anchorCtr="0">
          <a:noAutofit/>
        </a:bodyPr>
        <a:lstStyle/>
        <a:p>
          <a:pPr marL="0" lvl="0" indent="0" algn="l" defTabSz="711200">
            <a:lnSpc>
              <a:spcPct val="100000"/>
            </a:lnSpc>
            <a:spcBef>
              <a:spcPct val="0"/>
            </a:spcBef>
            <a:spcAft>
              <a:spcPct val="35000"/>
            </a:spcAft>
            <a:buNone/>
          </a:pPr>
          <a:r>
            <a:rPr lang="en-US" sz="1600" kern="1200" dirty="0"/>
            <a:t>Up to 2 additional 30-day extensions may be approved for a total voucher search time of 120 days</a:t>
          </a:r>
        </a:p>
      </dsp:txBody>
      <dsp:txXfrm>
        <a:off x="985051" y="2112067"/>
        <a:ext cx="3715666" cy="853294"/>
      </dsp:txXfrm>
    </dsp:sp>
    <dsp:sp modelId="{2D2B6E77-AE13-43CE-8161-BEE92AEEA319}">
      <dsp:nvSpPr>
        <dsp:cNvPr id="0" name=""/>
        <dsp:cNvSpPr/>
      </dsp:nvSpPr>
      <dsp:spPr>
        <a:xfrm>
          <a:off x="0" y="3166137"/>
          <a:ext cx="4937760" cy="8524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928B57-5280-4A6E-9CEA-B8ED40E4FC7B}">
      <dsp:nvSpPr>
        <dsp:cNvPr id="0" name=""/>
        <dsp:cNvSpPr/>
      </dsp:nvSpPr>
      <dsp:spPr>
        <a:xfrm>
          <a:off x="257869" y="3357941"/>
          <a:ext cx="469312" cy="4688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74B510-B8DD-4669-9827-A1A05DA44221}">
      <dsp:nvSpPr>
        <dsp:cNvPr id="0" name=""/>
        <dsp:cNvSpPr/>
      </dsp:nvSpPr>
      <dsp:spPr>
        <a:xfrm>
          <a:off x="985051" y="3166137"/>
          <a:ext cx="3715666" cy="8532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307" tIns="90307" rIns="90307" bIns="90307" numCol="1" spcCol="1270" anchor="ctr" anchorCtr="0">
          <a:noAutofit/>
        </a:bodyPr>
        <a:lstStyle/>
        <a:p>
          <a:pPr marL="0" lvl="0" indent="0" algn="l" defTabSz="711200">
            <a:lnSpc>
              <a:spcPct val="100000"/>
            </a:lnSpc>
            <a:spcBef>
              <a:spcPct val="0"/>
            </a:spcBef>
            <a:spcAft>
              <a:spcPct val="35000"/>
            </a:spcAft>
            <a:buNone/>
          </a:pPr>
          <a:r>
            <a:rPr lang="en-US" sz="1600" kern="1200" dirty="0"/>
            <a:t>If additional time is still needed, approval will need to be processed through a reasonable accommodation request </a:t>
          </a:r>
        </a:p>
      </dsp:txBody>
      <dsp:txXfrm>
        <a:off x="985051" y="3166137"/>
        <a:ext cx="3715666" cy="85329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24DB2-5EDD-4163-BC31-57947C6F2E77}">
      <dsp:nvSpPr>
        <dsp:cNvPr id="0" name=""/>
        <dsp:cNvSpPr/>
      </dsp:nvSpPr>
      <dsp:spPr>
        <a:xfrm>
          <a:off x="929481" y="0"/>
          <a:ext cx="5051424" cy="5051424"/>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AC84C0-E78F-4051-BFC9-8B8914172AF7}">
      <dsp:nvSpPr>
        <dsp:cNvPr id="0" name=""/>
        <dsp:cNvSpPr/>
      </dsp:nvSpPr>
      <dsp:spPr>
        <a:xfrm>
          <a:off x="1409366" y="479885"/>
          <a:ext cx="1970055" cy="19700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A Good Place to Live</a:t>
          </a:r>
        </a:p>
      </dsp:txBody>
      <dsp:txXfrm>
        <a:off x="1505536" y="576055"/>
        <a:ext cx="1777715" cy="1777715"/>
      </dsp:txXfrm>
    </dsp:sp>
    <dsp:sp modelId="{1299A60F-3DC7-4BCA-B22A-9768D3244324}">
      <dsp:nvSpPr>
        <dsp:cNvPr id="0" name=""/>
        <dsp:cNvSpPr/>
      </dsp:nvSpPr>
      <dsp:spPr>
        <a:xfrm>
          <a:off x="3530964" y="479885"/>
          <a:ext cx="1970055" cy="19700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Lead-based Paint Booklet</a:t>
          </a:r>
        </a:p>
      </dsp:txBody>
      <dsp:txXfrm>
        <a:off x="3627134" y="576055"/>
        <a:ext cx="1777715" cy="1777715"/>
      </dsp:txXfrm>
    </dsp:sp>
    <dsp:sp modelId="{D308FF9B-8997-4391-86D6-6BFBA3E2D215}">
      <dsp:nvSpPr>
        <dsp:cNvPr id="0" name=""/>
        <dsp:cNvSpPr/>
      </dsp:nvSpPr>
      <dsp:spPr>
        <a:xfrm>
          <a:off x="1409366" y="2601483"/>
          <a:ext cx="1970055" cy="19700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Violence Against Women Act (VAWA)</a:t>
          </a:r>
        </a:p>
      </dsp:txBody>
      <dsp:txXfrm>
        <a:off x="1505536" y="2697653"/>
        <a:ext cx="1777715" cy="1777715"/>
      </dsp:txXfrm>
    </dsp:sp>
    <dsp:sp modelId="{8AF6918E-BD21-46B5-A7AC-1C6C4FA07712}">
      <dsp:nvSpPr>
        <dsp:cNvPr id="0" name=""/>
        <dsp:cNvSpPr/>
      </dsp:nvSpPr>
      <dsp:spPr>
        <a:xfrm>
          <a:off x="3530964" y="2601483"/>
          <a:ext cx="1970055" cy="197005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solidFill>
                <a:schemeClr val="tx1"/>
              </a:solidFill>
            </a:rPr>
            <a:t>HUD Discrimination complaint information </a:t>
          </a:r>
        </a:p>
      </dsp:txBody>
      <dsp:txXfrm>
        <a:off x="3627134" y="2697653"/>
        <a:ext cx="1777715" cy="17777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0CF4D1-9465-4B8B-8424-0F2A4A5A2BF0}">
      <dsp:nvSpPr>
        <dsp:cNvPr id="0" name=""/>
        <dsp:cNvSpPr/>
      </dsp:nvSpPr>
      <dsp:spPr>
        <a:xfrm>
          <a:off x="0" y="1669"/>
          <a:ext cx="10058399" cy="84632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48F921-725F-4379-A169-32A6C7F3F422}">
      <dsp:nvSpPr>
        <dsp:cNvPr id="0" name=""/>
        <dsp:cNvSpPr/>
      </dsp:nvSpPr>
      <dsp:spPr>
        <a:xfrm>
          <a:off x="256011" y="192091"/>
          <a:ext cx="465476" cy="4654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7F111F-B2BB-41FE-94F4-223804B53E79}">
      <dsp:nvSpPr>
        <dsp:cNvPr id="0" name=""/>
        <dsp:cNvSpPr/>
      </dsp:nvSpPr>
      <dsp:spPr>
        <a:xfrm>
          <a:off x="977499" y="1669"/>
          <a:ext cx="9080900" cy="846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69" tIns="89569" rIns="89569" bIns="89569" numCol="1" spcCol="1270" anchor="ctr" anchorCtr="0">
          <a:noAutofit/>
        </a:bodyPr>
        <a:lstStyle/>
        <a:p>
          <a:pPr marL="0" lvl="0" indent="0" algn="l" defTabSz="622300">
            <a:lnSpc>
              <a:spcPct val="100000"/>
            </a:lnSpc>
            <a:spcBef>
              <a:spcPct val="0"/>
            </a:spcBef>
            <a:spcAft>
              <a:spcPct val="35000"/>
            </a:spcAft>
            <a:buNone/>
          </a:pPr>
          <a:r>
            <a:rPr lang="en-US" sz="1400" kern="1200" dirty="0"/>
            <a:t>1) VOUCHER- You must sign, date and submit a copy to your assigned housing specialist</a:t>
          </a:r>
        </a:p>
      </dsp:txBody>
      <dsp:txXfrm>
        <a:off x="977499" y="1669"/>
        <a:ext cx="9080900" cy="846320"/>
      </dsp:txXfrm>
    </dsp:sp>
    <dsp:sp modelId="{19559C5D-526B-42B5-8853-238CA3BC6915}">
      <dsp:nvSpPr>
        <dsp:cNvPr id="0" name=""/>
        <dsp:cNvSpPr/>
      </dsp:nvSpPr>
      <dsp:spPr>
        <a:xfrm>
          <a:off x="0" y="1059569"/>
          <a:ext cx="10058399" cy="84632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220BA0-565E-453B-B7CF-55FB00AE89B0}">
      <dsp:nvSpPr>
        <dsp:cNvPr id="0" name=""/>
        <dsp:cNvSpPr/>
      </dsp:nvSpPr>
      <dsp:spPr>
        <a:xfrm>
          <a:off x="256011" y="1249991"/>
          <a:ext cx="465476" cy="4654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9A3E88-2ADB-46B1-A995-F8922D45D196}">
      <dsp:nvSpPr>
        <dsp:cNvPr id="0" name=""/>
        <dsp:cNvSpPr/>
      </dsp:nvSpPr>
      <dsp:spPr>
        <a:xfrm>
          <a:off x="977499" y="1059569"/>
          <a:ext cx="9080900" cy="846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69" tIns="89569" rIns="89569" bIns="89569" numCol="1" spcCol="1270" anchor="ctr" anchorCtr="0">
          <a:noAutofit/>
        </a:bodyPr>
        <a:lstStyle/>
        <a:p>
          <a:pPr marL="0" lvl="0" indent="0" algn="l" defTabSz="622300">
            <a:lnSpc>
              <a:spcPct val="100000"/>
            </a:lnSpc>
            <a:spcBef>
              <a:spcPct val="0"/>
            </a:spcBef>
            <a:spcAft>
              <a:spcPct val="35000"/>
            </a:spcAft>
            <a:buNone/>
          </a:pPr>
          <a:r>
            <a:rPr lang="en-US" sz="1400" kern="1200" dirty="0"/>
            <a:t>2) REQUEST FOR TEANANCY APPROVAL (RFTA) FORM- This form needs to be completed by the housing provider/landlord and returned to CDA along with a copy of the proposed, unsigned 12-month lease for the unit you wish to rent. This form must also be signed by the voucher holder in order for CDA to proceed with processing the unit upon receipt.</a:t>
          </a:r>
        </a:p>
      </dsp:txBody>
      <dsp:txXfrm>
        <a:off x="977499" y="1059569"/>
        <a:ext cx="9080900" cy="846320"/>
      </dsp:txXfrm>
    </dsp:sp>
    <dsp:sp modelId="{E5400370-8F28-4B6B-8171-2FE39DD65FF2}">
      <dsp:nvSpPr>
        <dsp:cNvPr id="0" name=""/>
        <dsp:cNvSpPr/>
      </dsp:nvSpPr>
      <dsp:spPr>
        <a:xfrm>
          <a:off x="0" y="2117470"/>
          <a:ext cx="10058399" cy="84632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E93751-1031-4D5B-8527-CD4FBFE7DADC}">
      <dsp:nvSpPr>
        <dsp:cNvPr id="0" name=""/>
        <dsp:cNvSpPr/>
      </dsp:nvSpPr>
      <dsp:spPr>
        <a:xfrm>
          <a:off x="256011" y="2307892"/>
          <a:ext cx="465476" cy="4654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CB17C1-D5E1-4652-950A-5359443AB052}">
      <dsp:nvSpPr>
        <dsp:cNvPr id="0" name=""/>
        <dsp:cNvSpPr/>
      </dsp:nvSpPr>
      <dsp:spPr>
        <a:xfrm>
          <a:off x="977499" y="2117470"/>
          <a:ext cx="9080900" cy="846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69" tIns="89569" rIns="89569" bIns="89569" numCol="1" spcCol="1270" anchor="ctr" anchorCtr="0">
          <a:noAutofit/>
        </a:bodyPr>
        <a:lstStyle/>
        <a:p>
          <a:pPr marL="0" lvl="0" indent="0" algn="l" defTabSz="622300">
            <a:lnSpc>
              <a:spcPct val="100000"/>
            </a:lnSpc>
            <a:spcBef>
              <a:spcPct val="0"/>
            </a:spcBef>
            <a:spcAft>
              <a:spcPct val="35000"/>
            </a:spcAft>
            <a:buNone/>
          </a:pPr>
          <a:r>
            <a:rPr lang="en-US" sz="1400" kern="1200" dirty="0"/>
            <a:t>3) GROSS RENT VOUCHER LIMIT CALCULATION- This shows your voucher bedroom size, gross rent (contract rent + unit utility allowance) voucher limit and the calculations of 30% and 40% of your monthly adjusted income </a:t>
          </a:r>
        </a:p>
      </dsp:txBody>
      <dsp:txXfrm>
        <a:off x="977499" y="2117470"/>
        <a:ext cx="9080900" cy="846320"/>
      </dsp:txXfrm>
    </dsp:sp>
    <dsp:sp modelId="{032CA025-00FB-4A68-A759-BF9313E37BD9}">
      <dsp:nvSpPr>
        <dsp:cNvPr id="0" name=""/>
        <dsp:cNvSpPr/>
      </dsp:nvSpPr>
      <dsp:spPr>
        <a:xfrm>
          <a:off x="0" y="3175370"/>
          <a:ext cx="10058399" cy="84632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A57CD3-F8A4-44DA-87B9-55E280B19BA4}">
      <dsp:nvSpPr>
        <dsp:cNvPr id="0" name=""/>
        <dsp:cNvSpPr/>
      </dsp:nvSpPr>
      <dsp:spPr>
        <a:xfrm>
          <a:off x="256011" y="3365792"/>
          <a:ext cx="465476" cy="46547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758F36-FD57-4E8A-A70B-80BB1852D49C}">
      <dsp:nvSpPr>
        <dsp:cNvPr id="0" name=""/>
        <dsp:cNvSpPr/>
      </dsp:nvSpPr>
      <dsp:spPr>
        <a:xfrm>
          <a:off x="977499" y="3175370"/>
          <a:ext cx="9080900" cy="846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569" tIns="89569" rIns="89569" bIns="89569" numCol="1" spcCol="1270" anchor="ctr" anchorCtr="0">
          <a:noAutofit/>
        </a:bodyPr>
        <a:lstStyle/>
        <a:p>
          <a:pPr marL="0" lvl="0" indent="0" algn="l" defTabSz="622300">
            <a:lnSpc>
              <a:spcPct val="100000"/>
            </a:lnSpc>
            <a:spcBef>
              <a:spcPct val="0"/>
            </a:spcBef>
            <a:spcAft>
              <a:spcPct val="35000"/>
            </a:spcAft>
            <a:buNone/>
          </a:pPr>
          <a:r>
            <a:rPr lang="en-US" sz="1400" kern="1200" dirty="0"/>
            <a:t>4) UTILITY ALLOWANCE WORKSHEETS- Make sure to utilize the worksheet that matches with the unit type you are looking to rent. If you are looking at a unit smaller than your voucher size, use the actual unit size. If you are looking at a unit larger than your voucher size, use your actual voucher size</a:t>
          </a:r>
        </a:p>
      </dsp:txBody>
      <dsp:txXfrm>
        <a:off x="977499" y="3175370"/>
        <a:ext cx="9080900" cy="8463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3AF281-A86B-4BAA-8B14-25AA1CAE73E3}">
      <dsp:nvSpPr>
        <dsp:cNvPr id="0" name=""/>
        <dsp:cNvSpPr/>
      </dsp:nvSpPr>
      <dsp:spPr>
        <a:xfrm>
          <a:off x="0" y="4650"/>
          <a:ext cx="7430660" cy="15322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029870-EDAD-41FA-B3FB-B7417BE259B3}">
      <dsp:nvSpPr>
        <dsp:cNvPr id="0" name=""/>
        <dsp:cNvSpPr/>
      </dsp:nvSpPr>
      <dsp:spPr>
        <a:xfrm>
          <a:off x="463514" y="349413"/>
          <a:ext cx="843577" cy="8427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953BCA-C4C5-4105-9888-426794D56597}">
      <dsp:nvSpPr>
        <dsp:cNvPr id="0" name=""/>
        <dsp:cNvSpPr/>
      </dsp:nvSpPr>
      <dsp:spPr>
        <a:xfrm>
          <a:off x="1770607" y="4650"/>
          <a:ext cx="5543205" cy="1533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325" tIns="162325" rIns="162325" bIns="162325" numCol="1" spcCol="1270" anchor="ctr" anchorCtr="0">
          <a:noAutofit/>
        </a:bodyPr>
        <a:lstStyle/>
        <a:p>
          <a:pPr marL="0" lvl="0" indent="0" algn="l" defTabSz="1066800">
            <a:lnSpc>
              <a:spcPct val="100000"/>
            </a:lnSpc>
            <a:spcBef>
              <a:spcPct val="0"/>
            </a:spcBef>
            <a:spcAft>
              <a:spcPct val="35000"/>
            </a:spcAft>
            <a:buNone/>
          </a:pPr>
          <a:r>
            <a:rPr lang="en-US" sz="2400" kern="1200" dirty="0"/>
            <a:t>To learn how the Section 8 Program (also known as “Housing Choice Voucher” program) functions</a:t>
          </a:r>
        </a:p>
      </dsp:txBody>
      <dsp:txXfrm>
        <a:off x="1770607" y="4650"/>
        <a:ext cx="5543205" cy="1533777"/>
      </dsp:txXfrm>
    </dsp:sp>
    <dsp:sp modelId="{AE8ED8F6-CC1D-49F8-BAF2-522D320644C0}">
      <dsp:nvSpPr>
        <dsp:cNvPr id="0" name=""/>
        <dsp:cNvSpPr/>
      </dsp:nvSpPr>
      <dsp:spPr>
        <a:xfrm>
          <a:off x="0" y="1889006"/>
          <a:ext cx="7430660" cy="15322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8D1188-1ABC-4A53-9C4A-A167F0A05849}">
      <dsp:nvSpPr>
        <dsp:cNvPr id="0" name=""/>
        <dsp:cNvSpPr/>
      </dsp:nvSpPr>
      <dsp:spPr>
        <a:xfrm>
          <a:off x="463514" y="2233769"/>
          <a:ext cx="843577" cy="8427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DF7E16-B8AF-4224-9E55-34AD8E742545}">
      <dsp:nvSpPr>
        <dsp:cNvPr id="0" name=""/>
        <dsp:cNvSpPr/>
      </dsp:nvSpPr>
      <dsp:spPr>
        <a:xfrm>
          <a:off x="1770607" y="1889006"/>
          <a:ext cx="5543205" cy="1533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325" tIns="162325" rIns="162325" bIns="162325" numCol="1" spcCol="1270" anchor="ctr" anchorCtr="0">
          <a:noAutofit/>
        </a:bodyPr>
        <a:lstStyle/>
        <a:p>
          <a:pPr marL="0" lvl="0" indent="0" algn="l" defTabSz="1066800">
            <a:lnSpc>
              <a:spcPct val="100000"/>
            </a:lnSpc>
            <a:spcBef>
              <a:spcPct val="0"/>
            </a:spcBef>
            <a:spcAft>
              <a:spcPct val="35000"/>
            </a:spcAft>
            <a:buNone/>
          </a:pPr>
          <a:r>
            <a:rPr lang="en-US" sz="2400" kern="1200" dirty="0"/>
            <a:t>To take the information learned today to successfully use your voucher and fulfill your responsibilities as a voucher holder</a:t>
          </a:r>
        </a:p>
      </dsp:txBody>
      <dsp:txXfrm>
        <a:off x="1770607" y="1889006"/>
        <a:ext cx="5543205" cy="1533777"/>
      </dsp:txXfrm>
    </dsp:sp>
    <dsp:sp modelId="{00D199DD-FAA4-48F5-8738-9BB238C4F2DA}">
      <dsp:nvSpPr>
        <dsp:cNvPr id="0" name=""/>
        <dsp:cNvSpPr/>
      </dsp:nvSpPr>
      <dsp:spPr>
        <a:xfrm>
          <a:off x="0" y="3773361"/>
          <a:ext cx="7430660" cy="153228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7841D5-0BA7-4B6B-9E5F-2806F29D026E}">
      <dsp:nvSpPr>
        <dsp:cNvPr id="0" name=""/>
        <dsp:cNvSpPr/>
      </dsp:nvSpPr>
      <dsp:spPr>
        <a:xfrm>
          <a:off x="463967" y="4118124"/>
          <a:ext cx="843577" cy="84275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323756-ED08-49F2-BE53-1974A83E5DE1}">
      <dsp:nvSpPr>
        <dsp:cNvPr id="0" name=""/>
        <dsp:cNvSpPr/>
      </dsp:nvSpPr>
      <dsp:spPr>
        <a:xfrm>
          <a:off x="1771513" y="3773361"/>
          <a:ext cx="5543205" cy="1533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325" tIns="162325" rIns="162325" bIns="162325" numCol="1" spcCol="1270" anchor="ctr" anchorCtr="0">
          <a:noAutofit/>
        </a:bodyPr>
        <a:lstStyle/>
        <a:p>
          <a:pPr marL="0" lvl="0" indent="0" algn="l" defTabSz="977900">
            <a:lnSpc>
              <a:spcPct val="100000"/>
            </a:lnSpc>
            <a:spcBef>
              <a:spcPct val="0"/>
            </a:spcBef>
            <a:spcAft>
              <a:spcPct val="35000"/>
            </a:spcAft>
            <a:buNone/>
          </a:pPr>
          <a:r>
            <a:rPr lang="en-US" sz="2200" kern="1200" dirty="0"/>
            <a:t>To review, initial, sign and date my </a:t>
          </a:r>
          <a:r>
            <a:rPr lang="en-US" sz="2200" b="1" u="sng" kern="1200" dirty="0"/>
            <a:t>Responsibility Agreement and Briefing Certificate </a:t>
          </a:r>
          <a:r>
            <a:rPr lang="en-US" sz="2200" u="sng" kern="1200" dirty="0"/>
            <a:t>– </a:t>
          </a:r>
          <a:r>
            <a:rPr lang="en-US" sz="2200" b="1" u="sng" kern="1200" dirty="0"/>
            <a:t>and submit copies to CDA by my assigned due date</a:t>
          </a:r>
          <a:endParaRPr lang="en-US" sz="2200" kern="1200" dirty="0"/>
        </a:p>
      </dsp:txBody>
      <dsp:txXfrm>
        <a:off x="1771513" y="3773361"/>
        <a:ext cx="5543205" cy="153377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A0C01866-9AC3-48F8-A235-B8DCFE64B18F}" type="datetimeFigureOut">
              <a:rPr lang="en-US" smtClean="0"/>
              <a:t>10/12/2026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94B5C849-CD7F-4C94-943C-00876689E5D0}" type="slidenum">
              <a:rPr lang="en-US" smtClean="0"/>
              <a:t>‹#›</a:t>
            </a:fld>
            <a:endParaRPr lang="en-US"/>
          </a:p>
        </p:txBody>
      </p:sp>
    </p:spTree>
    <p:extLst>
      <p:ext uri="{BB962C8B-B14F-4D97-AF65-F5344CB8AC3E}">
        <p14:creationId xmlns:p14="http://schemas.microsoft.com/office/powerpoint/2010/main" val="2398713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Hello and welcome</a:t>
            </a:r>
            <a:r>
              <a:rPr lang="en-US" baseline="0" dirty="0"/>
              <a:t> </a:t>
            </a:r>
            <a:r>
              <a:rPr lang="en-US" baseline="0" dirty="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1</a:t>
            </a:fld>
            <a:endParaRPr lang="en-US"/>
          </a:p>
        </p:txBody>
      </p:sp>
    </p:spTree>
    <p:extLst>
      <p:ext uri="{BB962C8B-B14F-4D97-AF65-F5344CB8AC3E}">
        <p14:creationId xmlns:p14="http://schemas.microsoft.com/office/powerpoint/2010/main" val="34481727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2</a:t>
            </a:fld>
            <a:endParaRPr lang="en-US"/>
          </a:p>
        </p:txBody>
      </p:sp>
    </p:spTree>
    <p:extLst>
      <p:ext uri="{BB962C8B-B14F-4D97-AF65-F5344CB8AC3E}">
        <p14:creationId xmlns:p14="http://schemas.microsoft.com/office/powerpoint/2010/main" val="1198816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Understanding</a:t>
            </a:r>
            <a:r>
              <a:rPr lang="en-US" baseline="0" dirty="0"/>
              <a:t> and having success with the Section 8 program</a:t>
            </a:r>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3</a:t>
            </a:fld>
            <a:endParaRPr lang="en-US"/>
          </a:p>
        </p:txBody>
      </p:sp>
    </p:spTree>
    <p:extLst>
      <p:ext uri="{BB962C8B-B14F-4D97-AF65-F5344CB8AC3E}">
        <p14:creationId xmlns:p14="http://schemas.microsoft.com/office/powerpoint/2010/main" val="283081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4</a:t>
            </a:fld>
            <a:endParaRPr lang="en-US"/>
          </a:p>
        </p:txBody>
      </p:sp>
    </p:spTree>
    <p:extLst>
      <p:ext uri="{BB962C8B-B14F-4D97-AF65-F5344CB8AC3E}">
        <p14:creationId xmlns:p14="http://schemas.microsoft.com/office/powerpoint/2010/main" val="4062864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5</a:t>
            </a:fld>
            <a:endParaRPr lang="en-US"/>
          </a:p>
        </p:txBody>
      </p:sp>
    </p:spTree>
    <p:extLst>
      <p:ext uri="{BB962C8B-B14F-4D97-AF65-F5344CB8AC3E}">
        <p14:creationId xmlns:p14="http://schemas.microsoft.com/office/powerpoint/2010/main" val="1006843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6</a:t>
            </a:fld>
            <a:endParaRPr lang="en-US"/>
          </a:p>
        </p:txBody>
      </p:sp>
    </p:spTree>
    <p:extLst>
      <p:ext uri="{BB962C8B-B14F-4D97-AF65-F5344CB8AC3E}">
        <p14:creationId xmlns:p14="http://schemas.microsoft.com/office/powerpoint/2010/main" val="1463726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11</a:t>
            </a:fld>
            <a:endParaRPr lang="en-US"/>
          </a:p>
        </p:txBody>
      </p:sp>
    </p:spTree>
    <p:extLst>
      <p:ext uri="{BB962C8B-B14F-4D97-AF65-F5344CB8AC3E}">
        <p14:creationId xmlns:p14="http://schemas.microsoft.com/office/powerpoint/2010/main" val="14304462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15</a:t>
            </a:fld>
            <a:endParaRPr lang="en-US"/>
          </a:p>
        </p:txBody>
      </p:sp>
    </p:spTree>
    <p:extLst>
      <p:ext uri="{BB962C8B-B14F-4D97-AF65-F5344CB8AC3E}">
        <p14:creationId xmlns:p14="http://schemas.microsoft.com/office/powerpoint/2010/main" val="3173175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4B5C849-CD7F-4C94-943C-00876689E5D0}" type="slidenum">
              <a:rPr lang="en-US" smtClean="0"/>
              <a:t>18</a:t>
            </a:fld>
            <a:endParaRPr lang="en-US"/>
          </a:p>
        </p:txBody>
      </p:sp>
    </p:spTree>
    <p:extLst>
      <p:ext uri="{BB962C8B-B14F-4D97-AF65-F5344CB8AC3E}">
        <p14:creationId xmlns:p14="http://schemas.microsoft.com/office/powerpoint/2010/main" val="1922682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19</a:t>
            </a:fld>
            <a:endParaRPr lang="en-US"/>
          </a:p>
        </p:txBody>
      </p:sp>
    </p:spTree>
    <p:extLst>
      <p:ext uri="{BB962C8B-B14F-4D97-AF65-F5344CB8AC3E}">
        <p14:creationId xmlns:p14="http://schemas.microsoft.com/office/powerpoint/2010/main" val="3990224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20</a:t>
            </a:fld>
            <a:endParaRPr lang="en-US"/>
          </a:p>
        </p:txBody>
      </p:sp>
    </p:spTree>
    <p:extLst>
      <p:ext uri="{BB962C8B-B14F-4D97-AF65-F5344CB8AC3E}">
        <p14:creationId xmlns:p14="http://schemas.microsoft.com/office/powerpoint/2010/main" val="301303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21</a:t>
            </a:fld>
            <a:endParaRPr lang="en-US"/>
          </a:p>
        </p:txBody>
      </p:sp>
    </p:spTree>
    <p:extLst>
      <p:ext uri="{BB962C8B-B14F-4D97-AF65-F5344CB8AC3E}">
        <p14:creationId xmlns:p14="http://schemas.microsoft.com/office/powerpoint/2010/main" val="22718421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22</a:t>
            </a:fld>
            <a:endParaRPr lang="en-US"/>
          </a:p>
        </p:txBody>
      </p:sp>
    </p:spTree>
    <p:extLst>
      <p:ext uri="{BB962C8B-B14F-4D97-AF65-F5344CB8AC3E}">
        <p14:creationId xmlns:p14="http://schemas.microsoft.com/office/powerpoint/2010/main" val="1654637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30</a:t>
            </a:fld>
            <a:endParaRPr lang="en-US"/>
          </a:p>
        </p:txBody>
      </p:sp>
    </p:spTree>
    <p:extLst>
      <p:ext uri="{BB962C8B-B14F-4D97-AF65-F5344CB8AC3E}">
        <p14:creationId xmlns:p14="http://schemas.microsoft.com/office/powerpoint/2010/main" val="1261330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When applying for a unit, it is up to you to disclose that you have a housing voucher. If you do disclose that you have a housing voucher, the housing provider will most likely want to see the voucher and make a copy for your application- this is an acceptable practice.</a:t>
            </a:r>
          </a:p>
        </p:txBody>
      </p:sp>
      <p:sp>
        <p:nvSpPr>
          <p:cNvPr id="4" name="Slide Number Placeholder 3"/>
          <p:cNvSpPr>
            <a:spLocks noGrp="1"/>
          </p:cNvSpPr>
          <p:nvPr>
            <p:ph type="sldNum" sz="quarter" idx="10"/>
          </p:nvPr>
        </p:nvSpPr>
        <p:spPr/>
        <p:txBody>
          <a:bodyPr/>
          <a:lstStyle/>
          <a:p>
            <a:fld id="{94B5C849-CD7F-4C94-943C-00876689E5D0}" type="slidenum">
              <a:rPr lang="en-US" smtClean="0"/>
              <a:t>32</a:t>
            </a:fld>
            <a:endParaRPr lang="en-US"/>
          </a:p>
        </p:txBody>
      </p:sp>
    </p:spTree>
    <p:extLst>
      <p:ext uri="{BB962C8B-B14F-4D97-AF65-F5344CB8AC3E}">
        <p14:creationId xmlns:p14="http://schemas.microsoft.com/office/powerpoint/2010/main" val="34337561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38</a:t>
            </a:fld>
            <a:endParaRPr lang="en-US"/>
          </a:p>
        </p:txBody>
      </p:sp>
    </p:spTree>
    <p:extLst>
      <p:ext uri="{BB962C8B-B14F-4D97-AF65-F5344CB8AC3E}">
        <p14:creationId xmlns:p14="http://schemas.microsoft.com/office/powerpoint/2010/main" val="3158770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D75BE-ADDA-B854-EB89-D9434369E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0A191F-F894-D725-FFB3-3A30DF14BF1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17C26C-522A-896B-D53C-BF3CB6E41A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9263DC-3085-F4F1-07DB-7C2A42A538F6}"/>
              </a:ext>
            </a:extLst>
          </p:cNvPr>
          <p:cNvSpPr>
            <a:spLocks noGrp="1"/>
          </p:cNvSpPr>
          <p:nvPr>
            <p:ph type="sldNum" sz="quarter" idx="10"/>
          </p:nvPr>
        </p:nvSpPr>
        <p:spPr/>
        <p:txBody>
          <a:bodyPr/>
          <a:lstStyle/>
          <a:p>
            <a:fld id="{94B5C849-CD7F-4C94-943C-00876689E5D0}" type="slidenum">
              <a:rPr lang="en-US" smtClean="0"/>
              <a:t>39</a:t>
            </a:fld>
            <a:endParaRPr lang="en-US"/>
          </a:p>
        </p:txBody>
      </p:sp>
    </p:spTree>
    <p:extLst>
      <p:ext uri="{BB962C8B-B14F-4D97-AF65-F5344CB8AC3E}">
        <p14:creationId xmlns:p14="http://schemas.microsoft.com/office/powerpoint/2010/main" val="42113425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6F4DF-8B61-274F-AD65-059E9C557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0FBF8-68CB-D255-4E42-7B3741FEAC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BA1DC37-8C77-7EF5-2086-39A221E28E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19F811-D357-84B9-7719-DAD1358172BA}"/>
              </a:ext>
            </a:extLst>
          </p:cNvPr>
          <p:cNvSpPr>
            <a:spLocks noGrp="1"/>
          </p:cNvSpPr>
          <p:nvPr>
            <p:ph type="sldNum" sz="quarter" idx="10"/>
          </p:nvPr>
        </p:nvSpPr>
        <p:spPr/>
        <p:txBody>
          <a:bodyPr/>
          <a:lstStyle/>
          <a:p>
            <a:fld id="{94B5C849-CD7F-4C94-943C-00876689E5D0}" type="slidenum">
              <a:rPr lang="en-US" smtClean="0"/>
              <a:t>40</a:t>
            </a:fld>
            <a:endParaRPr lang="en-US"/>
          </a:p>
        </p:txBody>
      </p:sp>
    </p:spTree>
    <p:extLst>
      <p:ext uri="{BB962C8B-B14F-4D97-AF65-F5344CB8AC3E}">
        <p14:creationId xmlns:p14="http://schemas.microsoft.com/office/powerpoint/2010/main" val="28952145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41</a:t>
            </a:fld>
            <a:endParaRPr lang="en-US"/>
          </a:p>
        </p:txBody>
      </p:sp>
    </p:spTree>
    <p:extLst>
      <p:ext uri="{BB962C8B-B14F-4D97-AF65-F5344CB8AC3E}">
        <p14:creationId xmlns:p14="http://schemas.microsoft.com/office/powerpoint/2010/main" val="2254121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ABF1D-72B5-BBFF-7519-859047920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8400C-5F8D-6B89-8C02-8869B83778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17EACFE-E6CC-E13B-8672-DA568FE21E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CCFEBD-E15F-4E33-6B92-5DCC91EDD8FC}"/>
              </a:ext>
            </a:extLst>
          </p:cNvPr>
          <p:cNvSpPr>
            <a:spLocks noGrp="1"/>
          </p:cNvSpPr>
          <p:nvPr>
            <p:ph type="sldNum" sz="quarter" idx="10"/>
          </p:nvPr>
        </p:nvSpPr>
        <p:spPr/>
        <p:txBody>
          <a:bodyPr/>
          <a:lstStyle/>
          <a:p>
            <a:fld id="{94B5C849-CD7F-4C94-943C-00876689E5D0}" type="slidenum">
              <a:rPr lang="en-US" smtClean="0"/>
              <a:t>42</a:t>
            </a:fld>
            <a:endParaRPr lang="en-US"/>
          </a:p>
        </p:txBody>
      </p:sp>
    </p:spTree>
    <p:extLst>
      <p:ext uri="{BB962C8B-B14F-4D97-AF65-F5344CB8AC3E}">
        <p14:creationId xmlns:p14="http://schemas.microsoft.com/office/powerpoint/2010/main" val="31492097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Must</a:t>
            </a:r>
            <a:r>
              <a:rPr lang="en-US" baseline="0" dirty="0"/>
              <a:t> be filled in completely and submitted with a filled in unsigned 12 month lease</a:t>
            </a:r>
          </a:p>
          <a:p>
            <a:r>
              <a:rPr lang="en-US" dirty="0"/>
              <a:t>Incomplete forms will not be processed and will cause a delay</a:t>
            </a:r>
            <a:r>
              <a:rPr lang="en-US" baseline="0" dirty="0"/>
              <a:t> in moving to the next step</a:t>
            </a:r>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46</a:t>
            </a:fld>
            <a:endParaRPr lang="en-US"/>
          </a:p>
        </p:txBody>
      </p:sp>
    </p:spTree>
    <p:extLst>
      <p:ext uri="{BB962C8B-B14F-4D97-AF65-F5344CB8AC3E}">
        <p14:creationId xmlns:p14="http://schemas.microsoft.com/office/powerpoint/2010/main" val="1090848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F8D1D-4634-AAEF-C3C0-C2CD6B2608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64B0E-B064-21BC-9C90-09E2320262B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FA22750-4B62-F867-CE6D-F8880C7FD7BA}"/>
              </a:ext>
            </a:extLst>
          </p:cNvPr>
          <p:cNvSpPr>
            <a:spLocks noGrp="1"/>
          </p:cNvSpPr>
          <p:nvPr>
            <p:ph type="body" idx="1"/>
          </p:nvPr>
        </p:nvSpPr>
        <p:spPr/>
        <p:txBody>
          <a:bodyPr/>
          <a:lstStyle/>
          <a:p>
            <a:r>
              <a:rPr lang="en-US" dirty="0"/>
              <a:t>Must</a:t>
            </a:r>
            <a:r>
              <a:rPr lang="en-US" baseline="0" dirty="0"/>
              <a:t> be filled in completely and submitted with a filled in unsigned 12 month lease</a:t>
            </a:r>
          </a:p>
          <a:p>
            <a:r>
              <a:rPr lang="en-US" dirty="0"/>
              <a:t>Incomplete forms will not be processed and will cause a delay</a:t>
            </a:r>
            <a:r>
              <a:rPr lang="en-US" baseline="0" dirty="0"/>
              <a:t> in moving to the next step</a:t>
            </a:r>
            <a:endParaRPr lang="en-US" dirty="0"/>
          </a:p>
        </p:txBody>
      </p:sp>
      <p:sp>
        <p:nvSpPr>
          <p:cNvPr id="4" name="Slide Number Placeholder 3">
            <a:extLst>
              <a:ext uri="{FF2B5EF4-FFF2-40B4-BE49-F238E27FC236}">
                <a16:creationId xmlns:a16="http://schemas.microsoft.com/office/drawing/2014/main" id="{37EC2A0D-792B-EA11-D029-6C97C7079B81}"/>
              </a:ext>
            </a:extLst>
          </p:cNvPr>
          <p:cNvSpPr>
            <a:spLocks noGrp="1"/>
          </p:cNvSpPr>
          <p:nvPr>
            <p:ph type="sldNum" sz="quarter" idx="10"/>
          </p:nvPr>
        </p:nvSpPr>
        <p:spPr/>
        <p:txBody>
          <a:bodyPr/>
          <a:lstStyle/>
          <a:p>
            <a:fld id="{94B5C849-CD7F-4C94-943C-00876689E5D0}" type="slidenum">
              <a:rPr lang="en-US" smtClean="0"/>
              <a:t>47</a:t>
            </a:fld>
            <a:endParaRPr lang="en-US"/>
          </a:p>
        </p:txBody>
      </p:sp>
    </p:spTree>
    <p:extLst>
      <p:ext uri="{BB962C8B-B14F-4D97-AF65-F5344CB8AC3E}">
        <p14:creationId xmlns:p14="http://schemas.microsoft.com/office/powerpoint/2010/main" val="41301958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This is all the information</a:t>
            </a:r>
            <a:r>
              <a:rPr lang="en-US" baseline="0" dirty="0"/>
              <a:t> that is part of the briefing packet</a:t>
            </a:r>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55</a:t>
            </a:fld>
            <a:endParaRPr lang="en-US"/>
          </a:p>
        </p:txBody>
      </p:sp>
    </p:spTree>
    <p:extLst>
      <p:ext uri="{BB962C8B-B14F-4D97-AF65-F5344CB8AC3E}">
        <p14:creationId xmlns:p14="http://schemas.microsoft.com/office/powerpoint/2010/main" val="5788297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321F2-94FF-E786-BDBF-E98862BC6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AB41E5-8304-F68E-2646-C04CC3419E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A0AD6A-332B-DAFE-4EA3-F7F10E6178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7705A4-CC12-3172-FB17-09BF88EC1FA5}"/>
              </a:ext>
            </a:extLst>
          </p:cNvPr>
          <p:cNvSpPr>
            <a:spLocks noGrp="1"/>
          </p:cNvSpPr>
          <p:nvPr>
            <p:ph type="sldNum" sz="quarter" idx="10"/>
          </p:nvPr>
        </p:nvSpPr>
        <p:spPr/>
        <p:txBody>
          <a:bodyPr/>
          <a:lstStyle/>
          <a:p>
            <a:fld id="{94B5C849-CD7F-4C94-943C-00876689E5D0}" type="slidenum">
              <a:rPr lang="en-US" smtClean="0"/>
              <a:t>56</a:t>
            </a:fld>
            <a:endParaRPr lang="en-US"/>
          </a:p>
        </p:txBody>
      </p:sp>
    </p:spTree>
    <p:extLst>
      <p:ext uri="{BB962C8B-B14F-4D97-AF65-F5344CB8AC3E}">
        <p14:creationId xmlns:p14="http://schemas.microsoft.com/office/powerpoint/2010/main" val="33132582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D188D-76A3-B825-FCFD-2236266A91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6DA175-A957-A1AB-9618-9379917188B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88ED5C3-DBC4-97A9-41EE-A7E6AF322393}"/>
              </a:ext>
            </a:extLst>
          </p:cNvPr>
          <p:cNvSpPr>
            <a:spLocks noGrp="1"/>
          </p:cNvSpPr>
          <p:nvPr>
            <p:ph type="body" idx="1"/>
          </p:nvPr>
        </p:nvSpPr>
        <p:spPr/>
        <p:txBody>
          <a:bodyPr/>
          <a:lstStyle/>
          <a:p>
            <a:r>
              <a:rPr lang="en-US" dirty="0"/>
              <a:t>When you first lease up and anytime</a:t>
            </a:r>
            <a:r>
              <a:rPr lang="en-US" baseline="0" dirty="0"/>
              <a:t> you move your portion of the rent cannot exceed </a:t>
            </a:r>
            <a:r>
              <a:rPr lang="en-US" baseline="0"/>
              <a:t>40% of </a:t>
            </a:r>
            <a:r>
              <a:rPr lang="en-US" baseline="0" dirty="0"/>
              <a:t>your adjusted income</a:t>
            </a:r>
          </a:p>
          <a:p>
            <a:r>
              <a:rPr lang="en-US" baseline="0" dirty="0"/>
              <a:t>If you remain in the same unit for a number of years – your portion of the rent could end up exceeding the 40%</a:t>
            </a:r>
            <a:endParaRPr lang="en-US" dirty="0"/>
          </a:p>
        </p:txBody>
      </p:sp>
      <p:sp>
        <p:nvSpPr>
          <p:cNvPr id="4" name="Slide Number Placeholder 3">
            <a:extLst>
              <a:ext uri="{FF2B5EF4-FFF2-40B4-BE49-F238E27FC236}">
                <a16:creationId xmlns:a16="http://schemas.microsoft.com/office/drawing/2014/main" id="{38F281E2-0EC3-0605-17D1-3B6ED47F53FA}"/>
              </a:ext>
            </a:extLst>
          </p:cNvPr>
          <p:cNvSpPr>
            <a:spLocks noGrp="1"/>
          </p:cNvSpPr>
          <p:nvPr>
            <p:ph type="sldNum" sz="quarter" idx="10"/>
          </p:nvPr>
        </p:nvSpPr>
        <p:spPr/>
        <p:txBody>
          <a:bodyPr/>
          <a:lstStyle/>
          <a:p>
            <a:fld id="{94B5C849-CD7F-4C94-943C-00876689E5D0}" type="slidenum">
              <a:rPr lang="en-US" smtClean="0"/>
              <a:t>57</a:t>
            </a:fld>
            <a:endParaRPr lang="en-US"/>
          </a:p>
        </p:txBody>
      </p:sp>
    </p:spTree>
    <p:extLst>
      <p:ext uri="{BB962C8B-B14F-4D97-AF65-F5344CB8AC3E}">
        <p14:creationId xmlns:p14="http://schemas.microsoft.com/office/powerpoint/2010/main" val="15927748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58</a:t>
            </a:fld>
            <a:endParaRPr lang="en-US"/>
          </a:p>
        </p:txBody>
      </p:sp>
    </p:spTree>
    <p:extLst>
      <p:ext uri="{BB962C8B-B14F-4D97-AF65-F5344CB8AC3E}">
        <p14:creationId xmlns:p14="http://schemas.microsoft.com/office/powerpoint/2010/main" val="25379126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B5C849-CD7F-4C94-943C-00876689E5D0}" type="slidenum">
              <a:rPr lang="en-US" smtClean="0"/>
              <a:t>61</a:t>
            </a:fld>
            <a:endParaRPr lang="en-US"/>
          </a:p>
        </p:txBody>
      </p:sp>
    </p:spTree>
    <p:extLst>
      <p:ext uri="{BB962C8B-B14F-4D97-AF65-F5344CB8AC3E}">
        <p14:creationId xmlns:p14="http://schemas.microsoft.com/office/powerpoint/2010/main" val="699763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HS</a:t>
            </a:r>
            <a:r>
              <a:rPr lang="en-US" baseline="0" dirty="0"/>
              <a:t> meet with clients by appointment only</a:t>
            </a:r>
          </a:p>
          <a:p>
            <a:r>
              <a:rPr lang="en-US" baseline="0" dirty="0"/>
              <a:t>Each HS has walk in hours</a:t>
            </a:r>
          </a:p>
          <a:p>
            <a:r>
              <a:rPr lang="en-US" baseline="0" dirty="0"/>
              <a:t>Call or e-mail once and wait for  a reply</a:t>
            </a:r>
          </a:p>
          <a:p>
            <a:r>
              <a:rPr lang="en-US" baseline="0" dirty="0"/>
              <a:t>E-mail is best</a:t>
            </a:r>
            <a:endParaRPr lang="en-US" dirty="0"/>
          </a:p>
          <a:p>
            <a:endParaRPr lang="en-US" dirty="0"/>
          </a:p>
        </p:txBody>
      </p:sp>
      <p:sp>
        <p:nvSpPr>
          <p:cNvPr id="4" name="Slide Number Placeholder 3"/>
          <p:cNvSpPr>
            <a:spLocks noGrp="1"/>
          </p:cNvSpPr>
          <p:nvPr>
            <p:ph type="sldNum" sz="quarter" idx="5"/>
          </p:nvPr>
        </p:nvSpPr>
        <p:spPr/>
        <p:txBody>
          <a:bodyPr/>
          <a:lstStyle/>
          <a:p>
            <a:fld id="{94B5C849-CD7F-4C94-943C-00876689E5D0}" type="slidenum">
              <a:rPr lang="en-US" smtClean="0"/>
              <a:t>62</a:t>
            </a:fld>
            <a:endParaRPr lang="en-US"/>
          </a:p>
        </p:txBody>
      </p:sp>
    </p:spTree>
    <p:extLst>
      <p:ext uri="{BB962C8B-B14F-4D97-AF65-F5344CB8AC3E}">
        <p14:creationId xmlns:p14="http://schemas.microsoft.com/office/powerpoint/2010/main" val="12337619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72AA2-53BE-56A9-24C1-408CBD3FE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D13AA2-EEAF-9E63-3387-857AE9BBB40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05DBA9-C235-1339-8CD2-37B0842C2C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E33B56-68AD-3D4C-84AD-59500AB808E0}"/>
              </a:ext>
            </a:extLst>
          </p:cNvPr>
          <p:cNvSpPr>
            <a:spLocks noGrp="1"/>
          </p:cNvSpPr>
          <p:nvPr>
            <p:ph type="sldNum" sz="quarter" idx="10"/>
          </p:nvPr>
        </p:nvSpPr>
        <p:spPr/>
        <p:txBody>
          <a:bodyPr/>
          <a:lstStyle/>
          <a:p>
            <a:fld id="{94B5C849-CD7F-4C94-943C-00876689E5D0}" type="slidenum">
              <a:rPr lang="en-US" smtClean="0"/>
              <a:t>63</a:t>
            </a:fld>
            <a:endParaRPr lang="en-US"/>
          </a:p>
        </p:txBody>
      </p:sp>
    </p:spTree>
    <p:extLst>
      <p:ext uri="{BB962C8B-B14F-4D97-AF65-F5344CB8AC3E}">
        <p14:creationId xmlns:p14="http://schemas.microsoft.com/office/powerpoint/2010/main" val="30375676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4B5C849-CD7F-4C94-943C-00876689E5D0}" type="slidenum">
              <a:rPr lang="en-US" smtClean="0"/>
              <a:t>64</a:t>
            </a:fld>
            <a:endParaRPr lang="en-US"/>
          </a:p>
        </p:txBody>
      </p:sp>
    </p:spTree>
    <p:extLst>
      <p:ext uri="{BB962C8B-B14F-4D97-AF65-F5344CB8AC3E}">
        <p14:creationId xmlns:p14="http://schemas.microsoft.com/office/powerpoint/2010/main" val="538260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04512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463307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27870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75640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924022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11484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340786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61BEF0D-F0BB-DE4B-95CE-6DB70DBA9567}" type="datetimeFigureOut">
              <a:rPr lang="en-US" smtClean="0"/>
              <a:pPr/>
              <a:t>10/12/2026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290331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95777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49918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83622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10/12/2026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8790736"/>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cityofmadison.com/dpced/housing"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3" Type="http://schemas.openxmlformats.org/officeDocument/2006/relationships/hyperlink" Target="https://www.cityofmadison.com/assessor" TargetMode="External"/><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hyperlink" Target="mailto:CDABriefings@cityofmadison.com"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62.xml.rels><?xml version="1.0" encoding="UTF-8" standalone="yes"?>
<Relationships xmlns="http://schemas.openxmlformats.org/package/2006/relationships"><Relationship Id="rId3" Type="http://schemas.openxmlformats.org/officeDocument/2006/relationships/hyperlink" Target="https://www.cityofmadison.com/dpced/housing/residents-voucher-holders/section-8/contact-your-housing-specialist"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9" name="Rectangle 48">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0" name="Straight Connector 49">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1" name="Rectangle 50">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873826" y="1800809"/>
            <a:ext cx="7725019" cy="1906803"/>
          </a:xfrm>
        </p:spPr>
        <p:txBody>
          <a:bodyPr vert="horz" lIns="91440" tIns="45720" rIns="91440" bIns="45720" rtlCol="0" anchor="b">
            <a:normAutofit fontScale="90000"/>
          </a:bodyPr>
          <a:lstStyle/>
          <a:p>
            <a:pPr algn="ctr"/>
            <a:br>
              <a:rPr lang="en-US" sz="5000" dirty="0">
                <a:solidFill>
                  <a:schemeClr val="tx1">
                    <a:lumMod val="85000"/>
                    <a:lumOff val="15000"/>
                  </a:schemeClr>
                </a:solidFill>
              </a:rPr>
            </a:br>
            <a:r>
              <a:rPr lang="en-US" sz="5000" b="1" dirty="0">
                <a:solidFill>
                  <a:schemeClr val="tx1">
                    <a:lumMod val="85000"/>
                    <a:lumOff val="15000"/>
                  </a:schemeClr>
                </a:solidFill>
              </a:rPr>
              <a:t>Congratulations on being approved for a Section 8 </a:t>
            </a:r>
            <a:br>
              <a:rPr lang="en-US" sz="5000" b="1" dirty="0">
                <a:solidFill>
                  <a:schemeClr val="tx1">
                    <a:lumMod val="85000"/>
                    <a:lumOff val="15000"/>
                  </a:schemeClr>
                </a:solidFill>
              </a:rPr>
            </a:br>
            <a:r>
              <a:rPr lang="en-US" sz="5000" b="1" dirty="0">
                <a:solidFill>
                  <a:schemeClr val="tx1">
                    <a:lumMod val="85000"/>
                    <a:lumOff val="15000"/>
                  </a:schemeClr>
                </a:solidFill>
              </a:rPr>
              <a:t>Housing Choice Voucher!</a:t>
            </a:r>
          </a:p>
        </p:txBody>
      </p:sp>
      <p:sp>
        <p:nvSpPr>
          <p:cNvPr id="53" name="Rectangle 52">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4" name="Rectangle 53">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Content Placeholder 5" descr="CDA logo, a green and yellow building with the sun behind it and the letters &quot;CDA&quot; below. ">
            <a:extLst>
              <a:ext uri="{FF2B5EF4-FFF2-40B4-BE49-F238E27FC236}">
                <a16:creationId xmlns:a16="http://schemas.microsoft.com/office/drawing/2014/main" id="{BEFE6456-6A0D-8D6C-20EC-9F38B7D8AEF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3567" y="575132"/>
            <a:ext cx="3098260" cy="4861164"/>
          </a:xfrm>
          <a:prstGeom prst="rect">
            <a:avLst/>
          </a:prstGeom>
          <a:noFill/>
        </p:spPr>
      </p:pic>
    </p:spTree>
    <p:extLst>
      <p:ext uri="{BB962C8B-B14F-4D97-AF65-F5344CB8AC3E}">
        <p14:creationId xmlns:p14="http://schemas.microsoft.com/office/powerpoint/2010/main" val="32207902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13FE9996-7EAC-4679-B37D-C1045F42F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4" name="Rectangle 33">
            <a:extLst>
              <a:ext uri="{FF2B5EF4-FFF2-40B4-BE49-F238E27FC236}">
                <a16:creationId xmlns:a16="http://schemas.microsoft.com/office/drawing/2014/main" id="{761DF1FE-5CC8-43D2-A76C-93C76EEDE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5" name="Straight Connector 34">
            <a:extLst>
              <a:ext uri="{FF2B5EF4-FFF2-40B4-BE49-F238E27FC236}">
                <a16:creationId xmlns:a16="http://schemas.microsoft.com/office/drawing/2014/main" id="{E161BEBD-A23C-409E-ABC7-73F9EDC02F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492369" y="605896"/>
            <a:ext cx="3494430" cy="5646208"/>
          </a:xfrm>
        </p:spPr>
        <p:txBody>
          <a:bodyPr vert="horz" lIns="91440" tIns="45720" rIns="91440" bIns="45720" rtlCol="0" anchor="ctr">
            <a:normAutofit/>
          </a:bodyPr>
          <a:lstStyle/>
          <a:p>
            <a:pPr algn="ctr"/>
            <a:r>
              <a:rPr lang="en-US" sz="3600" dirty="0">
                <a:solidFill>
                  <a:srgbClr val="FFFFFF"/>
                </a:solidFill>
              </a:rPr>
              <a:t>SECTION 8 HOUSING CHOICE VOUCHER BRIEFING</a:t>
            </a:r>
          </a:p>
        </p:txBody>
      </p:sp>
      <p:sp>
        <p:nvSpPr>
          <p:cNvPr id="18" name="Rectangle 17">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Subtitle 2"/>
          <p:cNvSpPr>
            <a:spLocks noGrp="1"/>
          </p:cNvSpPr>
          <p:nvPr>
            <p:ph type="subTitle" idx="1"/>
          </p:nvPr>
        </p:nvSpPr>
        <p:spPr>
          <a:xfrm>
            <a:off x="4742016" y="605896"/>
            <a:ext cx="6881333" cy="5646208"/>
          </a:xfrm>
        </p:spPr>
        <p:txBody>
          <a:bodyPr vert="horz" lIns="0" tIns="45720" rIns="0" bIns="45720" rtlCol="0" anchor="ctr">
            <a:normAutofit/>
          </a:bodyPr>
          <a:lstStyle/>
          <a:p>
            <a:r>
              <a:rPr lang="en-US" dirty="0">
                <a:solidFill>
                  <a:schemeClr val="tx1">
                    <a:lumMod val="75000"/>
                    <a:lumOff val="25000"/>
                  </a:schemeClr>
                </a:solidFill>
                <a:latin typeface="+mn-lt"/>
              </a:rPr>
              <a:t>CDA-City of Madison</a:t>
            </a:r>
          </a:p>
          <a:p>
            <a:r>
              <a:rPr lang="en-US" dirty="0">
                <a:solidFill>
                  <a:schemeClr val="tx1">
                    <a:lumMod val="75000"/>
                    <a:lumOff val="25000"/>
                  </a:schemeClr>
                </a:solidFill>
                <a:latin typeface="+mn-lt"/>
              </a:rPr>
              <a:t>215 Martin Luther King Jr. Blvd. Ste 161</a:t>
            </a:r>
          </a:p>
          <a:p>
            <a:r>
              <a:rPr lang="en-US" dirty="0">
                <a:solidFill>
                  <a:schemeClr val="tx1">
                    <a:lumMod val="75000"/>
                    <a:lumOff val="25000"/>
                  </a:schemeClr>
                </a:solidFill>
                <a:latin typeface="+mn-lt"/>
              </a:rPr>
              <a:t>Madison, WI  53703</a:t>
            </a:r>
          </a:p>
          <a:p>
            <a:r>
              <a:rPr lang="en-US" dirty="0">
                <a:solidFill>
                  <a:schemeClr val="tx1">
                    <a:lumMod val="75000"/>
                    <a:lumOff val="25000"/>
                  </a:schemeClr>
                </a:solidFill>
                <a:latin typeface="+mn-lt"/>
              </a:rPr>
              <a:t>Phone:  (608) 266-4675</a:t>
            </a:r>
          </a:p>
          <a:p>
            <a:r>
              <a:rPr lang="en-US" dirty="0">
                <a:solidFill>
                  <a:schemeClr val="tx1">
                    <a:lumMod val="75000"/>
                    <a:lumOff val="25000"/>
                  </a:schemeClr>
                </a:solidFill>
                <a:latin typeface="+mn-lt"/>
              </a:rPr>
              <a:t>Fax:  (608) 264-9291</a:t>
            </a:r>
            <a:endParaRPr lang="en-US" u="sng" dirty="0">
              <a:solidFill>
                <a:schemeClr val="tx1">
                  <a:lumMod val="75000"/>
                  <a:lumOff val="25000"/>
                </a:schemeClr>
              </a:solidFill>
              <a:latin typeface="+mn-lt"/>
            </a:endParaRPr>
          </a:p>
          <a:p>
            <a:r>
              <a:rPr lang="en-US" dirty="0">
                <a:solidFill>
                  <a:schemeClr val="tx1">
                    <a:lumMod val="75000"/>
                    <a:lumOff val="25000"/>
                  </a:schemeClr>
                </a:solidFill>
                <a:latin typeface="+mn-lt"/>
              </a:rPr>
              <a:t>Website: </a:t>
            </a:r>
            <a:r>
              <a:rPr lang="en-US" dirty="0">
                <a:solidFill>
                  <a:schemeClr val="tx1">
                    <a:lumMod val="75000"/>
                    <a:lumOff val="25000"/>
                  </a:schemeClr>
                </a:solidFill>
                <a:latin typeface="+mn-lt"/>
                <a:hlinkClick r:id="rId3"/>
              </a:rPr>
              <a:t>https://www.cityofmadison.com/dpced/housing</a:t>
            </a:r>
            <a:r>
              <a:rPr lang="en-US" dirty="0">
                <a:solidFill>
                  <a:schemeClr val="tx1">
                    <a:lumMod val="75000"/>
                    <a:lumOff val="25000"/>
                  </a:schemeClr>
                </a:solidFill>
                <a:latin typeface="+mn-lt"/>
              </a:rPr>
              <a:t> </a:t>
            </a:r>
          </a:p>
        </p:txBody>
      </p:sp>
    </p:spTree>
    <p:extLst>
      <p:ext uri="{BB962C8B-B14F-4D97-AF65-F5344CB8AC3E}">
        <p14:creationId xmlns:p14="http://schemas.microsoft.com/office/powerpoint/2010/main" val="30221609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51DD72C-EC9B-6FD7-A085-A242282E4D0E}"/>
              </a:ext>
            </a:extLst>
          </p:cNvPr>
          <p:cNvSpPr>
            <a:spLocks noGrp="1"/>
          </p:cNvSpPr>
          <p:nvPr>
            <p:ph type="title" idx="4294967295"/>
          </p:nvPr>
        </p:nvSpPr>
        <p:spPr>
          <a:xfrm>
            <a:off x="195263" y="1257300"/>
            <a:ext cx="3267075" cy="38115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200"/>
              </a:spcBef>
              <a:spcAft>
                <a:spcPts val="200"/>
              </a:spcAft>
              <a:buClr>
                <a:schemeClr val="accent1"/>
              </a:buClr>
              <a:buSzPct val="100000"/>
              <a:buFont typeface="Calibri" panose="020F0502020204030204" pitchFamily="34" charset="0"/>
              <a:buNone/>
              <a:tabLst/>
              <a:defRPr/>
            </a:pPr>
            <a:r>
              <a:rPr kumimoji="0" lang="en-US" sz="7200" b="0" i="0" u="none" strike="noStrike" kern="1200" cap="none" spc="0" normalizeH="0" baseline="0" noProof="0" dirty="0">
                <a:ln>
                  <a:noFill/>
                </a:ln>
                <a:solidFill>
                  <a:srgbClr val="FFFFFF"/>
                </a:solidFill>
                <a:effectLst/>
                <a:uLnTx/>
                <a:uFillTx/>
                <a:latin typeface="+mn-lt"/>
                <a:ea typeface="+mn-ea"/>
                <a:cs typeface="+mn-cs"/>
              </a:rPr>
              <a:t>GOALS FOR TODAY:</a:t>
            </a:r>
          </a:p>
        </p:txBody>
      </p:sp>
      <p:graphicFrame>
        <p:nvGraphicFramePr>
          <p:cNvPr id="6" name="Content Placeholder 2">
            <a:extLst>
              <a:ext uri="{FF2B5EF4-FFF2-40B4-BE49-F238E27FC236}">
                <a16:creationId xmlns:a16="http://schemas.microsoft.com/office/drawing/2014/main" id="{DB02EEB7-5234-ABC1-ADB1-FBDEF90E705D}"/>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4080494687"/>
              </p:ext>
            </p:extLst>
          </p:nvPr>
        </p:nvGraphicFramePr>
        <p:xfrm>
          <a:off x="3921552" y="1126332"/>
          <a:ext cx="7430660" cy="53117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56993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b="1" dirty="0"/>
              <a:t>RESPONSIBILITY AGREEMENT</a:t>
            </a:r>
            <a:br>
              <a:rPr lang="en-US" b="1" dirty="0"/>
            </a:br>
            <a:endParaRPr lang="en-US" dirty="0"/>
          </a:p>
        </p:txBody>
      </p:sp>
      <p:sp>
        <p:nvSpPr>
          <p:cNvPr id="3" name="Content Placeholder 2"/>
          <p:cNvSpPr>
            <a:spLocks noGrp="1"/>
          </p:cNvSpPr>
          <p:nvPr>
            <p:ph idx="1"/>
          </p:nvPr>
        </p:nvSpPr>
        <p:spPr>
          <a:xfrm>
            <a:off x="1097279" y="1845734"/>
            <a:ext cx="6454987" cy="4023360"/>
          </a:xfrm>
        </p:spPr>
        <p:txBody>
          <a:bodyPr>
            <a:normAutofit/>
          </a:bodyPr>
          <a:lstStyle/>
          <a:p>
            <a:pPr lvl="1"/>
            <a:r>
              <a:rPr lang="en-US" dirty="0"/>
              <a:t>EACH NUMBERED ITEM WILL BE REVIEWED</a:t>
            </a:r>
          </a:p>
          <a:p>
            <a:pPr lvl="1"/>
            <a:r>
              <a:rPr lang="en-US" dirty="0"/>
              <a:t>PLEASE WRITE DOWN ANY QUESTIONS YOU MAY HAVE FOR YOUR ASSIGNED HOUSING SPECIALIST TO REVIEW WITH THEM AFTER RECEIVING YOUR VOUCHER </a:t>
            </a:r>
          </a:p>
          <a:p>
            <a:pPr lvl="1"/>
            <a:r>
              <a:rPr lang="en-US" dirty="0"/>
              <a:t>PLEASE INITIAL EACH NUMBERED ITEM AS REVIEWED – all items must be initialed (Only the head-of-household needs to initial)</a:t>
            </a:r>
          </a:p>
          <a:p>
            <a:pPr lvl="1"/>
            <a:r>
              <a:rPr lang="en-US" dirty="0"/>
              <a:t>SIGN AND DATE FORM (ALL ADULTS in the household)</a:t>
            </a:r>
          </a:p>
          <a:p>
            <a:pPr lvl="2"/>
            <a:r>
              <a:rPr lang="en-US" b="1" dirty="0"/>
              <a:t>ALL</a:t>
            </a:r>
            <a:r>
              <a:rPr lang="en-US" dirty="0"/>
              <a:t> ADULTS IN THE HOUSEHOLD ARE RESPONSIBLE TO UNDERSTAND AND ABIDE BY THE INFORMATION SET FORTH ON THE VOUCHER AND RESPONSIBILITY AGREEMENT</a:t>
            </a:r>
          </a:p>
          <a:p>
            <a:pPr lvl="1"/>
            <a:r>
              <a:rPr lang="en-US" b="1" dirty="0"/>
              <a:t>A COPY OF THIS FORM MUST BE RETURNED TO CDA BY THE ASSIGNED DUE DATE ON YOUR VOUCHER BRIEFING LETTER IN ORDER TO RECEIVE YOUR ACTUAL VOUCHER PAPERWORK. </a:t>
            </a:r>
          </a:p>
        </p:txBody>
      </p:sp>
      <p:pic>
        <p:nvPicPr>
          <p:cNvPr id="7" name="Graphic 6" descr="House">
            <a:extLst>
              <a:ext uri="{FF2B5EF4-FFF2-40B4-BE49-F238E27FC236}">
                <a16:creationId xmlns:a16="http://schemas.microsoft.com/office/drawing/2014/main" id="{423284FE-F84B-325C-0898-97AE135382E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020570" y="2084269"/>
            <a:ext cx="3135109" cy="3135109"/>
          </a:xfrm>
          <a:prstGeom prst="rect">
            <a:avLst/>
          </a:prstGeom>
        </p:spPr>
      </p:pic>
    </p:spTree>
    <p:extLst>
      <p:ext uri="{BB962C8B-B14F-4D97-AF65-F5344CB8AC3E}">
        <p14:creationId xmlns:p14="http://schemas.microsoft.com/office/powerpoint/2010/main" val="15640145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0" name="Straight Connector 29">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idx="4294967295"/>
          </p:nvPr>
        </p:nvSpPr>
        <p:spPr>
          <a:xfrm>
            <a:off x="1097280" y="758952"/>
            <a:ext cx="10058400" cy="3892168"/>
          </a:xfrm>
        </p:spPr>
        <p:txBody>
          <a:bodyPr vert="horz" lIns="91440" tIns="45720" rIns="91440" bIns="45720" rtlCol="0" anchor="b">
            <a:normAutofit/>
          </a:bodyPr>
          <a:lstStyle/>
          <a:p>
            <a:r>
              <a:rPr lang="en-US" sz="5600">
                <a:solidFill>
                  <a:schemeClr val="tx1">
                    <a:lumMod val="85000"/>
                    <a:lumOff val="15000"/>
                  </a:schemeClr>
                </a:solidFill>
              </a:rPr>
              <a:t>1. I must abide by all of the family obligations listed on the voucher. Violation of any family obligation can be cause for termination from the program.</a:t>
            </a:r>
          </a:p>
        </p:txBody>
      </p:sp>
      <p:sp>
        <p:nvSpPr>
          <p:cNvPr id="34" name="Rectangle 33">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6" name="Rectangle 35">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030934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892168"/>
          </a:xfrm>
        </p:spPr>
        <p:txBody>
          <a:bodyPr vert="horz" lIns="91440" tIns="45720" rIns="91440" bIns="45720" rtlCol="0">
            <a:normAutofit fontScale="90000"/>
          </a:bodyPr>
          <a:lstStyle/>
          <a:p>
            <a:pPr algn="ctr"/>
            <a:br>
              <a:rPr lang="en-US" sz="2000" dirty="0">
                <a:solidFill>
                  <a:srgbClr val="FFFFFF"/>
                </a:solidFill>
              </a:rPr>
            </a:br>
            <a:br>
              <a:rPr lang="en-US" sz="2000" dirty="0">
                <a:solidFill>
                  <a:srgbClr val="FFFFFF"/>
                </a:solidFill>
              </a:rPr>
            </a:br>
            <a:br>
              <a:rPr lang="en-US" sz="2000" dirty="0">
                <a:solidFill>
                  <a:srgbClr val="FFFFFF"/>
                </a:solidFill>
              </a:rPr>
            </a:br>
            <a:br>
              <a:rPr lang="en-US" sz="2000" dirty="0">
                <a:solidFill>
                  <a:srgbClr val="FFFFFF"/>
                </a:solidFill>
              </a:rPr>
            </a:br>
            <a:br>
              <a:rPr lang="en-US" sz="2000" dirty="0">
                <a:solidFill>
                  <a:srgbClr val="FFFFFF"/>
                </a:solidFill>
              </a:rPr>
            </a:br>
            <a:br>
              <a:rPr lang="en-US" sz="2000" dirty="0">
                <a:solidFill>
                  <a:srgbClr val="FFFFFF"/>
                </a:solidFill>
              </a:rPr>
            </a:br>
            <a:br>
              <a:rPr lang="en-US" sz="2000" dirty="0">
                <a:solidFill>
                  <a:srgbClr val="FFFFFF"/>
                </a:solidFill>
              </a:rPr>
            </a:br>
            <a:r>
              <a:rPr lang="en-US" sz="2000" dirty="0">
                <a:solidFill>
                  <a:srgbClr val="FFFFFF"/>
                </a:solidFill>
              </a:rPr>
              <a:t> </a:t>
            </a:r>
            <a:br>
              <a:rPr lang="en-US" sz="2000" dirty="0">
                <a:solidFill>
                  <a:srgbClr val="FFFFFF"/>
                </a:solidFill>
              </a:rPr>
            </a:br>
            <a:br>
              <a:rPr lang="en-US" sz="6000" dirty="0">
                <a:solidFill>
                  <a:srgbClr val="FFFFFF"/>
                </a:solidFill>
              </a:rPr>
            </a:br>
            <a:r>
              <a:rPr lang="en-US" sz="6000" dirty="0">
                <a:solidFill>
                  <a:srgbClr val="FFFFFF"/>
                </a:solidFill>
              </a:rPr>
              <a:t>2. I must provide only true and complete information to the CDA.</a:t>
            </a:r>
            <a:br>
              <a:rPr lang="en-US" sz="2000" dirty="0">
                <a:solidFill>
                  <a:srgbClr val="FFFFFF"/>
                </a:solidFill>
              </a:rPr>
            </a:br>
            <a:br>
              <a:rPr lang="en-US" sz="2000" dirty="0">
                <a:solidFill>
                  <a:srgbClr val="FFFFFF"/>
                </a:solidFill>
              </a:rPr>
            </a:br>
            <a:br>
              <a:rPr lang="en-US" sz="2000" dirty="0">
                <a:solidFill>
                  <a:srgbClr val="FFFFFF"/>
                </a:solidFill>
              </a:rPr>
            </a:br>
            <a:br>
              <a:rPr lang="en-US" sz="2000" dirty="0">
                <a:solidFill>
                  <a:srgbClr val="FFFFFF"/>
                </a:solidFill>
              </a:rPr>
            </a:br>
            <a:br>
              <a:rPr lang="en-US" sz="2000" dirty="0">
                <a:solidFill>
                  <a:srgbClr val="FFFFFF"/>
                </a:solidFill>
              </a:rPr>
            </a:br>
            <a:br>
              <a:rPr lang="en-US" sz="2000" dirty="0">
                <a:solidFill>
                  <a:srgbClr val="FFFFFF"/>
                </a:solidFill>
              </a:rPr>
            </a:br>
            <a:br>
              <a:rPr lang="en-US" sz="2000" dirty="0">
                <a:solidFill>
                  <a:srgbClr val="FFFFFF"/>
                </a:solidFill>
              </a:rPr>
            </a:br>
            <a:br>
              <a:rPr lang="en-US" sz="2000" dirty="0">
                <a:solidFill>
                  <a:srgbClr val="FFFFFF"/>
                </a:solidFill>
              </a:rPr>
            </a:br>
            <a:endParaRPr lang="en-US" sz="2000" dirty="0">
              <a:solidFill>
                <a:srgbClr val="FFFFFF"/>
              </a:solidFill>
            </a:endParaRPr>
          </a:p>
        </p:txBody>
      </p:sp>
      <p:sp>
        <p:nvSpPr>
          <p:cNvPr id="4" name="Subtitle 3">
            <a:extLst>
              <a:ext uri="{FF2B5EF4-FFF2-40B4-BE49-F238E27FC236}">
                <a16:creationId xmlns:a16="http://schemas.microsoft.com/office/drawing/2014/main" id="{BF138744-9C17-C117-D20B-D0F91CAACCCE}"/>
              </a:ext>
            </a:extLst>
          </p:cNvPr>
          <p:cNvSpPr>
            <a:spLocks noGrp="1"/>
          </p:cNvSpPr>
          <p:nvPr>
            <p:ph type="subTitle" idx="1"/>
          </p:nvPr>
        </p:nvSpPr>
        <p:spPr>
          <a:xfrm>
            <a:off x="1100051" y="5225240"/>
            <a:ext cx="10058400" cy="1143000"/>
          </a:xfrm>
        </p:spPr>
        <p:txBody>
          <a:bodyPr>
            <a:normAutofit/>
          </a:bodyPr>
          <a:lstStyle/>
          <a:p>
            <a:endParaRPr lang="en-US">
              <a:solidFill>
                <a:srgbClr val="FFFFFF"/>
              </a:solidFill>
            </a:endParaRPr>
          </a:p>
        </p:txBody>
      </p:sp>
    </p:spTree>
    <p:extLst>
      <p:ext uri="{BB962C8B-B14F-4D97-AF65-F5344CB8AC3E}">
        <p14:creationId xmlns:p14="http://schemas.microsoft.com/office/powerpoint/2010/main" val="14955561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3800"/>
              <a:t>3. I must receive written approval from CDA and the landlord before anyone can move in with me. I will not allow anyone not on my voucher/lease to use my address for any purpose.</a:t>
            </a:r>
            <a:br>
              <a:rPr lang="en-US" sz="3800"/>
            </a:br>
            <a:br>
              <a:rPr lang="en-US" sz="3800"/>
            </a:br>
            <a:endParaRPr lang="en-US" sz="3800"/>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73250529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5000"/>
              <a:t>4. I must notify CDA in writing within 10 days of the birth, adoption or court awarded custody of a child and/or if any household member leaves the unit. </a:t>
            </a:r>
            <a:br>
              <a:rPr lang="en-US" sz="5000" u="sng"/>
            </a:br>
            <a:endParaRPr lang="en-US" sz="5000"/>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7117447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8" name="Straight Connector 27">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0" name="Rectangle 29">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4" name="Rectangle 33">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5600">
                <a:solidFill>
                  <a:srgbClr val="FFFFFF"/>
                </a:solidFill>
              </a:rPr>
              <a:t>5. In order to remove a household member who has income, I must provide CDA with verification of where that person now resides.  </a:t>
            </a:r>
          </a:p>
        </p:txBody>
      </p:sp>
      <p:sp>
        <p:nvSpPr>
          <p:cNvPr id="4" name="Text Placeholder 3">
            <a:extLst>
              <a:ext uri="{FF2B5EF4-FFF2-40B4-BE49-F238E27FC236}">
                <a16:creationId xmlns:a16="http://schemas.microsoft.com/office/drawing/2014/main" id="{C76BD548-9337-4913-3EC7-DDC93F145507}"/>
              </a:ext>
            </a:extLst>
          </p:cNvPr>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Tree>
    <p:extLst>
      <p:ext uri="{BB962C8B-B14F-4D97-AF65-F5344CB8AC3E}">
        <p14:creationId xmlns:p14="http://schemas.microsoft.com/office/powerpoint/2010/main" val="4075058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4400"/>
              <a:t>6.  I must notify CDA in writing within 10 days of ALL changes in household income, including income of minor children and full-time students.</a:t>
            </a:r>
            <a:br>
              <a:rPr lang="en-US" sz="4400"/>
            </a:br>
            <a:br>
              <a:rPr lang="en-US" sz="4400"/>
            </a:br>
            <a:endParaRPr lang="en-US" sz="4400"/>
          </a:p>
        </p:txBody>
      </p:sp>
      <p:sp>
        <p:nvSpPr>
          <p:cNvPr id="31" name="Rectangle 30">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33" name="Rectangle 32">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5204507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3800"/>
              <a:t>7. If I report a decrease to my household income, I will need to provide verification of the decrease to CDA. I understand that it may take up to 60 days for CDA to process the change (after receiving the verification), and the change may be processed retroactively to the first of the month after it was reported.</a:t>
            </a:r>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724064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3" name="Rectangle 22">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4" name="Straight Connector 23">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5" name="Rectangle 24">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4400">
                <a:solidFill>
                  <a:srgbClr val="FFFFFF"/>
                </a:solidFill>
              </a:rPr>
              <a:t>8. If I do not properly report an increase to household income, I will be required to pay back the CDA any excess monies paid to the landlord. I may also be removed from the Section 8 program. </a:t>
            </a:r>
            <a:br>
              <a:rPr lang="en-US" sz="4400">
                <a:solidFill>
                  <a:srgbClr val="FFFFFF"/>
                </a:solidFill>
              </a:rPr>
            </a:br>
            <a:endParaRPr lang="en-US" sz="4400">
              <a:solidFill>
                <a:srgbClr val="FFFFFF"/>
              </a:solidFill>
            </a:endParaRPr>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Tree>
    <p:extLst>
      <p:ext uri="{BB962C8B-B14F-4D97-AF65-F5344CB8AC3E}">
        <p14:creationId xmlns:p14="http://schemas.microsoft.com/office/powerpoint/2010/main" val="261665895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AAE602C-480E-40E1-8443-0C85BBBBB0F9}"/>
              </a:ext>
            </a:extLst>
          </p:cNvPr>
          <p:cNvSpPr>
            <a:spLocks noGrp="1"/>
          </p:cNvSpPr>
          <p:nvPr>
            <p:ph type="title" idx="4294967295"/>
          </p:nvPr>
        </p:nvSpPr>
        <p:spPr>
          <a:xfrm>
            <a:off x="684213" y="339725"/>
            <a:ext cx="8534400" cy="5207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200"/>
              </a:spcBef>
              <a:spcAft>
                <a:spcPts val="200"/>
              </a:spcAft>
              <a:buClr>
                <a:schemeClr val="accent1"/>
              </a:buClr>
              <a:buSzPct val="100000"/>
              <a:buFont typeface="Calibri" panose="020F0502020204030204" pitchFamily="34" charset="0"/>
              <a:buNone/>
              <a:tabLst/>
              <a:defRPr/>
            </a:pPr>
            <a:r>
              <a:rPr kumimoji="0" lang="en-US" sz="3600" b="0" i="0" u="none" strike="noStrike" kern="1200" cap="all" spc="200" normalizeH="0" baseline="0" noProof="0" dirty="0">
                <a:ln>
                  <a:noFill/>
                </a:ln>
                <a:solidFill>
                  <a:schemeClr val="tx1"/>
                </a:solidFill>
                <a:effectLst/>
                <a:uLnTx/>
                <a:uFillTx/>
                <a:latin typeface="+mj-lt"/>
                <a:ea typeface="+mn-ea"/>
                <a:cs typeface="+mn-cs"/>
              </a:rPr>
              <a:t>9.  If the amount of housing subsidy provided by CDA is reduced to zero, I understand that my participation in the voucher program will automatically be terminated 180 days after the last subsidy payment.</a:t>
            </a:r>
          </a:p>
        </p:txBody>
      </p:sp>
    </p:spTree>
    <p:extLst>
      <p:ext uri="{BB962C8B-B14F-4D97-AF65-F5344CB8AC3E}">
        <p14:creationId xmlns:p14="http://schemas.microsoft.com/office/powerpoint/2010/main" val="40711431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3800">
                <a:solidFill>
                  <a:srgbClr val="FFFFFF"/>
                </a:solidFill>
              </a:rPr>
              <a:t>10. If I have out-of-pocket child-care expenses for children in my household under the age of 13 due to employment, seeking employment or attending school, I must report and provide verification in order to receive a reduction in my rent. </a:t>
            </a:r>
            <a:br>
              <a:rPr lang="en-US" sz="3800" u="sng">
                <a:solidFill>
                  <a:srgbClr val="FFFFFF"/>
                </a:solidFill>
              </a:rPr>
            </a:br>
            <a:endParaRPr lang="en-US" sz="3800">
              <a:solidFill>
                <a:srgbClr val="FFFFFF"/>
              </a:solidFill>
            </a:endParaRPr>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Tree>
    <p:extLst>
      <p:ext uri="{BB962C8B-B14F-4D97-AF65-F5344CB8AC3E}">
        <p14:creationId xmlns:p14="http://schemas.microsoft.com/office/powerpoint/2010/main" val="372259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4400"/>
              <a:t>11. I will sign a lease agreement with the landlord, and I am obligated to live by ALL the rules and conditions of the lease (ie: paying rent on time, no unauthorized people living in my unit, paying utilities, etc.)</a:t>
            </a:r>
          </a:p>
        </p:txBody>
      </p:sp>
      <p:sp>
        <p:nvSpPr>
          <p:cNvPr id="31" name="Rectangle 30">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33" name="Rectangle 32">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2165602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4400">
                <a:solidFill>
                  <a:srgbClr val="FFFFFF"/>
                </a:solidFill>
              </a:rPr>
              <a:t>12.  I can be terminated from the Section 8 program for serious or repeated violations of the lease agreement with the landlord.</a:t>
            </a:r>
            <a:br>
              <a:rPr lang="en-US" sz="4400">
                <a:solidFill>
                  <a:srgbClr val="FFFFFF"/>
                </a:solidFill>
              </a:rPr>
            </a:br>
            <a:br>
              <a:rPr lang="en-US" sz="4400">
                <a:solidFill>
                  <a:srgbClr val="FFFFFF"/>
                </a:solidFill>
              </a:rPr>
            </a:br>
            <a:br>
              <a:rPr lang="en-US" sz="4400">
                <a:solidFill>
                  <a:srgbClr val="FFFFFF"/>
                </a:solidFill>
              </a:rPr>
            </a:br>
            <a:endParaRPr lang="en-US" sz="4400">
              <a:solidFill>
                <a:srgbClr val="FFFFFF"/>
              </a:solidFill>
            </a:endParaRPr>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Tree>
    <p:extLst>
      <p:ext uri="{BB962C8B-B14F-4D97-AF65-F5344CB8AC3E}">
        <p14:creationId xmlns:p14="http://schemas.microsoft.com/office/powerpoint/2010/main" val="150466482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5600"/>
              <a:t>13.  I will provide CDA with copies of any lease violation or eviction notices and any eviction related court documentation.</a:t>
            </a:r>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3770351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a:solidFill>
                  <a:srgbClr val="FFFFFF"/>
                </a:solidFill>
              </a:rPr>
              <a:t>14. If evicted in court, I may be terminated from the Section 8 program. </a:t>
            </a:r>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Tree>
    <p:extLst>
      <p:ext uri="{BB962C8B-B14F-4D97-AF65-F5344CB8AC3E}">
        <p14:creationId xmlns:p14="http://schemas.microsoft.com/office/powerpoint/2010/main" val="21127485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6200"/>
              <a:t>15. I may be terminated from the Section 8 program if I move out of my assisted unit without prior approval by CDA</a:t>
            </a:r>
          </a:p>
        </p:txBody>
      </p:sp>
      <p:sp>
        <p:nvSpPr>
          <p:cNvPr id="31" name="Rectangle 30">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33" name="Rectangle 32">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44436798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Rectangle 24">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7" name="Straight Connector 26">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9" name="Rectangle 28">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3" name="Rectangle 32">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5600">
                <a:solidFill>
                  <a:srgbClr val="FFFFFF"/>
                </a:solidFill>
              </a:rPr>
              <a:t>16. I must obtain approval from CDA before signing any leases/renewals with the landlord.</a:t>
            </a:r>
            <a:br>
              <a:rPr lang="en-US" sz="5600">
                <a:solidFill>
                  <a:srgbClr val="FFFFFF"/>
                </a:solidFill>
              </a:rPr>
            </a:br>
            <a:endParaRPr lang="en-US" sz="5600">
              <a:solidFill>
                <a:srgbClr val="FFFFFF"/>
              </a:solidFill>
            </a:endParaRPr>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Tree>
    <p:extLst>
      <p:ext uri="{BB962C8B-B14F-4D97-AF65-F5344CB8AC3E}">
        <p14:creationId xmlns:p14="http://schemas.microsoft.com/office/powerpoint/2010/main" val="114837575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pPr lvl="0" fontAlgn="base"/>
            <a:r>
              <a:rPr lang="en-US" sz="4400" dirty="0"/>
              <a:t>17. I must obtain CDA approval for ANY additional money paid to the landlord beyond CDA approved rent and utilities. CDA must approve the landlord providing me with a rent credit for work done on property.</a:t>
            </a:r>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0478372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a:solidFill>
                  <a:srgbClr val="FFFFFF"/>
                </a:solidFill>
              </a:rPr>
              <a:t>18. I cannot sublease the assisted unit or any part of the assisted unit.</a:t>
            </a:r>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Tree>
    <p:extLst>
      <p:ext uri="{BB962C8B-B14F-4D97-AF65-F5344CB8AC3E}">
        <p14:creationId xmlns:p14="http://schemas.microsoft.com/office/powerpoint/2010/main" val="242571898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4400"/>
              <a:t>19. Upon moving to a new unit, I will not be permitted to move within the initial lease term in the lease agreement. CDA will not approve a lease agreement rescission between myself and the landlord during this initial term.</a:t>
            </a:r>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2919126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892168"/>
          </a:xfrm>
        </p:spPr>
        <p:txBody>
          <a:bodyPr vert="horz" lIns="91440" tIns="45720" rIns="91440" bIns="45720" rtlCol="0" anchor="b">
            <a:normAutofit/>
          </a:bodyPr>
          <a:lstStyle/>
          <a:p>
            <a:r>
              <a:rPr lang="en-US" sz="6800">
                <a:solidFill>
                  <a:srgbClr val="FFFFFF"/>
                </a:solidFill>
              </a:rPr>
              <a:t>20. I must notify CDA in writing of my intention to move at least 60 days before my intended vacate date.</a:t>
            </a:r>
          </a:p>
        </p:txBody>
      </p:sp>
      <p:sp>
        <p:nvSpPr>
          <p:cNvPr id="3" name="Text Placeholder 2"/>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Tree>
    <p:extLst>
      <p:ext uri="{BB962C8B-B14F-4D97-AF65-F5344CB8AC3E}">
        <p14:creationId xmlns:p14="http://schemas.microsoft.com/office/powerpoint/2010/main" val="119234174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811658"/>
            <a:ext cx="10058400" cy="1828800"/>
          </a:xfrm>
        </p:spPr>
        <p:txBody>
          <a:bodyPr>
            <a:normAutofit fontScale="90000"/>
          </a:bodyPr>
          <a:lstStyle/>
          <a:p>
            <a:br>
              <a:rPr lang="en-US" dirty="0"/>
            </a:br>
            <a:r>
              <a:rPr lang="en-US" dirty="0"/>
              <a:t> </a:t>
            </a:r>
            <a:br>
              <a:rPr lang="en-US" dirty="0"/>
            </a:br>
            <a:br>
              <a:rPr lang="en-US" dirty="0"/>
            </a:br>
            <a:br>
              <a:rPr lang="en-US" dirty="0"/>
            </a:br>
            <a:br>
              <a:rPr lang="en-US" dirty="0"/>
            </a:br>
            <a:br>
              <a:rPr lang="en-US" dirty="0"/>
            </a:br>
            <a:br>
              <a:rPr lang="en-US" dirty="0"/>
            </a:br>
            <a:r>
              <a:rPr lang="en-US" sz="4900" dirty="0"/>
              <a:t>21. I will not be issued a moving voucher until BOTH of the following occur:</a:t>
            </a:r>
            <a:br>
              <a:rPr lang="en-US" sz="3600" dirty="0"/>
            </a:br>
            <a:br>
              <a:rPr lang="en-US" sz="3600" dirty="0"/>
            </a:br>
            <a:endParaRPr lang="en-US" sz="3600" dirty="0"/>
          </a:p>
        </p:txBody>
      </p:sp>
      <p:sp>
        <p:nvSpPr>
          <p:cNvPr id="4" name="Content Placeholder 3">
            <a:extLst>
              <a:ext uri="{FF2B5EF4-FFF2-40B4-BE49-F238E27FC236}">
                <a16:creationId xmlns:a16="http://schemas.microsoft.com/office/drawing/2014/main" id="{647C699B-DA9B-DF75-9DC1-1E6FD36AECD2}"/>
              </a:ext>
            </a:extLst>
          </p:cNvPr>
          <p:cNvSpPr>
            <a:spLocks noGrp="1"/>
          </p:cNvSpPr>
          <p:nvPr>
            <p:ph sz="half" idx="1"/>
          </p:nvPr>
        </p:nvSpPr>
        <p:spPr>
          <a:xfrm>
            <a:off x="1097279" y="2273300"/>
            <a:ext cx="4937760" cy="3595793"/>
          </a:xfrm>
        </p:spPr>
        <p:txBody>
          <a:bodyPr>
            <a:normAutofit/>
          </a:bodyPr>
          <a:lstStyle/>
          <a:p>
            <a:r>
              <a:rPr lang="en-US" sz="4000" dirty="0"/>
              <a:t>1) It is confirmed that I provided proper notice to my landlord</a:t>
            </a:r>
          </a:p>
        </p:txBody>
      </p:sp>
      <p:sp>
        <p:nvSpPr>
          <p:cNvPr id="5" name="Content Placeholder 4">
            <a:extLst>
              <a:ext uri="{FF2B5EF4-FFF2-40B4-BE49-F238E27FC236}">
                <a16:creationId xmlns:a16="http://schemas.microsoft.com/office/drawing/2014/main" id="{C1C92379-FBFA-89CA-19AF-5075C2E48B66}"/>
              </a:ext>
            </a:extLst>
          </p:cNvPr>
          <p:cNvSpPr>
            <a:spLocks noGrp="1"/>
          </p:cNvSpPr>
          <p:nvPr>
            <p:ph sz="half" idx="2"/>
          </p:nvPr>
        </p:nvSpPr>
        <p:spPr>
          <a:xfrm>
            <a:off x="6217920" y="2273300"/>
            <a:ext cx="4937760" cy="3595795"/>
          </a:xfrm>
        </p:spPr>
        <p:txBody>
          <a:bodyPr>
            <a:normAutofit/>
          </a:bodyPr>
          <a:lstStyle/>
          <a:p>
            <a:r>
              <a:rPr lang="en-US" sz="4000" dirty="0"/>
              <a:t>2) I have provided CDA with all necessary paperwork and income/asset/expense verification.</a:t>
            </a:r>
          </a:p>
        </p:txBody>
      </p:sp>
    </p:spTree>
    <p:extLst>
      <p:ext uri="{BB962C8B-B14F-4D97-AF65-F5344CB8AC3E}">
        <p14:creationId xmlns:p14="http://schemas.microsoft.com/office/powerpoint/2010/main" val="27084224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640A5A-EF1A-18F1-7817-9889106BD3DC}"/>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4400" dirty="0"/>
              <a:t>22. I am responsible for my household members and guests of all ages. If any participate in any illegal drug or violent criminal activity, my entire household can be terminated from the Section 8 program. </a:t>
            </a:r>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41B4A723-CCFB-ABF4-E34C-C13DE53D45B9}"/>
              </a:ext>
            </a:extLst>
          </p:cNvPr>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0328558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99000"/>
                <a:satMod val="140000"/>
              </a:schemeClr>
            </a:gs>
            <a:gs pos="65000">
              <a:schemeClr val="bg2">
                <a:tint val="100000"/>
                <a:shade val="80000"/>
                <a:satMod val="130000"/>
              </a:schemeClr>
            </a:gs>
            <a:gs pos="100000">
              <a:schemeClr val="bg2">
                <a:tint val="100000"/>
                <a:shade val="48000"/>
                <a:satMod val="120000"/>
              </a:schemeClr>
            </a:gs>
          </a:gsLst>
          <a:lin ang="162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88952" cy="4970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ADC66EF-EEFE-464C-E4F7-E127125B17C9}"/>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4400">
                <a:solidFill>
                  <a:srgbClr val="FFFFFF"/>
                </a:solidFill>
              </a:rPr>
              <a:t>23. If I or any household members/guests threaten, verbally abuse or commit actual violence to any CDA staff, termination of my participation in the Section 8 program will begin. </a:t>
            </a:r>
          </a:p>
        </p:txBody>
      </p:sp>
      <p:sp>
        <p:nvSpPr>
          <p:cNvPr id="3" name="Text Placeholder 2">
            <a:extLst>
              <a:ext uri="{FF2B5EF4-FFF2-40B4-BE49-F238E27FC236}">
                <a16:creationId xmlns:a16="http://schemas.microsoft.com/office/drawing/2014/main" id="{C454E904-EF05-7AF0-11D8-97B69C64DE04}"/>
              </a:ext>
            </a:extLst>
          </p:cNvPr>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Tree>
    <p:extLst>
      <p:ext uri="{BB962C8B-B14F-4D97-AF65-F5344CB8AC3E}">
        <p14:creationId xmlns:p14="http://schemas.microsoft.com/office/powerpoint/2010/main" val="138277095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1AF9A2-A430-2DC4-1D44-0F2084236F7C}"/>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4400"/>
              <a:t>24. I understand I have the right to an informal meeting/hearing when there is a disagreement between the CDA and myself over these rules, or if CDA begins termination of my Section 8 participation.</a:t>
            </a:r>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32815FDA-FC7D-9F9D-ECC7-2E49B5A7A766}"/>
              </a:ext>
            </a:extLst>
          </p:cNvPr>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119011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1A2139-C80C-FC17-2AA1-6654CF9F0C85}"/>
              </a:ext>
            </a:extLst>
          </p:cNvPr>
          <p:cNvSpPr>
            <a:spLocks noGrp="1"/>
          </p:cNvSpPr>
          <p:nvPr>
            <p:ph type="title"/>
          </p:nvPr>
        </p:nvSpPr>
        <p:spPr>
          <a:xfrm>
            <a:off x="1097280" y="758952"/>
            <a:ext cx="10058400" cy="3892168"/>
          </a:xfrm>
        </p:spPr>
        <p:txBody>
          <a:bodyPr vert="horz" lIns="91440" tIns="45720" rIns="91440" bIns="45720" rtlCol="0" anchor="b">
            <a:normAutofit/>
          </a:bodyPr>
          <a:lstStyle/>
          <a:p>
            <a:r>
              <a:rPr lang="en-US" sz="3800" dirty="0"/>
              <a:t>*Elderly and disabled Households only*</a:t>
            </a:r>
            <a:br>
              <a:rPr lang="en-US" sz="3800" dirty="0"/>
            </a:br>
            <a:br>
              <a:rPr lang="en-US" sz="3800" dirty="0"/>
            </a:br>
            <a:r>
              <a:rPr lang="en-US" sz="3800" dirty="0"/>
              <a:t>25. If I have out-of-pocket medical expenses that I would like to be counted as a deduction to my rent calculation, I will provide verification of the medical expenses to the CDA.</a:t>
            </a:r>
          </a:p>
        </p:txBody>
      </p:sp>
      <p:sp>
        <p:nvSpPr>
          <p:cNvPr id="16" name="Rectangle 15">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Text Placeholder 2">
            <a:extLst>
              <a:ext uri="{FF2B5EF4-FFF2-40B4-BE49-F238E27FC236}">
                <a16:creationId xmlns:a16="http://schemas.microsoft.com/office/drawing/2014/main" id="{7D4E73C8-3DC8-3C39-C747-A518ADEFED4C}"/>
              </a:ext>
            </a:extLst>
          </p:cNvPr>
          <p:cNvSpPr>
            <a:spLocks noGrp="1"/>
          </p:cNvSpPr>
          <p:nvPr>
            <p:ph type="body" idx="1"/>
          </p:nvPr>
        </p:nvSpPr>
        <p:spPr>
          <a:xfrm>
            <a:off x="1100051" y="5225240"/>
            <a:ext cx="10058400" cy="1143000"/>
          </a:xfrm>
        </p:spPr>
        <p:txBody>
          <a:bodyPr vert="horz" lIns="91440" tIns="45720" rIns="91440" bIns="45720" rtlCol="0">
            <a:normAutofit/>
          </a:bodyPr>
          <a:lstStyle/>
          <a:p>
            <a:endParaRPr lang="en-US">
              <a:solidFill>
                <a:srgbClr val="FFFFFF"/>
              </a:solidFill>
            </a:endParaRPr>
          </a:p>
        </p:txBody>
      </p:sp>
      <p:sp>
        <p:nvSpPr>
          <p:cNvPr id="18" name="Rectangle 17">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58424236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828800" y="805475"/>
            <a:ext cx="8534400" cy="5071686"/>
          </a:xfrm>
        </p:spPr>
        <p:txBody>
          <a:bodyPr/>
          <a:lstStyle/>
          <a:p>
            <a:r>
              <a:rPr lang="en-US" dirty="0"/>
              <a:t>I HAVE READ, INITIALED, SIGNED AND DATED THIS AGREEMENT. </a:t>
            </a:r>
            <a:br>
              <a:rPr lang="en-US" dirty="0"/>
            </a:br>
            <a:r>
              <a:rPr lang="en-US" dirty="0"/>
              <a:t>I understand I can reach out to my future assigned Section 8 Housing Specialist with any questions regarding this agreement. </a:t>
            </a:r>
          </a:p>
        </p:txBody>
      </p:sp>
    </p:spTree>
    <p:extLst>
      <p:ext uri="{BB962C8B-B14F-4D97-AF65-F5344CB8AC3E}">
        <p14:creationId xmlns:p14="http://schemas.microsoft.com/office/powerpoint/2010/main" val="1323303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18A30-60D6-1031-3D1B-14DA706CDC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2071DF0-9E22-7310-88B5-DD7BEEEEDE4A}"/>
              </a:ext>
            </a:extLst>
          </p:cNvPr>
          <p:cNvSpPr>
            <a:spLocks noGrp="1"/>
          </p:cNvSpPr>
          <p:nvPr>
            <p:ph type="title"/>
          </p:nvPr>
        </p:nvSpPr>
        <p:spPr/>
        <p:txBody>
          <a:bodyPr>
            <a:normAutofit/>
          </a:bodyPr>
          <a:lstStyle/>
          <a:p>
            <a:r>
              <a:rPr lang="en-US" sz="3200" b="1" dirty="0"/>
              <a:t>After completing this briefing and submitting your documentation, your CDA Housing Specialist will send you the following documents to begin your housing search: </a:t>
            </a:r>
            <a:endParaRPr lang="en-US" sz="3200" dirty="0"/>
          </a:p>
        </p:txBody>
      </p:sp>
      <p:graphicFrame>
        <p:nvGraphicFramePr>
          <p:cNvPr id="9" name="Content Placeholder 4" descr="Icons of a gift, people talking, calculator, and check mark">
            <a:extLst>
              <a:ext uri="{FF2B5EF4-FFF2-40B4-BE49-F238E27FC236}">
                <a16:creationId xmlns:a16="http://schemas.microsoft.com/office/drawing/2014/main" id="{8ECD59DB-35AD-53E0-B452-31582FC4F90B}"/>
              </a:ext>
            </a:extLst>
          </p:cNvPr>
          <p:cNvGraphicFramePr>
            <a:graphicFrameLocks noGrp="1"/>
          </p:cNvGraphicFramePr>
          <p:nvPr>
            <p:ph idx="1"/>
            <p:extLst>
              <p:ext uri="{D42A27DB-BD31-4B8C-83A1-F6EECF244321}">
                <p14:modId xmlns:p14="http://schemas.microsoft.com/office/powerpoint/2010/main" val="2906683140"/>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76534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 name="Straight Connector 18">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Title 5">
            <a:extLst>
              <a:ext uri="{FF2B5EF4-FFF2-40B4-BE49-F238E27FC236}">
                <a16:creationId xmlns:a16="http://schemas.microsoft.com/office/drawing/2014/main" id="{1D1E173E-D5DF-B383-EB93-D72AD2DA5A70}"/>
              </a:ext>
            </a:extLst>
          </p:cNvPr>
          <p:cNvSpPr>
            <a:spLocks noGrp="1"/>
          </p:cNvSpPr>
          <p:nvPr>
            <p:ph type="title"/>
          </p:nvPr>
        </p:nvSpPr>
        <p:spPr>
          <a:xfrm>
            <a:off x="492370" y="516836"/>
            <a:ext cx="3084844" cy="1023016"/>
          </a:xfrm>
        </p:spPr>
        <p:txBody>
          <a:bodyPr vert="horz" lIns="91440" tIns="45720" rIns="91440" bIns="45720" rtlCol="0" anchor="b">
            <a:normAutofit/>
          </a:bodyPr>
          <a:lstStyle/>
          <a:p>
            <a:pPr algn="ctr"/>
            <a:r>
              <a:rPr lang="en-US" kern="1200" spc="-50" baseline="0" dirty="0">
                <a:latin typeface="+mj-lt"/>
                <a:ea typeface="+mj-ea"/>
                <a:cs typeface="+mj-cs"/>
              </a:rPr>
              <a:t>VOUCHER</a:t>
            </a:r>
            <a:br>
              <a:rPr lang="en-US" kern="1200" spc="-50" baseline="0" dirty="0">
                <a:latin typeface="+mj-lt"/>
                <a:ea typeface="+mj-ea"/>
                <a:cs typeface="+mj-cs"/>
              </a:rPr>
            </a:br>
            <a:r>
              <a:rPr lang="en-US" sz="2800" kern="1200" spc="-50" baseline="0" dirty="0">
                <a:latin typeface="+mj-lt"/>
                <a:ea typeface="+mj-ea"/>
                <a:cs typeface="+mj-cs"/>
              </a:rPr>
              <a:t>(form HUD-52646)</a:t>
            </a:r>
          </a:p>
        </p:txBody>
      </p:sp>
      <p:sp>
        <p:nvSpPr>
          <p:cNvPr id="8" name="Text Placeholder 7">
            <a:extLst>
              <a:ext uri="{FF2B5EF4-FFF2-40B4-BE49-F238E27FC236}">
                <a16:creationId xmlns:a16="http://schemas.microsoft.com/office/drawing/2014/main" id="{5679C71E-ED43-BF9C-6A6A-637F735E9724}"/>
              </a:ext>
            </a:extLst>
          </p:cNvPr>
          <p:cNvSpPr>
            <a:spLocks noGrp="1"/>
          </p:cNvSpPr>
          <p:nvPr>
            <p:ph type="body" sz="half" idx="2"/>
          </p:nvPr>
        </p:nvSpPr>
        <p:spPr>
          <a:xfrm>
            <a:off x="492371" y="1722246"/>
            <a:ext cx="3084844" cy="4891914"/>
          </a:xfrm>
        </p:spPr>
        <p:txBody>
          <a:bodyPr vert="horz" lIns="0" tIns="45720" rIns="0" bIns="45720" rtlCol="0">
            <a:normAutofit/>
          </a:bodyPr>
          <a:lstStyle/>
          <a:p>
            <a:pPr marL="342900" indent="-342900">
              <a:buFont typeface="Calibri" panose="020F0502020204030204" pitchFamily="34" charset="0"/>
              <a:buAutoNum type="arabicParenR"/>
            </a:pPr>
            <a:r>
              <a:rPr lang="en-US" sz="1600" dirty="0"/>
              <a:t>Your assigned voucher size</a:t>
            </a:r>
          </a:p>
          <a:p>
            <a:pPr marL="342900" indent="-342900">
              <a:buFont typeface="Calibri" panose="020F0502020204030204" pitchFamily="34" charset="0"/>
              <a:buAutoNum type="arabicParenR"/>
            </a:pPr>
            <a:r>
              <a:rPr lang="en-US" sz="1600" dirty="0"/>
              <a:t>Date your voucher  is issued</a:t>
            </a:r>
          </a:p>
          <a:p>
            <a:pPr marL="342900" indent="-342900">
              <a:buFont typeface="Calibri" panose="020F0502020204030204" pitchFamily="34" charset="0"/>
              <a:buAutoNum type="arabicParenR"/>
            </a:pPr>
            <a:r>
              <a:rPr lang="en-US" sz="1600" dirty="0"/>
              <a:t>60 days from date of issuance</a:t>
            </a:r>
          </a:p>
          <a:p>
            <a:pPr marL="342900" indent="-342900">
              <a:buFont typeface="Calibri" panose="020F0502020204030204" pitchFamily="34" charset="0"/>
              <a:buAutoNum type="arabicParenR"/>
            </a:pPr>
            <a:r>
              <a:rPr lang="en-US" sz="1600" dirty="0"/>
              <a:t>If  you are approved for a voucher extension, it will be listed here in the future</a:t>
            </a:r>
          </a:p>
          <a:p>
            <a:pPr marL="342900" indent="-342900">
              <a:buFont typeface="Calibri" panose="020F0502020204030204" pitchFamily="34" charset="0"/>
              <a:buAutoNum type="arabicParenR"/>
            </a:pPr>
            <a:r>
              <a:rPr lang="en-US" sz="1600" dirty="0"/>
              <a:t>Name of the Head of household</a:t>
            </a:r>
          </a:p>
          <a:p>
            <a:pPr marL="342900" indent="-342900">
              <a:buFont typeface="Calibri" panose="020F0502020204030204" pitchFamily="34" charset="0"/>
              <a:buAutoNum type="arabicParenR"/>
            </a:pPr>
            <a:r>
              <a:rPr lang="en-US" sz="1600" dirty="0"/>
              <a:t>Signature/date of Head of household</a:t>
            </a:r>
          </a:p>
          <a:p>
            <a:pPr marL="342900" indent="-342900">
              <a:buFont typeface="Calibri" panose="020F0502020204030204" pitchFamily="34" charset="0"/>
              <a:buAutoNum type="arabicParenR"/>
            </a:pPr>
            <a:r>
              <a:rPr lang="en-US" sz="1600" dirty="0"/>
              <a:t>CDA-City of Madison</a:t>
            </a:r>
          </a:p>
          <a:p>
            <a:pPr marL="342900" indent="-342900">
              <a:buFont typeface="Calibri" panose="020F0502020204030204" pitchFamily="34" charset="0"/>
              <a:buAutoNum type="arabicParenR"/>
            </a:pPr>
            <a:r>
              <a:rPr lang="en-US" sz="1600" dirty="0"/>
              <a:t>Name of your  assigned CDA Housing Specialist</a:t>
            </a:r>
          </a:p>
          <a:p>
            <a:pPr marL="342900" indent="-342900">
              <a:buFont typeface="Calibri" panose="020F0502020204030204" pitchFamily="34" charset="0"/>
              <a:buAutoNum type="arabicParenR"/>
            </a:pPr>
            <a:r>
              <a:rPr lang="en-US" sz="1600" dirty="0"/>
              <a:t>Signature and date of your CDA  Housing Specialist</a:t>
            </a:r>
          </a:p>
          <a:p>
            <a:pPr marL="342900" indent="-342900">
              <a:buFont typeface="Calibri" panose="020F0502020204030204" pitchFamily="34" charset="0"/>
              <a:buAutoNum type="arabicParenR"/>
            </a:pPr>
            <a:endParaRPr lang="en-US" sz="1100" dirty="0"/>
          </a:p>
        </p:txBody>
      </p:sp>
      <p:sp>
        <p:nvSpPr>
          <p:cNvPr id="25" name="Rectangle 24">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0" name="Content Placeholder 9" descr="Sample image of form HUD-52646. ">
            <a:extLst>
              <a:ext uri="{FF2B5EF4-FFF2-40B4-BE49-F238E27FC236}">
                <a16:creationId xmlns:a16="http://schemas.microsoft.com/office/drawing/2014/main" id="{8AE894A9-0F3A-1CD7-9585-ADF4C27D5B3E}"/>
              </a:ext>
            </a:extLst>
          </p:cNvPr>
          <p:cNvPicPr>
            <a:picLocks noGrp="1" noChangeAspect="1"/>
          </p:cNvPicPr>
          <p:nvPr>
            <p:ph idx="1"/>
          </p:nvPr>
        </p:nvPicPr>
        <p:blipFill>
          <a:blip r:embed="rId3"/>
          <a:srcRect r="2" b="21439"/>
          <a:stretch>
            <a:fillRect/>
          </a:stretch>
        </p:blipFill>
        <p:spPr>
          <a:xfrm>
            <a:off x="4742017" y="640080"/>
            <a:ext cx="6798082" cy="5577840"/>
          </a:xfrm>
          <a:prstGeom prst="rect">
            <a:avLst/>
          </a:prstGeom>
        </p:spPr>
      </p:pic>
    </p:spTree>
    <p:extLst>
      <p:ext uri="{BB962C8B-B14F-4D97-AF65-F5344CB8AC3E}">
        <p14:creationId xmlns:p14="http://schemas.microsoft.com/office/powerpoint/2010/main" val="19595195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109107-2ECB-A2A6-9C37-9E4659FF7A6A}"/>
              </a:ext>
            </a:extLst>
          </p:cNvPr>
          <p:cNvSpPr>
            <a:spLocks noGrp="1"/>
          </p:cNvSpPr>
          <p:nvPr>
            <p:ph type="title"/>
          </p:nvPr>
        </p:nvSpPr>
        <p:spPr/>
        <p:txBody>
          <a:bodyPr/>
          <a:lstStyle/>
          <a:p>
            <a:pPr algn="ctr"/>
            <a:r>
              <a:rPr lang="en-US" dirty="0"/>
              <a:t>VOUCHER EXTENSION REQUESTS</a:t>
            </a:r>
          </a:p>
        </p:txBody>
      </p:sp>
      <p:graphicFrame>
        <p:nvGraphicFramePr>
          <p:cNvPr id="11" name="Content Placeholder 5" descr="Icons of a pencil, money, gift, and stop watch.">
            <a:extLst>
              <a:ext uri="{FF2B5EF4-FFF2-40B4-BE49-F238E27FC236}">
                <a16:creationId xmlns:a16="http://schemas.microsoft.com/office/drawing/2014/main" id="{77693FC7-E707-C970-6C04-C8C13A908E4B}"/>
              </a:ext>
            </a:extLst>
          </p:cNvPr>
          <p:cNvGraphicFramePr>
            <a:graphicFrameLocks noGrp="1"/>
          </p:cNvGraphicFramePr>
          <p:nvPr>
            <p:ph sz="half" idx="1"/>
            <p:extLst>
              <p:ext uri="{D42A27DB-BD31-4B8C-83A1-F6EECF244321}">
                <p14:modId xmlns:p14="http://schemas.microsoft.com/office/powerpoint/2010/main" val="4059027278"/>
              </p:ext>
            </p:extLst>
          </p:nvPr>
        </p:nvGraphicFramePr>
        <p:xfrm>
          <a:off x="1097279" y="1845734"/>
          <a:ext cx="493776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Content Placeholder 6">
            <a:extLst>
              <a:ext uri="{FF2B5EF4-FFF2-40B4-BE49-F238E27FC236}">
                <a16:creationId xmlns:a16="http://schemas.microsoft.com/office/drawing/2014/main" id="{710E7917-F603-F515-B7E2-D22E020C4A14}"/>
              </a:ext>
            </a:extLst>
          </p:cNvPr>
          <p:cNvSpPr>
            <a:spLocks noGrp="1"/>
          </p:cNvSpPr>
          <p:nvPr>
            <p:ph sz="half" idx="2"/>
          </p:nvPr>
        </p:nvSpPr>
        <p:spPr/>
        <p:txBody>
          <a:bodyPr>
            <a:normAutofit fontScale="92500"/>
          </a:bodyPr>
          <a:lstStyle/>
          <a:p>
            <a:pPr marL="0" indent="0">
              <a:buNone/>
            </a:pPr>
            <a:r>
              <a:rPr lang="en-US" dirty="0"/>
              <a:t>The voucher expiration date is the due date for submission of the Request for Tenancy Approval (RFTA) form and one-year, unsigned lease</a:t>
            </a:r>
          </a:p>
          <a:p>
            <a:pPr marL="0" indent="0">
              <a:buNone/>
            </a:pPr>
            <a:r>
              <a:rPr lang="en-US" dirty="0"/>
              <a:t>The unit does not need to be inspected by the expiration date</a:t>
            </a:r>
          </a:p>
          <a:p>
            <a:pPr marL="0" indent="0">
              <a:buNone/>
            </a:pPr>
            <a:r>
              <a:rPr lang="en-US" dirty="0"/>
              <a:t>The lease does not need to begin before the expiration date</a:t>
            </a:r>
          </a:p>
          <a:p>
            <a:pPr marL="0" indent="0">
              <a:buNone/>
            </a:pPr>
            <a:r>
              <a:rPr lang="en-US" dirty="0"/>
              <a:t>Once you submit the RFTA/lease, the time on the voucher “clock” stops; if the unit does not work out, you will be provided with an extension for the number of days that remained on your voucher when the paperwork was submitted </a:t>
            </a:r>
          </a:p>
        </p:txBody>
      </p:sp>
    </p:spTree>
    <p:extLst>
      <p:ext uri="{BB962C8B-B14F-4D97-AF65-F5344CB8AC3E}">
        <p14:creationId xmlns:p14="http://schemas.microsoft.com/office/powerpoint/2010/main" val="16794564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0" name="Straight Connector 39">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9" name="Rectangle 48">
            <a:extLst>
              <a:ext uri="{FF2B5EF4-FFF2-40B4-BE49-F238E27FC236}">
                <a16:creationId xmlns:a16="http://schemas.microsoft.com/office/drawing/2014/main" id="{5CF81D86-BDBA-477C-B7DD-8D359BB996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B149600-547E-CCAA-5238-E6A0AA9E242D}"/>
              </a:ext>
            </a:extLst>
          </p:cNvPr>
          <p:cNvSpPr>
            <a:spLocks noGrp="1"/>
          </p:cNvSpPr>
          <p:nvPr>
            <p:ph type="title"/>
          </p:nvPr>
        </p:nvSpPr>
        <p:spPr>
          <a:xfrm>
            <a:off x="4974771" y="634946"/>
            <a:ext cx="6574972" cy="1450757"/>
          </a:xfrm>
        </p:spPr>
        <p:txBody>
          <a:bodyPr vert="horz" lIns="91440" tIns="45720" rIns="91440" bIns="45720" rtlCol="0" anchor="b">
            <a:normAutofit/>
          </a:bodyPr>
          <a:lstStyle/>
          <a:p>
            <a:pPr algn="ctr"/>
            <a:r>
              <a:rPr lang="en-US" kern="1200" spc="-50" baseline="0" dirty="0">
                <a:solidFill>
                  <a:schemeClr val="tx1">
                    <a:lumMod val="75000"/>
                    <a:lumOff val="25000"/>
                  </a:schemeClr>
                </a:solidFill>
                <a:latin typeface="+mj-lt"/>
                <a:ea typeface="+mj-ea"/>
                <a:cs typeface="+mj-cs"/>
              </a:rPr>
              <a:t>Where can I use my voucher?</a:t>
            </a:r>
          </a:p>
        </p:txBody>
      </p:sp>
      <p:pic>
        <p:nvPicPr>
          <p:cNvPr id="31" name="Content Placeholder 30" descr="Map of Madison focused on Isthmus and East Side. ">
            <a:extLst>
              <a:ext uri="{FF2B5EF4-FFF2-40B4-BE49-F238E27FC236}">
                <a16:creationId xmlns:a16="http://schemas.microsoft.com/office/drawing/2014/main" id="{1C6B1833-926A-D3B1-7F82-F141C87A2E9F}"/>
              </a:ext>
            </a:extLst>
          </p:cNvPr>
          <p:cNvPicPr>
            <a:picLocks noGrp="1" noChangeAspect="1"/>
          </p:cNvPicPr>
          <p:nvPr>
            <p:ph sz="half" idx="2"/>
          </p:nvPr>
        </p:nvPicPr>
        <p:blipFill>
          <a:blip r:embed="rId2"/>
          <a:srcRect l="28647" r="27496" b="2"/>
          <a:stretch>
            <a:fillRect/>
          </a:stretch>
        </p:blipFill>
        <p:spPr>
          <a:xfrm>
            <a:off x="633999" y="640081"/>
            <a:ext cx="4001315" cy="5314406"/>
          </a:xfrm>
          <a:prstGeom prst="rect">
            <a:avLst/>
          </a:prstGeom>
        </p:spPr>
      </p:pic>
      <p:cxnSp>
        <p:nvCxnSpPr>
          <p:cNvPr id="50" name="Straight Connector 49">
            <a:extLst>
              <a:ext uri="{FF2B5EF4-FFF2-40B4-BE49-F238E27FC236}">
                <a16:creationId xmlns:a16="http://schemas.microsoft.com/office/drawing/2014/main" id="{C65F3E9C-EF11-4F8F-A621-399C7A3E64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7" name="Text Placeholder 6">
            <a:extLst>
              <a:ext uri="{FF2B5EF4-FFF2-40B4-BE49-F238E27FC236}">
                <a16:creationId xmlns:a16="http://schemas.microsoft.com/office/drawing/2014/main" id="{9E568CEF-61EA-B861-7F7B-FAB513F3CDB1}"/>
              </a:ext>
            </a:extLst>
          </p:cNvPr>
          <p:cNvSpPr>
            <a:spLocks noGrp="1"/>
          </p:cNvSpPr>
          <p:nvPr>
            <p:ph sz="half" idx="1"/>
          </p:nvPr>
        </p:nvSpPr>
        <p:spPr>
          <a:xfrm>
            <a:off x="4974769" y="2198914"/>
            <a:ext cx="7024398" cy="3670180"/>
          </a:xfrm>
        </p:spPr>
        <p:txBody>
          <a:bodyPr vert="horz" lIns="0" tIns="45720" rIns="0" bIns="45720" rtlCol="0">
            <a:normAutofit fontScale="92500" lnSpcReduction="10000"/>
          </a:bodyPr>
          <a:lstStyle/>
          <a:p>
            <a:r>
              <a:rPr lang="en-US" dirty="0"/>
              <a:t>The CDA-City of Madison’s jurisdiction includes units that are found within the City of Madison limits only!</a:t>
            </a:r>
          </a:p>
          <a:p>
            <a:r>
              <a:rPr lang="en-US" dirty="0"/>
              <a:t>To check if a unit is within the City limits you can search for an address at: </a:t>
            </a:r>
            <a:r>
              <a:rPr lang="en-US" dirty="0">
                <a:hlinkClick r:id="rId3"/>
              </a:rPr>
              <a:t>https://www.cityofmadison.com/assessor</a:t>
            </a:r>
            <a:r>
              <a:rPr lang="en-US" dirty="0"/>
              <a:t> </a:t>
            </a:r>
          </a:p>
          <a:p>
            <a:pPr marL="285750" indent="-285750">
              <a:buFont typeface="Calibri" panose="020F0502020204030204" pitchFamily="34" charset="0"/>
              <a:buChar char="•"/>
            </a:pPr>
            <a:r>
              <a:rPr lang="en-US" dirty="0"/>
              <a:t>If the search provides property details </a:t>
            </a:r>
            <a:r>
              <a:rPr lang="en-US" dirty="0">
                <a:sym typeface="Wingdings" panose="05000000000000000000" pitchFamily="2" charset="2"/>
              </a:rPr>
              <a:t> the unit IS within the CDA jurisdiction. </a:t>
            </a:r>
          </a:p>
          <a:p>
            <a:pPr marL="285750" indent="-285750">
              <a:buFont typeface="Calibri" panose="020F0502020204030204" pitchFamily="34" charset="0"/>
              <a:buChar char="•"/>
            </a:pPr>
            <a:r>
              <a:rPr lang="en-US" dirty="0">
                <a:sym typeface="Wingdings" panose="05000000000000000000" pitchFamily="2" charset="2"/>
              </a:rPr>
              <a:t>If the search states “no property information was found based on your search the unit IS NOT within the CDA jurisdiction*</a:t>
            </a:r>
          </a:p>
          <a:p>
            <a:pPr marL="0" indent="0">
              <a:buNone/>
            </a:pPr>
            <a:r>
              <a:rPr lang="en-US" dirty="0">
                <a:sym typeface="Wingdings" panose="05000000000000000000" pitchFamily="2" charset="2"/>
              </a:rPr>
              <a:t>*You might be able to transfer your voucher to the Dane County Housing authority to lease up in their jurisdiction</a:t>
            </a:r>
          </a:p>
          <a:p>
            <a:pPr marL="0" indent="0">
              <a:buNone/>
            </a:pPr>
            <a:r>
              <a:rPr lang="en-US" dirty="0">
                <a:sym typeface="Wingdings" panose="05000000000000000000" pitchFamily="2" charset="2"/>
              </a:rPr>
              <a:t>   </a:t>
            </a:r>
          </a:p>
          <a:p>
            <a:pPr marL="0" indent="0">
              <a:buNone/>
            </a:pPr>
            <a:endParaRPr lang="en-US" dirty="0"/>
          </a:p>
        </p:txBody>
      </p:sp>
      <p:sp>
        <p:nvSpPr>
          <p:cNvPr id="51" name="Rectangle 50">
            <a:extLst>
              <a:ext uri="{FF2B5EF4-FFF2-40B4-BE49-F238E27FC236}">
                <a16:creationId xmlns:a16="http://schemas.microsoft.com/office/drawing/2014/main" id="{88AA064E-5F6E-4024-BC28-EDDC3DFC70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8" name="Rectangle 47">
            <a:extLst>
              <a:ext uri="{FF2B5EF4-FFF2-40B4-BE49-F238E27FC236}">
                <a16:creationId xmlns:a16="http://schemas.microsoft.com/office/drawing/2014/main" id="{03B29638-4838-4B9B-B9DB-96E542BAF3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5510725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EA01A0-4461-6568-8357-951A65421C7F}"/>
              </a:ext>
            </a:extLst>
          </p:cNvPr>
          <p:cNvSpPr>
            <a:spLocks noGrp="1"/>
          </p:cNvSpPr>
          <p:nvPr>
            <p:ph type="title"/>
          </p:nvPr>
        </p:nvSpPr>
        <p:spPr/>
        <p:txBody>
          <a:bodyPr/>
          <a:lstStyle/>
          <a:p>
            <a:r>
              <a:rPr lang="en-US" dirty="0"/>
              <a:t>PORTABILITY: </a:t>
            </a:r>
            <a:r>
              <a:rPr lang="en-US" sz="2400" dirty="0"/>
              <a:t>ability to transfer housing voucher assistance from one housing authority jurisdiction to another with a housing voucher program </a:t>
            </a:r>
            <a:endParaRPr lang="en-US" dirty="0"/>
          </a:p>
        </p:txBody>
      </p:sp>
      <p:sp>
        <p:nvSpPr>
          <p:cNvPr id="5" name="Text Placeholder 4">
            <a:extLst>
              <a:ext uri="{FF2B5EF4-FFF2-40B4-BE49-F238E27FC236}">
                <a16:creationId xmlns:a16="http://schemas.microsoft.com/office/drawing/2014/main" id="{E1FE0FD3-F92C-1DA4-5FAA-D5E4DE0AF183}"/>
              </a:ext>
            </a:extLst>
          </p:cNvPr>
          <p:cNvSpPr>
            <a:spLocks noGrp="1"/>
          </p:cNvSpPr>
          <p:nvPr>
            <p:ph type="body" idx="1"/>
          </p:nvPr>
        </p:nvSpPr>
        <p:spPr/>
        <p:txBody>
          <a:bodyPr/>
          <a:lstStyle/>
          <a:p>
            <a:pPr algn="ctr"/>
            <a:r>
              <a:rPr lang="en-US" dirty="0"/>
              <a:t>Portability at admission </a:t>
            </a:r>
          </a:p>
        </p:txBody>
      </p:sp>
      <p:sp>
        <p:nvSpPr>
          <p:cNvPr id="6" name="Content Placeholder 5">
            <a:extLst>
              <a:ext uri="{FF2B5EF4-FFF2-40B4-BE49-F238E27FC236}">
                <a16:creationId xmlns:a16="http://schemas.microsoft.com/office/drawing/2014/main" id="{55C10C0E-3EAD-40B4-376A-0449AF736F06}"/>
              </a:ext>
            </a:extLst>
          </p:cNvPr>
          <p:cNvSpPr>
            <a:spLocks noGrp="1"/>
          </p:cNvSpPr>
          <p:nvPr>
            <p:ph sz="half" idx="2"/>
          </p:nvPr>
        </p:nvSpPr>
        <p:spPr/>
        <p:txBody>
          <a:bodyPr>
            <a:normAutofit fontScale="92500" lnSpcReduction="10000"/>
          </a:bodyPr>
          <a:lstStyle/>
          <a:p>
            <a:pPr>
              <a:buFont typeface="Wingdings" panose="05000000000000000000" pitchFamily="2" charset="2"/>
              <a:buChar char="v"/>
            </a:pPr>
            <a:r>
              <a:rPr lang="en-US" dirty="0"/>
              <a:t>Each housing authority determines in their Administrative Plan if an applicant voucher holder is able to port their voucher at admission</a:t>
            </a:r>
          </a:p>
          <a:p>
            <a:pPr>
              <a:buFont typeface="Wingdings" panose="05000000000000000000" pitchFamily="2" charset="2"/>
              <a:buChar char="v"/>
            </a:pPr>
            <a:r>
              <a:rPr lang="en-US" dirty="0"/>
              <a:t>CDA’s Administrative Plan states:</a:t>
            </a:r>
          </a:p>
          <a:p>
            <a:pPr marL="0" indent="0">
              <a:buNone/>
            </a:pPr>
            <a:r>
              <a:rPr lang="en-US" dirty="0"/>
              <a:t> “If neither the head of household nor the spouse/co-head of an applicant family had a domicile (legal residence) in the CDA’s jurisdiction at the time of submission of the family’s full application (not at the time of the family’s entry into the lottery), the family must live in the CDA’s jurisdiction with voucher assistance for at least 12 months before requesting portability”</a:t>
            </a:r>
          </a:p>
        </p:txBody>
      </p:sp>
      <p:sp>
        <p:nvSpPr>
          <p:cNvPr id="7" name="Text Placeholder 6">
            <a:extLst>
              <a:ext uri="{FF2B5EF4-FFF2-40B4-BE49-F238E27FC236}">
                <a16:creationId xmlns:a16="http://schemas.microsoft.com/office/drawing/2014/main" id="{98517F51-BF7C-7787-946D-4793E15F07A9}"/>
              </a:ext>
            </a:extLst>
          </p:cNvPr>
          <p:cNvSpPr>
            <a:spLocks noGrp="1"/>
          </p:cNvSpPr>
          <p:nvPr>
            <p:ph type="body" sz="quarter" idx="3"/>
          </p:nvPr>
        </p:nvSpPr>
        <p:spPr/>
        <p:txBody>
          <a:bodyPr/>
          <a:lstStyle/>
          <a:p>
            <a:pPr algn="ctr"/>
            <a:r>
              <a:rPr lang="en-US" dirty="0"/>
              <a:t>Portability after initial lease-up</a:t>
            </a:r>
          </a:p>
        </p:txBody>
      </p:sp>
      <p:sp>
        <p:nvSpPr>
          <p:cNvPr id="8" name="Content Placeholder 7">
            <a:extLst>
              <a:ext uri="{FF2B5EF4-FFF2-40B4-BE49-F238E27FC236}">
                <a16:creationId xmlns:a16="http://schemas.microsoft.com/office/drawing/2014/main" id="{0E0A493C-D707-34BB-95BE-23A118C4D665}"/>
              </a:ext>
            </a:extLst>
          </p:cNvPr>
          <p:cNvSpPr>
            <a:spLocks noGrp="1"/>
          </p:cNvSpPr>
          <p:nvPr>
            <p:ph sz="quarter" idx="4"/>
          </p:nvPr>
        </p:nvSpPr>
        <p:spPr/>
        <p:txBody>
          <a:bodyPr>
            <a:normAutofit fontScale="92500" lnSpcReduction="10000"/>
          </a:bodyPr>
          <a:lstStyle/>
          <a:p>
            <a:pPr>
              <a:buFont typeface="Wingdings" panose="05000000000000000000" pitchFamily="2" charset="2"/>
              <a:buChar char="v"/>
            </a:pPr>
            <a:r>
              <a:rPr lang="en-US" dirty="0"/>
              <a:t>At your annual recertification and coming up to completing your lease term, you can request a moving-voucher</a:t>
            </a:r>
          </a:p>
          <a:p>
            <a:pPr>
              <a:buFont typeface="Wingdings" panose="05000000000000000000" pitchFamily="2" charset="2"/>
              <a:buChar char="v"/>
            </a:pPr>
            <a:r>
              <a:rPr lang="en-US" dirty="0"/>
              <a:t>You can request to port this voucher to another housing authority jurisdiction </a:t>
            </a:r>
          </a:p>
        </p:txBody>
      </p:sp>
    </p:spTree>
    <p:extLst>
      <p:ext uri="{BB962C8B-B14F-4D97-AF65-F5344CB8AC3E}">
        <p14:creationId xmlns:p14="http://schemas.microsoft.com/office/powerpoint/2010/main" val="11107657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5094C6-CE48-CEB4-3524-C32139BFF58D}"/>
              </a:ext>
            </a:extLst>
          </p:cNvPr>
          <p:cNvSpPr>
            <a:spLocks noGrp="1"/>
          </p:cNvSpPr>
          <p:nvPr>
            <p:ph type="title"/>
          </p:nvPr>
        </p:nvSpPr>
        <p:spPr>
          <a:xfrm>
            <a:off x="965030" y="963997"/>
            <a:ext cx="3254691" cy="4938361"/>
          </a:xfrm>
        </p:spPr>
        <p:txBody>
          <a:bodyPr anchor="ctr">
            <a:normAutofit/>
          </a:bodyPr>
          <a:lstStyle/>
          <a:p>
            <a:pPr algn="r"/>
            <a:r>
              <a:rPr lang="en-US" sz="4400" b="1" dirty="0"/>
              <a:t>Things to remember about Portability:</a:t>
            </a:r>
          </a:p>
        </p:txBody>
      </p:sp>
      <p:cxnSp>
        <p:nvCxnSpPr>
          <p:cNvPr id="25" name="Straight Connector 24">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251"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112FBDB5-65C7-3953-ACB6-BC912A962CAE}"/>
              </a:ext>
            </a:extLst>
          </p:cNvPr>
          <p:cNvSpPr>
            <a:spLocks noGrp="1"/>
          </p:cNvSpPr>
          <p:nvPr>
            <p:ph idx="1"/>
          </p:nvPr>
        </p:nvSpPr>
        <p:spPr>
          <a:xfrm>
            <a:off x="5134882" y="963507"/>
            <a:ext cx="6135097" cy="4938851"/>
          </a:xfrm>
        </p:spPr>
        <p:txBody>
          <a:bodyPr anchor="ctr">
            <a:normAutofit/>
          </a:bodyPr>
          <a:lstStyle/>
          <a:p>
            <a:pPr>
              <a:buFont typeface="Wingdings" panose="05000000000000000000" pitchFamily="2" charset="2"/>
              <a:buChar char="§"/>
            </a:pPr>
            <a:r>
              <a:rPr lang="en-US" sz="1800" dirty="0"/>
              <a:t> Your voucher size will be determined by the housing authority that is receiving you and your voucher (it could be smaller!)</a:t>
            </a:r>
          </a:p>
          <a:p>
            <a:pPr>
              <a:buFont typeface="Wingdings" panose="05000000000000000000" pitchFamily="2" charset="2"/>
              <a:buChar char="§"/>
            </a:pPr>
            <a:r>
              <a:rPr lang="en-US" sz="1800" dirty="0"/>
              <a:t> Your voucher limit will be determined by the housing authority that is receiving you and your voucher (it could be more or less depending on their payment standards and the voucher size issued to you)</a:t>
            </a:r>
          </a:p>
          <a:p>
            <a:pPr>
              <a:buFont typeface="Wingdings" panose="05000000000000000000" pitchFamily="2" charset="2"/>
              <a:buChar char="§"/>
            </a:pPr>
            <a:r>
              <a:rPr lang="en-US" sz="1800" dirty="0"/>
              <a:t> Portability takes time! You may be required to complete a portability application, attend a briefing in person, etc. In addition to that… </a:t>
            </a:r>
          </a:p>
          <a:p>
            <a:pPr>
              <a:buFont typeface="Wingdings" panose="05000000000000000000" pitchFamily="2" charset="2"/>
              <a:buChar char="§"/>
            </a:pPr>
            <a:r>
              <a:rPr lang="en-US" sz="1800" dirty="0"/>
              <a:t> You will still need to find a unit, apply and get approved for it, have the housing provider complete and submit the paperwork and the unit needs to pass inspection/rent be approved </a:t>
            </a:r>
            <a:r>
              <a:rPr lang="en-US" sz="1800" b="1" dirty="0"/>
              <a:t>before</a:t>
            </a:r>
            <a:r>
              <a:rPr lang="en-US" sz="1800" dirty="0"/>
              <a:t> you can be moving in</a:t>
            </a:r>
          </a:p>
        </p:txBody>
      </p:sp>
    </p:spTree>
    <p:extLst>
      <p:ext uri="{BB962C8B-B14F-4D97-AF65-F5344CB8AC3E}">
        <p14:creationId xmlns:p14="http://schemas.microsoft.com/office/powerpoint/2010/main" val="35723843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C58525-F3D3-D893-6B1E-A38B29D120E7}"/>
              </a:ext>
            </a:extLst>
          </p:cNvPr>
          <p:cNvSpPr>
            <a:spLocks noGrp="1"/>
          </p:cNvSpPr>
          <p:nvPr>
            <p:ph type="title"/>
          </p:nvPr>
        </p:nvSpPr>
        <p:spPr>
          <a:xfrm>
            <a:off x="965030" y="963997"/>
            <a:ext cx="3254691" cy="4938361"/>
          </a:xfrm>
        </p:spPr>
        <p:txBody>
          <a:bodyPr anchor="ctr">
            <a:normAutofit/>
          </a:bodyPr>
          <a:lstStyle/>
          <a:p>
            <a:pPr algn="ctr"/>
            <a:r>
              <a:rPr lang="en-US" sz="4400" dirty="0"/>
              <a:t>Portability </a:t>
            </a:r>
            <a:r>
              <a:rPr lang="en-US" sz="4400" u="sng" dirty="0"/>
              <a:t>Request form</a:t>
            </a:r>
            <a:br>
              <a:rPr lang="en-US" sz="4400" dirty="0"/>
            </a:br>
            <a:r>
              <a:rPr lang="en-US" sz="2000" dirty="0"/>
              <a:t>To be completed and submitted to your housing specialist to let us know where you would like CDA to send your paperwork</a:t>
            </a:r>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251"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Content Placeholder 4" descr="Portability Request form.">
            <a:extLst>
              <a:ext uri="{FF2B5EF4-FFF2-40B4-BE49-F238E27FC236}">
                <a16:creationId xmlns:a16="http://schemas.microsoft.com/office/drawing/2014/main" id="{3839DDA8-8714-DCA2-BE58-FA3D50489EAD}"/>
              </a:ext>
            </a:extLst>
          </p:cNvPr>
          <p:cNvPicPr>
            <a:picLocks noGrp="1" noChangeAspect="1"/>
          </p:cNvPicPr>
          <p:nvPr>
            <p:ph idx="1"/>
          </p:nvPr>
        </p:nvPicPr>
        <p:blipFill>
          <a:blip r:embed="rId2"/>
          <a:stretch>
            <a:fillRect/>
          </a:stretch>
        </p:blipFill>
        <p:spPr>
          <a:xfrm>
            <a:off x="5970169" y="963613"/>
            <a:ext cx="4464887" cy="4938712"/>
          </a:xfrm>
          <a:prstGeom prst="rect">
            <a:avLst/>
          </a:prstGeom>
        </p:spPr>
      </p:pic>
    </p:spTree>
    <p:extLst>
      <p:ext uri="{BB962C8B-B14F-4D97-AF65-F5344CB8AC3E}">
        <p14:creationId xmlns:p14="http://schemas.microsoft.com/office/powerpoint/2010/main" val="26344283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3BDB64-8FA4-C390-4FE9-24016946C9F1}"/>
              </a:ext>
            </a:extLst>
          </p:cNvPr>
          <p:cNvSpPr>
            <a:spLocks noGrp="1"/>
          </p:cNvSpPr>
          <p:nvPr>
            <p:ph type="title"/>
          </p:nvPr>
        </p:nvSpPr>
        <p:spPr/>
        <p:txBody>
          <a:bodyPr>
            <a:normAutofit/>
          </a:bodyPr>
          <a:lstStyle/>
          <a:p>
            <a:pPr algn="ctr"/>
            <a:r>
              <a:rPr lang="en-US" sz="5400" dirty="0"/>
              <a:t>VOUCHER SIZES</a:t>
            </a:r>
          </a:p>
        </p:txBody>
      </p:sp>
      <p:sp>
        <p:nvSpPr>
          <p:cNvPr id="7" name="Text Placeholder 6">
            <a:extLst>
              <a:ext uri="{FF2B5EF4-FFF2-40B4-BE49-F238E27FC236}">
                <a16:creationId xmlns:a16="http://schemas.microsoft.com/office/drawing/2014/main" id="{5BE554C0-788F-78E1-0621-A31BA500B6BE}"/>
              </a:ext>
            </a:extLst>
          </p:cNvPr>
          <p:cNvSpPr>
            <a:spLocks noGrp="1"/>
          </p:cNvSpPr>
          <p:nvPr>
            <p:ph type="body" sz="half" idx="2"/>
          </p:nvPr>
        </p:nvSpPr>
        <p:spPr>
          <a:xfrm>
            <a:off x="457200" y="3210665"/>
            <a:ext cx="3200400" cy="2910217"/>
          </a:xfrm>
        </p:spPr>
        <p:txBody>
          <a:bodyPr>
            <a:normAutofit/>
          </a:bodyPr>
          <a:lstStyle/>
          <a:p>
            <a:pPr algn="ctr"/>
            <a:r>
              <a:rPr lang="en-US" dirty="0"/>
              <a:t>Exceptions to  your assigned voucher size must be requested in writing to your housing specialist and will be processed as a reasonable accommodation as to accommodate a disabled household members disability, medical or health condition </a:t>
            </a:r>
          </a:p>
          <a:p>
            <a:pPr algn="ctr"/>
            <a:r>
              <a:rPr lang="en-US" dirty="0"/>
              <a:t>The CDA Reasonable Accommodation Specialist must be able to make a connection between the need for an additional room and the disability </a:t>
            </a:r>
          </a:p>
          <a:p>
            <a:endParaRPr lang="en-US" dirty="0"/>
          </a:p>
        </p:txBody>
      </p:sp>
      <p:sp>
        <p:nvSpPr>
          <p:cNvPr id="6" name="Content Placeholder 5">
            <a:extLst>
              <a:ext uri="{FF2B5EF4-FFF2-40B4-BE49-F238E27FC236}">
                <a16:creationId xmlns:a16="http://schemas.microsoft.com/office/drawing/2014/main" id="{1E65E175-5105-A027-38B9-0BF4EE24444C}"/>
              </a:ext>
            </a:extLst>
          </p:cNvPr>
          <p:cNvSpPr>
            <a:spLocks noGrp="1"/>
          </p:cNvSpPr>
          <p:nvPr>
            <p:ph idx="1"/>
          </p:nvPr>
        </p:nvSpPr>
        <p:spPr>
          <a:xfrm>
            <a:off x="4772608" y="1410788"/>
            <a:ext cx="6844004" cy="4036423"/>
          </a:xfrm>
        </p:spPr>
        <p:txBody>
          <a:bodyPr/>
          <a:lstStyle/>
          <a:p>
            <a:pPr lvl="1">
              <a:buFont typeface="Arial" panose="020B0604020202020204" pitchFamily="34" charset="0"/>
              <a:buChar char="•"/>
            </a:pPr>
            <a:r>
              <a:rPr lang="en-US" dirty="0"/>
              <a:t>1 bedroom on the voucher will be provided for each two persons within the household</a:t>
            </a:r>
          </a:p>
          <a:p>
            <a:pPr lvl="1">
              <a:buFont typeface="Arial" panose="020B0604020202020204" pitchFamily="34" charset="0"/>
              <a:buChar char="•"/>
            </a:pPr>
            <a:r>
              <a:rPr lang="en-US" dirty="0"/>
              <a:t>Exception: Persons of different generations and opposite sex (other than spouses and children under age 6) will be provided 1 bedroom each on the voucher</a:t>
            </a:r>
          </a:p>
          <a:p>
            <a:pPr marL="384048" lvl="2" indent="0">
              <a:buNone/>
            </a:pPr>
            <a:r>
              <a:rPr lang="en-US" dirty="0"/>
              <a:t>HOH= Head of Household </a:t>
            </a:r>
          </a:p>
          <a:p>
            <a:pPr lvl="1">
              <a:buFont typeface="Arial" panose="020B0604020202020204" pitchFamily="34" charset="0"/>
              <a:buChar char="•"/>
            </a:pPr>
            <a:r>
              <a:rPr lang="en-US" dirty="0"/>
              <a:t>Example 1: HOH and One child </a:t>
            </a:r>
            <a:r>
              <a:rPr lang="en-US" dirty="0">
                <a:sym typeface="Wingdings" panose="05000000000000000000" pitchFamily="2" charset="2"/>
              </a:rPr>
              <a:t></a:t>
            </a:r>
            <a:r>
              <a:rPr lang="en-US" dirty="0"/>
              <a:t> 2-bedroom </a:t>
            </a:r>
          </a:p>
          <a:p>
            <a:pPr lvl="1">
              <a:buFont typeface="Arial" panose="020B0604020202020204" pitchFamily="34" charset="0"/>
              <a:buChar char="•"/>
            </a:pPr>
            <a:r>
              <a:rPr lang="en-US" dirty="0"/>
              <a:t>Example 2: HOH and 2 female siblings </a:t>
            </a:r>
            <a:r>
              <a:rPr lang="en-US" dirty="0">
                <a:sym typeface="Wingdings" panose="05000000000000000000" pitchFamily="2" charset="2"/>
              </a:rPr>
              <a:t></a:t>
            </a:r>
            <a:r>
              <a:rPr lang="en-US" dirty="0"/>
              <a:t> 2-bedroom </a:t>
            </a:r>
          </a:p>
          <a:p>
            <a:pPr lvl="1">
              <a:buFont typeface="Arial" panose="020B0604020202020204" pitchFamily="34" charset="0"/>
              <a:buChar char="•"/>
            </a:pPr>
            <a:r>
              <a:rPr lang="en-US" dirty="0"/>
              <a:t>Example 3: HOH, 1 male (8 y/o), 1 female (4 y/o) </a:t>
            </a:r>
            <a:r>
              <a:rPr lang="en-US" dirty="0">
                <a:sym typeface="Wingdings" panose="05000000000000000000" pitchFamily="2" charset="2"/>
              </a:rPr>
              <a:t> 3 bedroom</a:t>
            </a:r>
          </a:p>
          <a:p>
            <a:pPr lvl="1">
              <a:buFont typeface="Arial" panose="020B0604020202020204" pitchFamily="34" charset="0"/>
              <a:buChar char="•"/>
            </a:pPr>
            <a:r>
              <a:rPr lang="en-US" dirty="0">
                <a:sym typeface="Wingdings" panose="05000000000000000000" pitchFamily="2" charset="2"/>
              </a:rPr>
              <a:t>Example 4: HOH</a:t>
            </a:r>
            <a:r>
              <a:rPr lang="en-US" dirty="0"/>
              <a:t>, 1 male (3 y/o), 1 female (4 y/o) </a:t>
            </a:r>
            <a:r>
              <a:rPr lang="en-US" dirty="0">
                <a:sym typeface="Wingdings" panose="05000000000000000000" pitchFamily="2" charset="2"/>
              </a:rPr>
              <a:t> 2 bedroom</a:t>
            </a:r>
          </a:p>
          <a:p>
            <a:pPr lvl="1">
              <a:buFont typeface="Arial" panose="020B0604020202020204" pitchFamily="34" charset="0"/>
              <a:buChar char="•"/>
            </a:pPr>
            <a:r>
              <a:rPr lang="en-US" dirty="0">
                <a:sym typeface="Wingdings" panose="05000000000000000000" pitchFamily="2" charset="2"/>
              </a:rPr>
              <a:t>Example 5: Married couple  1- bedroom</a:t>
            </a:r>
          </a:p>
          <a:p>
            <a:pPr lvl="1">
              <a:buFont typeface="Arial" panose="020B0604020202020204" pitchFamily="34" charset="0"/>
              <a:buChar char="•"/>
            </a:pPr>
            <a:r>
              <a:rPr lang="en-US" dirty="0">
                <a:sym typeface="Wingdings" panose="05000000000000000000" pitchFamily="2" charset="2"/>
              </a:rPr>
              <a:t>Example 6: HOH, other adult of different sex, 2 males (8 y/o),                             	          1 female (4 y/o)  4- bedroom </a:t>
            </a:r>
          </a:p>
          <a:p>
            <a:pPr lvl="1">
              <a:buFont typeface="Arial" panose="020B0604020202020204" pitchFamily="34" charset="0"/>
              <a:buChar char="•"/>
            </a:pPr>
            <a:endParaRPr lang="en-US" dirty="0"/>
          </a:p>
          <a:p>
            <a:pPr marL="201168" lvl="1" indent="0">
              <a:buNone/>
            </a:pPr>
            <a:endParaRPr lang="en-US" dirty="0"/>
          </a:p>
          <a:p>
            <a:endParaRPr lang="en-US" dirty="0"/>
          </a:p>
        </p:txBody>
      </p:sp>
    </p:spTree>
    <p:extLst>
      <p:ext uri="{BB962C8B-B14F-4D97-AF65-F5344CB8AC3E}">
        <p14:creationId xmlns:p14="http://schemas.microsoft.com/office/powerpoint/2010/main" val="24152387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8308E9-7507-384C-4515-22F922DA341D}"/>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0" name="Straight Connector 29">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2" name="Rectangle 31">
            <a:extLst>
              <a:ext uri="{FF2B5EF4-FFF2-40B4-BE49-F238E27FC236}">
                <a16:creationId xmlns:a16="http://schemas.microsoft.com/office/drawing/2014/main" id="{5AE6C737-FF55-4064-94B7-0B21D2EB6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81092D-B6D3-4596-5749-0F77C305F776}"/>
              </a:ext>
            </a:extLst>
          </p:cNvPr>
          <p:cNvSpPr txBox="1">
            <a:spLocks noGrp="1"/>
          </p:cNvSpPr>
          <p:nvPr>
            <p:ph type="title" idx="4294967295"/>
          </p:nvPr>
        </p:nvSpPr>
        <p:spPr>
          <a:xfrm>
            <a:off x="6730000" y="772052"/>
            <a:ext cx="4813072" cy="36860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85000"/>
              </a:lnSpc>
              <a:spcBef>
                <a:spcPct val="0"/>
              </a:spcBef>
              <a:spcAft>
                <a:spcPts val="600"/>
              </a:spcAft>
              <a:buClrTx/>
              <a:buSzTx/>
              <a:buFontTx/>
              <a:buNone/>
              <a:tabLst/>
              <a:defRPr/>
            </a:pPr>
            <a:r>
              <a:rPr kumimoji="0" lang="en-US" sz="5000" b="0" i="0" u="none" strike="noStrike" kern="1200" cap="none" spc="-50" normalizeH="0" baseline="0" noProof="0" dirty="0">
                <a:ln>
                  <a:noFill/>
                </a:ln>
                <a:solidFill>
                  <a:schemeClr val="tx1">
                    <a:lumMod val="85000"/>
                    <a:lumOff val="15000"/>
                  </a:schemeClr>
                </a:solidFill>
                <a:effectLst/>
                <a:uLnTx/>
                <a:uFillTx/>
                <a:latin typeface="+mj-lt"/>
                <a:ea typeface="+mj-ea"/>
                <a:cs typeface="+mj-cs"/>
              </a:rPr>
              <a:t>CDA-City of Madison Payment Standards </a:t>
            </a:r>
            <a:br>
              <a:rPr kumimoji="0" lang="en-US" sz="5000" b="0" i="0" u="none" strike="noStrike" kern="1200" cap="none" spc="-50" normalizeH="0" baseline="0" noProof="0" dirty="0">
                <a:ln>
                  <a:noFill/>
                </a:ln>
                <a:solidFill>
                  <a:schemeClr val="tx1">
                    <a:lumMod val="85000"/>
                    <a:lumOff val="15000"/>
                  </a:schemeClr>
                </a:solidFill>
                <a:effectLst/>
                <a:uLnTx/>
                <a:uFillTx/>
                <a:latin typeface="+mj-lt"/>
                <a:ea typeface="+mj-ea"/>
                <a:cs typeface="+mj-cs"/>
              </a:rPr>
            </a:br>
            <a:r>
              <a:rPr kumimoji="0" lang="en-US" sz="5000" b="0" i="0" u="none" strike="noStrike" kern="1200" cap="none" spc="-50" normalizeH="0" baseline="0" noProof="0" dirty="0">
                <a:ln>
                  <a:noFill/>
                </a:ln>
                <a:solidFill>
                  <a:schemeClr val="tx1">
                    <a:lumMod val="85000"/>
                    <a:lumOff val="15000"/>
                  </a:schemeClr>
                </a:solidFill>
                <a:effectLst/>
                <a:uLnTx/>
                <a:uFillTx/>
                <a:latin typeface="+mj-lt"/>
                <a:ea typeface="+mj-ea"/>
                <a:cs typeface="+mj-cs"/>
              </a:rPr>
              <a:t>As of 07/01/2026</a:t>
            </a:r>
          </a:p>
        </p:txBody>
      </p:sp>
      <p:cxnSp>
        <p:nvCxnSpPr>
          <p:cNvPr id="34" name="Straight Connector 33">
            <a:extLst>
              <a:ext uri="{FF2B5EF4-FFF2-40B4-BE49-F238E27FC236}">
                <a16:creationId xmlns:a16="http://schemas.microsoft.com/office/drawing/2014/main" id="{6B5B1DD8-6224-4137-8621-32982B00F9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D8218D9F-38B6-4AE0-9051-5434D19A52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2D3DCA99-84AF-487A-BF72-91C5FA6B0B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6" name="Table 9">
            <a:extLst>
              <a:ext uri="{FF2B5EF4-FFF2-40B4-BE49-F238E27FC236}">
                <a16:creationId xmlns:a16="http://schemas.microsoft.com/office/drawing/2014/main" id="{64E3A1AC-BC72-B317-D218-2AA42259D264}"/>
              </a:ext>
            </a:extLst>
          </p:cNvPr>
          <p:cNvGraphicFramePr>
            <a:graphicFrameLocks/>
          </p:cNvGraphicFramePr>
          <p:nvPr>
            <p:extLst>
              <p:ext uri="{D42A27DB-BD31-4B8C-83A1-F6EECF244321}">
                <p14:modId xmlns:p14="http://schemas.microsoft.com/office/powerpoint/2010/main" val="691630211"/>
              </p:ext>
            </p:extLst>
          </p:nvPr>
        </p:nvGraphicFramePr>
        <p:xfrm>
          <a:off x="633999" y="932471"/>
          <a:ext cx="5462002" cy="4605256"/>
        </p:xfrm>
        <a:graphic>
          <a:graphicData uri="http://schemas.openxmlformats.org/drawingml/2006/table">
            <a:tbl>
              <a:tblPr firstRow="1" bandRow="1">
                <a:tableStyleId>{5C22544A-7EE6-4342-B048-85BDC9FD1C3A}</a:tableStyleId>
              </a:tblPr>
              <a:tblGrid>
                <a:gridCol w="1673492">
                  <a:extLst>
                    <a:ext uri="{9D8B030D-6E8A-4147-A177-3AD203B41FA5}">
                      <a16:colId xmlns:a16="http://schemas.microsoft.com/office/drawing/2014/main" val="4236101987"/>
                    </a:ext>
                  </a:extLst>
                </a:gridCol>
                <a:gridCol w="3788510">
                  <a:extLst>
                    <a:ext uri="{9D8B030D-6E8A-4147-A177-3AD203B41FA5}">
                      <a16:colId xmlns:a16="http://schemas.microsoft.com/office/drawing/2014/main" val="3759119048"/>
                    </a:ext>
                  </a:extLst>
                </a:gridCol>
              </a:tblGrid>
              <a:tr h="1097641">
                <a:tc>
                  <a:txBody>
                    <a:bodyPr/>
                    <a:lstStyle/>
                    <a:p>
                      <a:pPr algn="ctr"/>
                      <a:r>
                        <a:rPr lang="en-US" sz="3200" dirty="0">
                          <a:solidFill>
                            <a:schemeClr val="tx1"/>
                          </a:solidFill>
                        </a:rPr>
                        <a:t>Voucher Size </a:t>
                      </a:r>
                    </a:p>
                  </a:txBody>
                  <a:tcPr marL="105760" marR="105760" marT="52880" marB="52880" anchor="ctr"/>
                </a:tc>
                <a:tc>
                  <a:txBody>
                    <a:bodyPr/>
                    <a:lstStyle/>
                    <a:p>
                      <a:pPr algn="ctr"/>
                      <a:r>
                        <a:rPr lang="en-US" sz="3200" dirty="0">
                          <a:solidFill>
                            <a:schemeClr val="tx1"/>
                          </a:solidFill>
                        </a:rPr>
                        <a:t>Payment Standard</a:t>
                      </a:r>
                      <a:r>
                        <a:rPr lang="en-US" sz="2700" dirty="0">
                          <a:solidFill>
                            <a:schemeClr val="tx1"/>
                          </a:solidFill>
                        </a:rPr>
                        <a:t> </a:t>
                      </a:r>
                      <a:r>
                        <a:rPr lang="en-US" sz="2400" dirty="0">
                          <a:solidFill>
                            <a:schemeClr val="tx1"/>
                          </a:solidFill>
                        </a:rPr>
                        <a:t>[City/Downtown </a:t>
                      </a:r>
                      <a:r>
                        <a:rPr lang="en-US" sz="1400" dirty="0">
                          <a:solidFill>
                            <a:schemeClr val="tx1"/>
                          </a:solidFill>
                        </a:rPr>
                        <a:t>(53715 &amp; 53703) </a:t>
                      </a:r>
                      <a:r>
                        <a:rPr lang="en-US" sz="2400" dirty="0">
                          <a:solidFill>
                            <a:schemeClr val="tx1"/>
                          </a:solidFill>
                        </a:rPr>
                        <a:t>]</a:t>
                      </a:r>
                    </a:p>
                    <a:p>
                      <a:pPr algn="ctr"/>
                      <a:r>
                        <a:rPr lang="en-US" sz="1800" dirty="0">
                          <a:solidFill>
                            <a:schemeClr val="tx1"/>
                          </a:solidFill>
                        </a:rPr>
                        <a:t>Voucher limit if at $0 income</a:t>
                      </a:r>
                    </a:p>
                  </a:txBody>
                  <a:tcPr marL="105760" marR="105760" marT="52880" marB="52880" anchor="ctr"/>
                </a:tc>
                <a:extLst>
                  <a:ext uri="{0D108BD9-81ED-4DB2-BD59-A6C34878D82A}">
                    <a16:rowId xmlns:a16="http://schemas.microsoft.com/office/drawing/2014/main" val="3123168758"/>
                  </a:ext>
                </a:extLst>
              </a:tr>
              <a:tr h="561956">
                <a:tc>
                  <a:txBody>
                    <a:bodyPr/>
                    <a:lstStyle/>
                    <a:p>
                      <a:pPr algn="ctr"/>
                      <a:r>
                        <a:rPr lang="en-US" sz="2700">
                          <a:solidFill>
                            <a:schemeClr val="tx1"/>
                          </a:solidFill>
                        </a:rPr>
                        <a:t>1</a:t>
                      </a:r>
                    </a:p>
                  </a:txBody>
                  <a:tcPr marL="105760" marR="105760" marT="52880" marB="52880" anchor="ctr"/>
                </a:tc>
                <a:tc>
                  <a:txBody>
                    <a:bodyPr/>
                    <a:lstStyle/>
                    <a:p>
                      <a:pPr algn="ctr"/>
                      <a:r>
                        <a:rPr lang="en-US" sz="2700" dirty="0">
                          <a:solidFill>
                            <a:schemeClr val="tx1"/>
                          </a:solidFill>
                        </a:rPr>
                        <a:t>$1,600   /   $1,800</a:t>
                      </a:r>
                    </a:p>
                  </a:txBody>
                  <a:tcPr marL="105760" marR="105760" marT="52880" marB="52880" anchor="ctr"/>
                </a:tc>
                <a:extLst>
                  <a:ext uri="{0D108BD9-81ED-4DB2-BD59-A6C34878D82A}">
                    <a16:rowId xmlns:a16="http://schemas.microsoft.com/office/drawing/2014/main" val="766787693"/>
                  </a:ext>
                </a:extLst>
              </a:tr>
              <a:tr h="561956">
                <a:tc>
                  <a:txBody>
                    <a:bodyPr/>
                    <a:lstStyle/>
                    <a:p>
                      <a:pPr algn="ctr"/>
                      <a:r>
                        <a:rPr lang="en-US" sz="2700">
                          <a:solidFill>
                            <a:schemeClr val="tx1"/>
                          </a:solidFill>
                        </a:rPr>
                        <a:t>2</a:t>
                      </a:r>
                    </a:p>
                  </a:txBody>
                  <a:tcPr marL="105760" marR="105760" marT="52880" marB="52880" anchor="ctr"/>
                </a:tc>
                <a:tc>
                  <a:txBody>
                    <a:bodyPr/>
                    <a:lstStyle/>
                    <a:p>
                      <a:pPr algn="ctr"/>
                      <a:r>
                        <a:rPr lang="en-US" sz="2700" dirty="0">
                          <a:solidFill>
                            <a:schemeClr val="tx1"/>
                          </a:solidFill>
                        </a:rPr>
                        <a:t>$1,850   /   $2,100</a:t>
                      </a:r>
                    </a:p>
                  </a:txBody>
                  <a:tcPr marL="105760" marR="105760" marT="52880" marB="52880" anchor="ctr"/>
                </a:tc>
                <a:extLst>
                  <a:ext uri="{0D108BD9-81ED-4DB2-BD59-A6C34878D82A}">
                    <a16:rowId xmlns:a16="http://schemas.microsoft.com/office/drawing/2014/main" val="87153489"/>
                  </a:ext>
                </a:extLst>
              </a:tr>
              <a:tr h="561956">
                <a:tc>
                  <a:txBody>
                    <a:bodyPr/>
                    <a:lstStyle/>
                    <a:p>
                      <a:pPr algn="ctr"/>
                      <a:r>
                        <a:rPr lang="en-US" sz="2700">
                          <a:solidFill>
                            <a:schemeClr val="tx1"/>
                          </a:solidFill>
                        </a:rPr>
                        <a:t>3</a:t>
                      </a:r>
                    </a:p>
                  </a:txBody>
                  <a:tcPr marL="105760" marR="105760" marT="52880" marB="52880" anchor="ctr"/>
                </a:tc>
                <a:tc>
                  <a:txBody>
                    <a:bodyPr/>
                    <a:lstStyle/>
                    <a:p>
                      <a:pPr algn="ctr"/>
                      <a:r>
                        <a:rPr lang="en-US" sz="2700" dirty="0">
                          <a:solidFill>
                            <a:schemeClr val="tx1"/>
                          </a:solidFill>
                        </a:rPr>
                        <a:t>$2,400   /   $2,700</a:t>
                      </a:r>
                    </a:p>
                  </a:txBody>
                  <a:tcPr marL="105760" marR="105760" marT="52880" marB="52880" anchor="ctr"/>
                </a:tc>
                <a:extLst>
                  <a:ext uri="{0D108BD9-81ED-4DB2-BD59-A6C34878D82A}">
                    <a16:rowId xmlns:a16="http://schemas.microsoft.com/office/drawing/2014/main" val="1241404444"/>
                  </a:ext>
                </a:extLst>
              </a:tr>
              <a:tr h="561956">
                <a:tc>
                  <a:txBody>
                    <a:bodyPr/>
                    <a:lstStyle/>
                    <a:p>
                      <a:pPr algn="ctr"/>
                      <a:r>
                        <a:rPr lang="en-US" sz="2700">
                          <a:solidFill>
                            <a:schemeClr val="tx1"/>
                          </a:solidFill>
                        </a:rPr>
                        <a:t>4</a:t>
                      </a:r>
                    </a:p>
                  </a:txBody>
                  <a:tcPr marL="105760" marR="105760" marT="52880" marB="52880" anchor="ctr"/>
                </a:tc>
                <a:tc>
                  <a:txBody>
                    <a:bodyPr/>
                    <a:lstStyle/>
                    <a:p>
                      <a:pPr algn="ctr"/>
                      <a:r>
                        <a:rPr lang="en-US" sz="2700" dirty="0">
                          <a:solidFill>
                            <a:schemeClr val="tx1"/>
                          </a:solidFill>
                        </a:rPr>
                        <a:t>$2,700   /   $3,000</a:t>
                      </a:r>
                    </a:p>
                  </a:txBody>
                  <a:tcPr marL="105760" marR="105760" marT="52880" marB="52880" anchor="ctr"/>
                </a:tc>
                <a:extLst>
                  <a:ext uri="{0D108BD9-81ED-4DB2-BD59-A6C34878D82A}">
                    <a16:rowId xmlns:a16="http://schemas.microsoft.com/office/drawing/2014/main" val="1640741979"/>
                  </a:ext>
                </a:extLst>
              </a:tr>
              <a:tr h="561956">
                <a:tc>
                  <a:txBody>
                    <a:bodyPr/>
                    <a:lstStyle/>
                    <a:p>
                      <a:pPr algn="ctr"/>
                      <a:r>
                        <a:rPr lang="en-US" sz="2700">
                          <a:solidFill>
                            <a:schemeClr val="tx1"/>
                          </a:solidFill>
                        </a:rPr>
                        <a:t>5</a:t>
                      </a:r>
                    </a:p>
                  </a:txBody>
                  <a:tcPr marL="105760" marR="105760" marT="52880" marB="52880" anchor="ctr"/>
                </a:tc>
                <a:tc>
                  <a:txBody>
                    <a:bodyPr/>
                    <a:lstStyle/>
                    <a:p>
                      <a:pPr algn="ctr"/>
                      <a:r>
                        <a:rPr lang="en-US" sz="2700" dirty="0">
                          <a:solidFill>
                            <a:schemeClr val="tx1"/>
                          </a:solidFill>
                        </a:rPr>
                        <a:t>$3,100   /   $3,750</a:t>
                      </a:r>
                    </a:p>
                  </a:txBody>
                  <a:tcPr marL="105760" marR="105760" marT="52880" marB="52880" anchor="ctr"/>
                </a:tc>
                <a:extLst>
                  <a:ext uri="{0D108BD9-81ED-4DB2-BD59-A6C34878D82A}">
                    <a16:rowId xmlns:a16="http://schemas.microsoft.com/office/drawing/2014/main" val="3841650643"/>
                  </a:ext>
                </a:extLst>
              </a:tr>
              <a:tr h="561956">
                <a:tc>
                  <a:txBody>
                    <a:bodyPr/>
                    <a:lstStyle/>
                    <a:p>
                      <a:pPr algn="ctr"/>
                      <a:r>
                        <a:rPr lang="en-US" sz="2700">
                          <a:solidFill>
                            <a:schemeClr val="tx1"/>
                          </a:solidFill>
                        </a:rPr>
                        <a:t>6</a:t>
                      </a:r>
                    </a:p>
                  </a:txBody>
                  <a:tcPr marL="105760" marR="105760" marT="52880" marB="52880" anchor="ctr"/>
                </a:tc>
                <a:tc>
                  <a:txBody>
                    <a:bodyPr/>
                    <a:lstStyle/>
                    <a:p>
                      <a:pPr algn="ctr"/>
                      <a:r>
                        <a:rPr lang="en-US" sz="2700" dirty="0">
                          <a:solidFill>
                            <a:schemeClr val="tx1"/>
                          </a:solidFill>
                        </a:rPr>
                        <a:t>$3,500   /   $4,850</a:t>
                      </a:r>
                    </a:p>
                  </a:txBody>
                  <a:tcPr marL="105760" marR="105760" marT="52880" marB="52880" anchor="ctr"/>
                </a:tc>
                <a:extLst>
                  <a:ext uri="{0D108BD9-81ED-4DB2-BD59-A6C34878D82A}">
                    <a16:rowId xmlns:a16="http://schemas.microsoft.com/office/drawing/2014/main" val="1304550483"/>
                  </a:ext>
                </a:extLst>
              </a:tr>
            </a:tbl>
          </a:graphicData>
        </a:graphic>
      </p:graphicFrame>
    </p:spTree>
    <p:extLst>
      <p:ext uri="{BB962C8B-B14F-4D97-AF65-F5344CB8AC3E}">
        <p14:creationId xmlns:p14="http://schemas.microsoft.com/office/powerpoint/2010/main" val="24933774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A25E34-FEF1-44DE-0ED8-C3BD1265BCC8}"/>
            </a:ext>
          </a:extLst>
        </p:cNvPr>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EB1836F0-F9E0-4D93-9BDD-7EEC6EA05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DA63E6EF-CB30-5F6A-948A-C6229C335C60}"/>
              </a:ext>
            </a:extLst>
          </p:cNvPr>
          <p:cNvSpPr>
            <a:spLocks noGrp="1"/>
          </p:cNvSpPr>
          <p:nvPr>
            <p:ph type="ctrTitle"/>
          </p:nvPr>
        </p:nvSpPr>
        <p:spPr>
          <a:xfrm>
            <a:off x="5289754" y="2194560"/>
            <a:ext cx="6253317" cy="3556000"/>
          </a:xfrm>
        </p:spPr>
        <p:txBody>
          <a:bodyPr>
            <a:normAutofit fontScale="90000"/>
          </a:bodyPr>
          <a:lstStyle/>
          <a:p>
            <a:pPr algn="ctr"/>
            <a:r>
              <a:rPr lang="en-US" b="1" dirty="0"/>
              <a:t>Gross Rent </a:t>
            </a:r>
            <a:br>
              <a:rPr lang="en-US" b="1" dirty="0"/>
            </a:br>
            <a:r>
              <a:rPr lang="en-US" sz="2700" dirty="0"/>
              <a:t>Gross rent = contract rent + utility allowance for unit</a:t>
            </a:r>
            <a:br>
              <a:rPr lang="en-US" dirty="0"/>
            </a:br>
            <a:br>
              <a:rPr lang="en-US" b="1" dirty="0"/>
            </a:br>
            <a:endParaRPr lang="en-US" b="1" dirty="0"/>
          </a:p>
        </p:txBody>
      </p:sp>
      <p:sp>
        <p:nvSpPr>
          <p:cNvPr id="9" name="Subtitle 8">
            <a:extLst>
              <a:ext uri="{FF2B5EF4-FFF2-40B4-BE49-F238E27FC236}">
                <a16:creationId xmlns:a16="http://schemas.microsoft.com/office/drawing/2014/main" id="{E47B23B9-D2C1-783B-0F25-9101EF9CCB58}"/>
              </a:ext>
            </a:extLst>
          </p:cNvPr>
          <p:cNvSpPr>
            <a:spLocks noGrp="1"/>
          </p:cNvSpPr>
          <p:nvPr>
            <p:ph type="subTitle" idx="1"/>
          </p:nvPr>
        </p:nvSpPr>
        <p:spPr>
          <a:xfrm>
            <a:off x="5289753" y="4455620"/>
            <a:ext cx="6269347" cy="1763281"/>
          </a:xfrm>
        </p:spPr>
        <p:txBody>
          <a:bodyPr>
            <a:noAutofit/>
          </a:bodyPr>
          <a:lstStyle/>
          <a:p>
            <a:pPr algn="ctr"/>
            <a:r>
              <a:rPr lang="en-US" sz="2000" dirty="0">
                <a:solidFill>
                  <a:schemeClr val="tx1">
                    <a:lumMod val="85000"/>
                    <a:lumOff val="15000"/>
                  </a:schemeClr>
                </a:solidFill>
              </a:rPr>
              <a:t>If the housing provider has any non-negotiable fees that are charged separately from the rent, we will add these fees to the contract rent to get the gross rent (</a:t>
            </a:r>
            <a:r>
              <a:rPr lang="en-US" sz="2000" dirty="0" err="1">
                <a:solidFill>
                  <a:schemeClr val="tx1">
                    <a:lumMod val="85000"/>
                    <a:lumOff val="15000"/>
                  </a:schemeClr>
                </a:solidFill>
              </a:rPr>
              <a:t>ie</a:t>
            </a:r>
            <a:r>
              <a:rPr lang="en-US" sz="2000" dirty="0">
                <a:solidFill>
                  <a:schemeClr val="tx1">
                    <a:lumMod val="85000"/>
                    <a:lumOff val="15000"/>
                  </a:schemeClr>
                </a:solidFill>
              </a:rPr>
              <a:t>: pest control, trash, amenity fees, etc.) </a:t>
            </a:r>
          </a:p>
        </p:txBody>
      </p:sp>
      <p:pic>
        <p:nvPicPr>
          <p:cNvPr id="13" name="Graphic 12" descr="Money">
            <a:extLst>
              <a:ext uri="{FF2B5EF4-FFF2-40B4-BE49-F238E27FC236}">
                <a16:creationId xmlns:a16="http://schemas.microsoft.com/office/drawing/2014/main" id="{62493954-8E03-5880-02DB-AD7D459EF1D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3999" y="1163529"/>
            <a:ext cx="4001315" cy="4001315"/>
          </a:xfrm>
          <a:prstGeom prst="rect">
            <a:avLst/>
          </a:prstGeom>
        </p:spPr>
      </p:pic>
      <p:cxnSp>
        <p:nvCxnSpPr>
          <p:cNvPr id="47" name="Straight Connector 46">
            <a:extLst>
              <a:ext uri="{FF2B5EF4-FFF2-40B4-BE49-F238E27FC236}">
                <a16:creationId xmlns:a16="http://schemas.microsoft.com/office/drawing/2014/main" id="{7A49EFD3-A806-4D59-99F1-AA9AFAE4E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6D2F28D1-82F9-40FE-935C-85ECF7660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9" name="Rectangle 48">
            <a:extLst>
              <a:ext uri="{FF2B5EF4-FFF2-40B4-BE49-F238E27FC236}">
                <a16:creationId xmlns:a16="http://schemas.microsoft.com/office/drawing/2014/main" id="{4B670E93-2F53-48FC-AB6C-E99E22D17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8240001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13"/>
                                        </p:tgtEl>
                                        <p:attrNameLst>
                                          <p:attrName>style.visibility</p:attrName>
                                        </p:attrNameLst>
                                      </p:cBhvr>
                                      <p:to>
                                        <p:strVal val="visible"/>
                                      </p:to>
                                    </p:set>
                                    <p:animEffect transition="in" filter="fade">
                                      <p:cBhvr>
                                        <p:cTn id="10"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title" idx="4294967295"/>
          </p:nvPr>
        </p:nvSpPr>
        <p:spPr>
          <a:xfrm>
            <a:off x="233632" y="493076"/>
            <a:ext cx="5772257" cy="544764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schemeClr val="tx1"/>
                </a:solidFill>
                <a:effectLst/>
                <a:uLnTx/>
                <a:uFillTx/>
                <a:latin typeface="+mn-lt"/>
                <a:ea typeface="+mn-ea"/>
                <a:cs typeface="+mn-cs"/>
              </a:rPr>
              <a:t>UTILITY ALLOWANCE WORKSHEETS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3 Different types of unit types/worksheets: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MULTI-UNIT STRUCTURES</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DUPLEX, TOWNHOUSE/ROWHOUSE</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DETACHED UNITS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mn-lt"/>
                <a:ea typeface="+mn-ea"/>
                <a:cs typeface="+mn-cs"/>
              </a:rPr>
              <a:t>**Make sure to utilize the worksheet that matches with the unit type you are looking to rent**</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chemeClr val="tx1"/>
              </a:solidFill>
              <a:effectLst/>
              <a:uLnTx/>
              <a:uFillTx/>
              <a:latin typeface="+mn-lt"/>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What bedroom size utility should be used?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The bedroom size utility is </a:t>
            </a:r>
            <a:r>
              <a:rPr kumimoji="0" lang="en-US" sz="1800" b="0" i="1" u="none" strike="noStrike" kern="1200" cap="none" spc="0" normalizeH="0" baseline="0" noProof="0" dirty="0">
                <a:ln>
                  <a:noFill/>
                </a:ln>
                <a:solidFill>
                  <a:schemeClr val="tx1"/>
                </a:solidFill>
                <a:effectLst/>
                <a:uLnTx/>
                <a:uFillTx/>
                <a:latin typeface="+mn-lt"/>
                <a:ea typeface="+mn-ea"/>
                <a:cs typeface="+mn-cs"/>
              </a:rPr>
              <a:t>usually</a:t>
            </a:r>
            <a:r>
              <a:rPr kumimoji="0" lang="en-US" sz="1800" b="0" i="0" u="none" strike="noStrike" kern="1200" cap="none" spc="0" normalizeH="0" baseline="0" noProof="0" dirty="0">
                <a:ln>
                  <a:noFill/>
                </a:ln>
                <a:solidFill>
                  <a:schemeClr val="tx1"/>
                </a:solidFill>
                <a:effectLst/>
                <a:uLnTx/>
                <a:uFillTx/>
                <a:latin typeface="+mn-lt"/>
                <a:ea typeface="+mn-ea"/>
                <a:cs typeface="+mn-cs"/>
              </a:rPr>
              <a:t> equal to voucher size… </a:t>
            </a:r>
            <a:r>
              <a:rPr kumimoji="0" lang="en-US" sz="1800" b="0" i="1" u="none" strike="noStrike" kern="1200" cap="none" spc="0" normalizeH="0" baseline="0" noProof="0" dirty="0">
                <a:ln>
                  <a:noFill/>
                </a:ln>
                <a:solidFill>
                  <a:schemeClr val="tx1"/>
                </a:solidFill>
                <a:effectLst/>
                <a:uLnTx/>
                <a:uFillTx/>
                <a:latin typeface="+mn-lt"/>
                <a:ea typeface="+mn-ea"/>
                <a:cs typeface="+mn-cs"/>
              </a:rPr>
              <a:t>however,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If you are looking at a unit smaller than your voucher size, use the actual unit size</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If you are looking at a unit larger than your voucher size, use your voucher size</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Circle the utilities that the tenant is required to pay. The total of these is the unit Utility Allowance or “Tenant Paid Utilities”. </a:t>
            </a:r>
          </a:p>
        </p:txBody>
      </p:sp>
      <p:pic>
        <p:nvPicPr>
          <p:cNvPr id="3" name="Picture 2" descr="Utilitiy allowance worksheet featuring example break-down of numbers. "/>
          <p:cNvPicPr>
            <a:picLocks noChangeAspect="1"/>
          </p:cNvPicPr>
          <p:nvPr/>
        </p:nvPicPr>
        <p:blipFill>
          <a:blip r:embed="rId3"/>
          <a:stretch>
            <a:fillRect/>
          </a:stretch>
        </p:blipFill>
        <p:spPr>
          <a:xfrm>
            <a:off x="6186112" y="631305"/>
            <a:ext cx="5543550" cy="5191125"/>
          </a:xfrm>
          <a:prstGeom prst="rect">
            <a:avLst/>
          </a:prstGeom>
        </p:spPr>
      </p:pic>
    </p:spTree>
    <p:extLst>
      <p:ext uri="{BB962C8B-B14F-4D97-AF65-F5344CB8AC3E}">
        <p14:creationId xmlns:p14="http://schemas.microsoft.com/office/powerpoint/2010/main" val="54488556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DC38F-870E-A7E0-D646-AAF595B59CC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8EDCE08-7391-CC86-0339-517F6A44A6BE}"/>
              </a:ext>
            </a:extLst>
          </p:cNvPr>
          <p:cNvSpPr>
            <a:spLocks noGrp="1"/>
          </p:cNvSpPr>
          <p:nvPr>
            <p:ph type="title"/>
          </p:nvPr>
        </p:nvSpPr>
        <p:spPr/>
        <p:txBody>
          <a:bodyPr/>
          <a:lstStyle/>
          <a:p>
            <a:r>
              <a:rPr lang="en-US" b="1" dirty="0"/>
              <a:t>Gross Rent Voucher Limit Calculations</a:t>
            </a:r>
          </a:p>
        </p:txBody>
      </p:sp>
      <p:sp>
        <p:nvSpPr>
          <p:cNvPr id="7" name="Content Placeholder 6">
            <a:extLst>
              <a:ext uri="{FF2B5EF4-FFF2-40B4-BE49-F238E27FC236}">
                <a16:creationId xmlns:a16="http://schemas.microsoft.com/office/drawing/2014/main" id="{F809B4F4-132A-7D0B-0EEF-6C05D6B8ADE5}"/>
              </a:ext>
            </a:extLst>
          </p:cNvPr>
          <p:cNvSpPr>
            <a:spLocks noGrp="1"/>
          </p:cNvSpPr>
          <p:nvPr>
            <p:ph sz="half" idx="1"/>
          </p:nvPr>
        </p:nvSpPr>
        <p:spPr/>
        <p:txBody>
          <a:bodyPr/>
          <a:lstStyle/>
          <a:p>
            <a:pPr algn="ctr"/>
            <a:r>
              <a:rPr lang="en-US" dirty="0"/>
              <a:t>The Gross Rent Voucher Limit for each voucher family varies!</a:t>
            </a:r>
          </a:p>
          <a:p>
            <a:pPr algn="ctr"/>
            <a:endParaRPr lang="en-US" dirty="0"/>
          </a:p>
          <a:p>
            <a:pPr algn="ctr"/>
            <a:r>
              <a:rPr lang="en-US" b="1" dirty="0"/>
              <a:t>Your voucher limit is determined by:</a:t>
            </a:r>
          </a:p>
          <a:p>
            <a:pPr algn="ctr"/>
            <a:r>
              <a:rPr lang="en-US" dirty="0"/>
              <a:t>Payment standard of issued voucher size</a:t>
            </a:r>
          </a:p>
          <a:p>
            <a:pPr algn="ctr"/>
            <a:r>
              <a:rPr lang="en-US" dirty="0"/>
              <a:t>+</a:t>
            </a:r>
          </a:p>
          <a:p>
            <a:pPr algn="ctr"/>
            <a:r>
              <a:rPr lang="en-US" dirty="0"/>
              <a:t>10% of the household monthly </a:t>
            </a:r>
          </a:p>
          <a:p>
            <a:pPr algn="ctr"/>
            <a:r>
              <a:rPr lang="en-US" dirty="0"/>
              <a:t>adjusted income</a:t>
            </a:r>
          </a:p>
          <a:p>
            <a:endParaRPr lang="en-US" dirty="0"/>
          </a:p>
        </p:txBody>
      </p:sp>
      <p:sp>
        <p:nvSpPr>
          <p:cNvPr id="8" name="Content Placeholder 7">
            <a:extLst>
              <a:ext uri="{FF2B5EF4-FFF2-40B4-BE49-F238E27FC236}">
                <a16:creationId xmlns:a16="http://schemas.microsoft.com/office/drawing/2014/main" id="{45BDF783-3087-859E-BF57-435148EFE07B}"/>
              </a:ext>
            </a:extLst>
          </p:cNvPr>
          <p:cNvSpPr>
            <a:spLocks noGrp="1"/>
          </p:cNvSpPr>
          <p:nvPr>
            <p:ph sz="half" idx="2"/>
          </p:nvPr>
        </p:nvSpPr>
        <p:spPr/>
        <p:txBody>
          <a:bodyPr/>
          <a:lstStyle/>
          <a:p>
            <a:pPr marL="0" indent="0" algn="ctr">
              <a:buNone/>
            </a:pPr>
            <a:r>
              <a:rPr lang="en-US" u="sng" dirty="0"/>
              <a:t>Example</a:t>
            </a:r>
          </a:p>
          <a:p>
            <a:pPr marL="0" indent="0" algn="ctr">
              <a:buNone/>
            </a:pPr>
            <a:r>
              <a:rPr lang="en-US" dirty="0"/>
              <a:t>Voucher size issued: 3 bedroom</a:t>
            </a:r>
          </a:p>
          <a:p>
            <a:pPr marL="0" indent="0" algn="ctr">
              <a:buNone/>
            </a:pPr>
            <a:r>
              <a:rPr lang="en-US" dirty="0"/>
              <a:t>Payment standard for 3 bedroom: $2400</a:t>
            </a:r>
          </a:p>
          <a:p>
            <a:pPr marL="0" indent="0" algn="ctr">
              <a:buNone/>
            </a:pPr>
            <a:r>
              <a:rPr lang="en-US" dirty="0"/>
              <a:t>10% of monthly adjusted income: $100</a:t>
            </a:r>
          </a:p>
          <a:p>
            <a:pPr marL="0" indent="0" algn="ctr">
              <a:buNone/>
            </a:pPr>
            <a:r>
              <a:rPr lang="en-US" dirty="0"/>
              <a:t>Gross Rent Voucher Limit </a:t>
            </a:r>
            <a:r>
              <a:rPr lang="en-US" dirty="0">
                <a:sym typeface="Wingdings" panose="05000000000000000000" pitchFamily="2" charset="2"/>
              </a:rPr>
              <a:t> $2500</a:t>
            </a:r>
          </a:p>
          <a:p>
            <a:pPr marL="0" indent="0" algn="ctr">
              <a:buNone/>
            </a:pPr>
            <a:endParaRPr lang="en-US" dirty="0">
              <a:sym typeface="Wingdings" panose="05000000000000000000" pitchFamily="2" charset="2"/>
            </a:endParaRPr>
          </a:p>
          <a:p>
            <a:pPr marL="0" indent="0" algn="ctr">
              <a:buNone/>
            </a:pPr>
            <a:r>
              <a:rPr lang="en-US" dirty="0">
                <a:sym typeface="Wingdings" panose="05000000000000000000" pitchFamily="2" charset="2"/>
              </a:rPr>
              <a:t>**This means that the contract rent + the utility allowance for the unit cannot total more than $2500**</a:t>
            </a:r>
            <a:endParaRPr lang="en-US" dirty="0"/>
          </a:p>
          <a:p>
            <a:pPr marL="0" indent="0" algn="ctr">
              <a:buNone/>
            </a:pPr>
            <a:endParaRPr lang="en-US" dirty="0"/>
          </a:p>
        </p:txBody>
      </p:sp>
    </p:spTree>
    <p:extLst>
      <p:ext uri="{BB962C8B-B14F-4D97-AF65-F5344CB8AC3E}">
        <p14:creationId xmlns:p14="http://schemas.microsoft.com/office/powerpoint/2010/main" val="16564066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872F82E-D26B-0D57-D91A-C0A13DFEE7B7}"/>
              </a:ext>
            </a:extLst>
          </p:cNvPr>
          <p:cNvSpPr>
            <a:spLocks noGrp="1"/>
          </p:cNvSpPr>
          <p:nvPr>
            <p:ph type="title"/>
          </p:nvPr>
        </p:nvSpPr>
        <p:spPr>
          <a:xfrm>
            <a:off x="6411685" y="314964"/>
            <a:ext cx="5127171" cy="1704739"/>
          </a:xfrm>
        </p:spPr>
        <p:txBody>
          <a:bodyPr>
            <a:normAutofit/>
          </a:bodyPr>
          <a:lstStyle/>
          <a:p>
            <a:r>
              <a:rPr lang="en-US" sz="4400" dirty="0"/>
              <a:t>Gross Rent Voucher Limit Calculation</a:t>
            </a:r>
          </a:p>
        </p:txBody>
      </p:sp>
      <p:pic>
        <p:nvPicPr>
          <p:cNvPr id="8" name="Picture 7" descr="Gross rent voucher limit calculation worksheet example. ">
            <a:extLst>
              <a:ext uri="{FF2B5EF4-FFF2-40B4-BE49-F238E27FC236}">
                <a16:creationId xmlns:a16="http://schemas.microsoft.com/office/drawing/2014/main" id="{04CB1044-FE81-2199-2E91-95E31448F6A7}"/>
              </a:ext>
            </a:extLst>
          </p:cNvPr>
          <p:cNvPicPr>
            <a:picLocks noChangeAspect="1"/>
          </p:cNvPicPr>
          <p:nvPr/>
        </p:nvPicPr>
        <p:blipFill>
          <a:blip r:embed="rId2"/>
          <a:stretch>
            <a:fillRect/>
          </a:stretch>
        </p:blipFill>
        <p:spPr>
          <a:xfrm>
            <a:off x="764811" y="645106"/>
            <a:ext cx="5208388" cy="5247747"/>
          </a:xfrm>
          <a:prstGeom prst="rect">
            <a:avLst/>
          </a:prstGeom>
        </p:spPr>
      </p:pic>
      <p:cxnSp>
        <p:nvCxnSpPr>
          <p:cNvPr id="24" name="Straight Connector 23">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5">
            <a:extLst>
              <a:ext uri="{FF2B5EF4-FFF2-40B4-BE49-F238E27FC236}">
                <a16:creationId xmlns:a16="http://schemas.microsoft.com/office/drawing/2014/main" id="{13E0AB94-4AAB-9E37-0931-6AF7D9C12C2A}"/>
              </a:ext>
            </a:extLst>
          </p:cNvPr>
          <p:cNvSpPr>
            <a:spLocks noGrp="1"/>
          </p:cNvSpPr>
          <p:nvPr>
            <p:ph idx="1"/>
          </p:nvPr>
        </p:nvSpPr>
        <p:spPr>
          <a:xfrm>
            <a:off x="5973199" y="2152673"/>
            <a:ext cx="5565657" cy="4115157"/>
          </a:xfrm>
        </p:spPr>
        <p:txBody>
          <a:bodyPr>
            <a:normAutofit fontScale="92500" lnSpcReduction="10000"/>
          </a:bodyPr>
          <a:lstStyle/>
          <a:p>
            <a:pPr marL="0" indent="0" algn="ctr">
              <a:buNone/>
            </a:pPr>
            <a:r>
              <a:rPr lang="en-US" dirty="0"/>
              <a:t>You will be provided with 2 different voucher limits: </a:t>
            </a:r>
          </a:p>
          <a:p>
            <a:pPr>
              <a:buFont typeface="Wingdings" panose="05000000000000000000" pitchFamily="2" charset="2"/>
              <a:buChar char="Ø"/>
            </a:pPr>
            <a:r>
              <a:rPr lang="en-US" dirty="0"/>
              <a:t> For units within the general City of Madison area (box on the left)</a:t>
            </a:r>
          </a:p>
          <a:p>
            <a:pPr>
              <a:buFont typeface="Wingdings" panose="05000000000000000000" pitchFamily="2" charset="2"/>
              <a:buChar char="Ø"/>
            </a:pPr>
            <a:r>
              <a:rPr lang="en-US" dirty="0"/>
              <a:t> For units in the 53715 &amp; 53703 zip codes ONLY (box on the right) </a:t>
            </a:r>
          </a:p>
          <a:p>
            <a:pPr marL="0" indent="0" algn="ctr">
              <a:buNone/>
            </a:pPr>
            <a:r>
              <a:rPr lang="en-US" dirty="0"/>
              <a:t> </a:t>
            </a:r>
            <a:r>
              <a:rPr lang="en-US" u="sng" dirty="0"/>
              <a:t>The rest of the document will provide:</a:t>
            </a:r>
          </a:p>
          <a:p>
            <a:pPr>
              <a:buFont typeface="Wingdings" panose="05000000000000000000" pitchFamily="2" charset="2"/>
              <a:buChar char="Ø"/>
            </a:pPr>
            <a:r>
              <a:rPr lang="en-US" dirty="0"/>
              <a:t> An overview of your household income </a:t>
            </a:r>
          </a:p>
          <a:p>
            <a:pPr>
              <a:buFont typeface="Wingdings" panose="05000000000000000000" pitchFamily="2" charset="2"/>
              <a:buChar char="Ø"/>
            </a:pPr>
            <a:r>
              <a:rPr lang="en-US" dirty="0"/>
              <a:t> 30%-40% of your monthly adjusted income amounts</a:t>
            </a:r>
          </a:p>
          <a:p>
            <a:pPr>
              <a:buFont typeface="Wingdings" panose="05000000000000000000" pitchFamily="2" charset="2"/>
              <a:buChar char="Ø"/>
            </a:pPr>
            <a:r>
              <a:rPr lang="en-US" dirty="0"/>
              <a:t> Information on renting a unit larger or smaller than your assigned voucher size</a:t>
            </a:r>
          </a:p>
          <a:p>
            <a:pPr>
              <a:buFont typeface="Wingdings" panose="05000000000000000000" pitchFamily="2" charset="2"/>
              <a:buChar char="Ø"/>
            </a:pPr>
            <a:r>
              <a:rPr lang="en-US" dirty="0"/>
              <a:t> Contact information of your CDA Housing Specialist</a:t>
            </a:r>
          </a:p>
          <a:p>
            <a:pPr marL="0" indent="0">
              <a:buNone/>
            </a:pPr>
            <a:endParaRPr lang="en-US" dirty="0"/>
          </a:p>
        </p:txBody>
      </p:sp>
      <p:sp>
        <p:nvSpPr>
          <p:cNvPr id="26" name="Rectangle 25">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2000301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D28B7F-148D-A6C5-6418-31016DFC4BCB}"/>
              </a:ext>
            </a:extLst>
          </p:cNvPr>
          <p:cNvSpPr>
            <a:spLocks noGrp="1"/>
          </p:cNvSpPr>
          <p:nvPr>
            <p:ph type="title"/>
          </p:nvPr>
        </p:nvSpPr>
        <p:spPr>
          <a:xfrm>
            <a:off x="1097280" y="286603"/>
            <a:ext cx="10058400" cy="1450757"/>
          </a:xfrm>
        </p:spPr>
        <p:txBody>
          <a:bodyPr>
            <a:normAutofit/>
          </a:bodyPr>
          <a:lstStyle/>
          <a:p>
            <a:r>
              <a:rPr lang="en-US" dirty="0"/>
              <a:t>Things to Keep In Mind…</a:t>
            </a:r>
          </a:p>
        </p:txBody>
      </p:sp>
      <p:sp>
        <p:nvSpPr>
          <p:cNvPr id="6" name="Content Placeholder 5">
            <a:extLst>
              <a:ext uri="{FF2B5EF4-FFF2-40B4-BE49-F238E27FC236}">
                <a16:creationId xmlns:a16="http://schemas.microsoft.com/office/drawing/2014/main" id="{C89E3251-2AEB-9F50-25D2-E4A8FA138E6D}"/>
              </a:ext>
            </a:extLst>
          </p:cNvPr>
          <p:cNvSpPr>
            <a:spLocks noGrp="1"/>
          </p:cNvSpPr>
          <p:nvPr>
            <p:ph idx="1"/>
          </p:nvPr>
        </p:nvSpPr>
        <p:spPr>
          <a:xfrm>
            <a:off x="1097279" y="1845734"/>
            <a:ext cx="7731761" cy="4362026"/>
          </a:xfrm>
        </p:spPr>
        <p:txBody>
          <a:bodyPr>
            <a:normAutofit lnSpcReduction="10000"/>
          </a:bodyPr>
          <a:lstStyle/>
          <a:p>
            <a:pPr>
              <a:buFont typeface="Wingdings" panose="05000000000000000000" pitchFamily="2" charset="2"/>
              <a:buChar char="v"/>
            </a:pPr>
            <a:r>
              <a:rPr lang="en-US" sz="1800" dirty="0"/>
              <a:t> If the gross rent of the assisted unit is at or below the payment standard of the voucher size, the family will contribute 30% of their monthly adjusted income toward rent + estimated tenant-paid utilities</a:t>
            </a:r>
          </a:p>
          <a:p>
            <a:pPr lvl="1"/>
            <a:r>
              <a:rPr lang="en-US" i="1" u="sng" dirty="0"/>
              <a:t>This is the minimum a family will contribute (unless at the $50 minimum tenant contribution)</a:t>
            </a:r>
          </a:p>
          <a:p>
            <a:pPr>
              <a:buFont typeface="Wingdings" panose="05000000000000000000" pitchFamily="2" charset="2"/>
              <a:buChar char="v"/>
            </a:pPr>
            <a:r>
              <a:rPr lang="en-US" sz="1800" dirty="0"/>
              <a:t> When a voucher holder has income and moves into a new approved unit, the maximum they can contribute is 40% of their monthly adjusted income toward rent + estimated tenant-paid utilities</a:t>
            </a:r>
          </a:p>
          <a:p>
            <a:pPr lvl="1"/>
            <a:r>
              <a:rPr lang="en-US" i="1" u="sng" dirty="0"/>
              <a:t>If a unit would require more than 40%, the unit will NOT be inspected or further processed by CDA</a:t>
            </a:r>
          </a:p>
          <a:p>
            <a:pPr>
              <a:buFont typeface="Wingdings" panose="05000000000000000000" pitchFamily="2" charset="2"/>
              <a:buChar char="v"/>
            </a:pPr>
            <a:r>
              <a:rPr lang="en-US" sz="1800" dirty="0"/>
              <a:t> After a family has been in a unit and their circumstances change (</a:t>
            </a:r>
            <a:r>
              <a:rPr lang="en-US" sz="1800" dirty="0" err="1"/>
              <a:t>ie</a:t>
            </a:r>
            <a:r>
              <a:rPr lang="en-US" sz="1800" dirty="0"/>
              <a:t>: income decreases, voucher size decreases, contract rent increases), they could end up contributing more than 40%.</a:t>
            </a:r>
          </a:p>
          <a:p>
            <a:pPr lvl="1"/>
            <a:r>
              <a:rPr lang="en-US" i="1" u="sng" dirty="0"/>
              <a:t>If a family’s income goes down to $0, this does NOT guarantee that their rent + estimated tenant-paid utilities will decrease to $0.  </a:t>
            </a:r>
          </a:p>
          <a:p>
            <a:pPr lvl="1"/>
            <a:endParaRPr lang="en-US" sz="1400" dirty="0"/>
          </a:p>
          <a:p>
            <a:endParaRPr lang="en-US" sz="1400" dirty="0"/>
          </a:p>
        </p:txBody>
      </p:sp>
      <p:pic>
        <p:nvPicPr>
          <p:cNvPr id="19" name="Graphic 18" descr="House">
            <a:extLst>
              <a:ext uri="{FF2B5EF4-FFF2-40B4-BE49-F238E27FC236}">
                <a16:creationId xmlns:a16="http://schemas.microsoft.com/office/drawing/2014/main" id="{48628112-5F1E-E516-9946-F138BAC72CE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676640" y="1845734"/>
            <a:ext cx="3190240" cy="3437466"/>
          </a:xfrm>
          <a:prstGeom prst="rect">
            <a:avLst/>
          </a:prstGeom>
        </p:spPr>
      </p:pic>
    </p:spTree>
    <p:extLst>
      <p:ext uri="{BB962C8B-B14F-4D97-AF65-F5344CB8AC3E}">
        <p14:creationId xmlns:p14="http://schemas.microsoft.com/office/powerpoint/2010/main" val="26877175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EDDD91C-DE0A-EACD-F997-9D69C38D5174}"/>
              </a:ext>
            </a:extLst>
          </p:cNvPr>
          <p:cNvSpPr>
            <a:spLocks noGrp="1"/>
          </p:cNvSpPr>
          <p:nvPr>
            <p:ph type="title"/>
          </p:nvPr>
        </p:nvSpPr>
        <p:spPr>
          <a:xfrm>
            <a:off x="492370" y="605896"/>
            <a:ext cx="3084844" cy="5646208"/>
          </a:xfrm>
        </p:spPr>
        <p:txBody>
          <a:bodyPr anchor="ctr">
            <a:normAutofit/>
          </a:bodyPr>
          <a:lstStyle/>
          <a:p>
            <a:r>
              <a:rPr lang="en-US" sz="4000" dirty="0">
                <a:solidFill>
                  <a:srgbClr val="FFFFFF"/>
                </a:solidFill>
              </a:rPr>
              <a:t>Minimum Rent Hardship Exemption</a:t>
            </a:r>
          </a:p>
        </p:txBody>
      </p:sp>
      <p:sp>
        <p:nvSpPr>
          <p:cNvPr id="16" name="Rectangle 15">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91E73BDD-01E3-E139-C11C-79094F988AAC}"/>
              </a:ext>
            </a:extLst>
          </p:cNvPr>
          <p:cNvSpPr>
            <a:spLocks noGrp="1"/>
          </p:cNvSpPr>
          <p:nvPr>
            <p:ph idx="1"/>
          </p:nvPr>
        </p:nvSpPr>
        <p:spPr>
          <a:xfrm>
            <a:off x="4742016" y="605896"/>
            <a:ext cx="6413663" cy="5857534"/>
          </a:xfrm>
        </p:spPr>
        <p:txBody>
          <a:bodyPr anchor="ctr">
            <a:normAutofit/>
          </a:bodyPr>
          <a:lstStyle/>
          <a:p>
            <a:pPr algn="ctr"/>
            <a:r>
              <a:rPr lang="en-US" sz="1700" dirty="0"/>
              <a:t>If 30% of the monthly adjusted income of a family is less than $50, CDA has a minimum monthly tenant (voucher holder) contribution of $50. </a:t>
            </a:r>
          </a:p>
          <a:p>
            <a:r>
              <a:rPr lang="en-US" sz="1700" dirty="0"/>
              <a:t>In the event that the family is not able to contribute the $50 minimum due to one of the situations below, they may be exempt from contributing the $50 for a certain time period until their financial situation changes: </a:t>
            </a:r>
          </a:p>
          <a:p>
            <a:r>
              <a:rPr lang="en-US" sz="1700" dirty="0"/>
              <a:t>1) They lost ability for or are awaiting eligibility for a federal, state or local assistance program (</a:t>
            </a:r>
            <a:r>
              <a:rPr lang="en-US" sz="1700" dirty="0" err="1"/>
              <a:t>ie</a:t>
            </a:r>
            <a:r>
              <a:rPr lang="en-US" sz="1700" dirty="0"/>
              <a:t>: Social Security, Unemployment, etc.)</a:t>
            </a:r>
          </a:p>
          <a:p>
            <a:r>
              <a:rPr lang="en-US" sz="1700" dirty="0"/>
              <a:t>2) The family’s income has decreased because of changed family circumstances (</a:t>
            </a:r>
            <a:r>
              <a:rPr lang="en-US" sz="1700" dirty="0" err="1"/>
              <a:t>ie</a:t>
            </a:r>
            <a:r>
              <a:rPr lang="en-US" sz="1700" dirty="0"/>
              <a:t>: lost job, unemployment/child support ended)</a:t>
            </a:r>
          </a:p>
          <a:p>
            <a:r>
              <a:rPr lang="en-US" sz="1700" dirty="0"/>
              <a:t>3) A death has occurred in the assisted family household</a:t>
            </a:r>
          </a:p>
          <a:p>
            <a:r>
              <a:rPr lang="en-US" sz="1700" dirty="0"/>
              <a:t>4) The family would be evicted because it is unable to pay the minimum-rent (</a:t>
            </a:r>
            <a:r>
              <a:rPr lang="en-US" sz="1700" dirty="0" err="1"/>
              <a:t>ie</a:t>
            </a:r>
            <a:r>
              <a:rPr lang="en-US" sz="1700" dirty="0"/>
              <a:t>: has received a 5-day notice) </a:t>
            </a:r>
          </a:p>
          <a:p>
            <a:r>
              <a:rPr lang="en-US" sz="1700" dirty="0"/>
              <a:t>5) The family has experienced other circumstances determined by CDA</a:t>
            </a:r>
          </a:p>
          <a:p>
            <a:r>
              <a:rPr lang="en-US" sz="1600" dirty="0"/>
              <a:t>**The family must submit a Minimum Rent Hardship Exemption form along with supporting documentation for processing and potential approval.</a:t>
            </a:r>
          </a:p>
          <a:p>
            <a:endParaRPr lang="en-US" sz="1700" dirty="0"/>
          </a:p>
        </p:txBody>
      </p:sp>
    </p:spTree>
    <p:extLst>
      <p:ext uri="{BB962C8B-B14F-4D97-AF65-F5344CB8AC3E}">
        <p14:creationId xmlns:p14="http://schemas.microsoft.com/office/powerpoint/2010/main" val="21279876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5407180-D469-E8FA-728A-B347D4E4FC4B}"/>
              </a:ext>
            </a:extLst>
          </p:cNvPr>
          <p:cNvSpPr>
            <a:spLocks noGrp="1"/>
          </p:cNvSpPr>
          <p:nvPr>
            <p:ph type="title"/>
          </p:nvPr>
        </p:nvSpPr>
        <p:spPr>
          <a:xfrm>
            <a:off x="457200" y="264160"/>
            <a:ext cx="3200400" cy="1676400"/>
          </a:xfrm>
        </p:spPr>
        <p:txBody>
          <a:bodyPr>
            <a:normAutofit fontScale="90000"/>
          </a:bodyPr>
          <a:lstStyle/>
          <a:p>
            <a:pPr algn="ctr"/>
            <a:r>
              <a:rPr lang="en-US" dirty="0"/>
              <a:t>Request for Tenancy Approval </a:t>
            </a:r>
            <a:br>
              <a:rPr lang="en-US" dirty="0"/>
            </a:br>
            <a:r>
              <a:rPr lang="en-US" sz="2700" dirty="0"/>
              <a:t>(form HUD-52517)</a:t>
            </a:r>
            <a:br>
              <a:rPr lang="en-US" sz="2700" dirty="0"/>
            </a:br>
            <a:r>
              <a:rPr lang="en-US" sz="2200" b="1" dirty="0"/>
              <a:t>**To be completed by the Housing Provider**</a:t>
            </a:r>
          </a:p>
        </p:txBody>
      </p:sp>
      <p:sp>
        <p:nvSpPr>
          <p:cNvPr id="5" name="Text Placeholder 4">
            <a:extLst>
              <a:ext uri="{FF2B5EF4-FFF2-40B4-BE49-F238E27FC236}">
                <a16:creationId xmlns:a16="http://schemas.microsoft.com/office/drawing/2014/main" id="{A23849B7-7842-306A-CF01-1FB261B914FB}"/>
              </a:ext>
            </a:extLst>
          </p:cNvPr>
          <p:cNvSpPr>
            <a:spLocks noGrp="1"/>
          </p:cNvSpPr>
          <p:nvPr>
            <p:ph type="body" sz="half" idx="2"/>
          </p:nvPr>
        </p:nvSpPr>
        <p:spPr>
          <a:xfrm>
            <a:off x="457200" y="2214562"/>
            <a:ext cx="3200400" cy="4090641"/>
          </a:xfrm>
        </p:spPr>
        <p:txBody>
          <a:bodyPr>
            <a:normAutofit/>
          </a:bodyPr>
          <a:lstStyle/>
          <a:p>
            <a:pPr marL="342900" indent="-342900">
              <a:buFont typeface="+mj-lt"/>
              <a:buAutoNum type="arabicParenR"/>
            </a:pPr>
            <a:r>
              <a:rPr lang="en-US" dirty="0"/>
              <a:t>CDA  will be listed along with the name/email/telephone of your assigned  CDA housing specialist</a:t>
            </a:r>
          </a:p>
          <a:p>
            <a:pPr marL="342900" indent="-342900">
              <a:buFont typeface="+mj-lt"/>
              <a:buAutoNum type="arabicParenR"/>
            </a:pPr>
            <a:r>
              <a:rPr lang="en-US" dirty="0"/>
              <a:t>Address of proposed unit</a:t>
            </a:r>
          </a:p>
          <a:p>
            <a:pPr marL="342900" indent="-342900">
              <a:buFont typeface="+mj-lt"/>
              <a:buAutoNum type="arabicParenR"/>
            </a:pPr>
            <a:r>
              <a:rPr lang="en-US" dirty="0"/>
              <a:t>Start date of the proposed lease</a:t>
            </a:r>
          </a:p>
          <a:p>
            <a:pPr marL="342900" indent="-342900">
              <a:buFont typeface="+mj-lt"/>
              <a:buAutoNum type="arabicParenR"/>
            </a:pPr>
            <a:r>
              <a:rPr lang="en-US" dirty="0"/>
              <a:t>Number of bedrooms in the unit</a:t>
            </a:r>
          </a:p>
          <a:p>
            <a:pPr marL="342900" indent="-342900">
              <a:buFont typeface="+mj-lt"/>
              <a:buAutoNum type="arabicParenR"/>
            </a:pPr>
            <a:r>
              <a:rPr lang="en-US" dirty="0"/>
              <a:t>The year the unit was built</a:t>
            </a:r>
          </a:p>
          <a:p>
            <a:pPr marL="342900" indent="-342900">
              <a:buFont typeface="+mj-lt"/>
              <a:buAutoNum type="arabicParenR"/>
            </a:pPr>
            <a:r>
              <a:rPr lang="en-US" dirty="0"/>
              <a:t>The proposed amount of the contract rent</a:t>
            </a:r>
          </a:p>
          <a:p>
            <a:pPr marL="342900" indent="-342900">
              <a:buFont typeface="+mj-lt"/>
              <a:buAutoNum type="arabicParenR"/>
            </a:pPr>
            <a:r>
              <a:rPr lang="en-US" dirty="0"/>
              <a:t>The amount of security deposit listed on the lease</a:t>
            </a:r>
          </a:p>
          <a:p>
            <a:pPr marL="342900" indent="-342900">
              <a:buFont typeface="+mj-lt"/>
              <a:buAutoNum type="arabicParenR"/>
            </a:pPr>
            <a:r>
              <a:rPr lang="en-US" dirty="0"/>
              <a:t>The date the unit will be ready to be inspected </a:t>
            </a:r>
          </a:p>
        </p:txBody>
      </p:sp>
      <p:pic>
        <p:nvPicPr>
          <p:cNvPr id="7" name="Content Placeholder 6" descr="sample of form HUD--52517">
            <a:extLst>
              <a:ext uri="{FF2B5EF4-FFF2-40B4-BE49-F238E27FC236}">
                <a16:creationId xmlns:a16="http://schemas.microsoft.com/office/drawing/2014/main" id="{10B83FB1-0E8E-38DA-2363-E0CE31829479}"/>
              </a:ext>
            </a:extLst>
          </p:cNvPr>
          <p:cNvPicPr>
            <a:picLocks noGrp="1" noChangeAspect="1"/>
          </p:cNvPicPr>
          <p:nvPr>
            <p:ph idx="1"/>
          </p:nvPr>
        </p:nvPicPr>
        <p:blipFill>
          <a:blip r:embed="rId3"/>
          <a:stretch>
            <a:fillRect/>
          </a:stretch>
        </p:blipFill>
        <p:spPr>
          <a:xfrm>
            <a:off x="5906546" y="264160"/>
            <a:ext cx="4823658" cy="6526176"/>
          </a:xfrm>
          <a:prstGeom prst="rect">
            <a:avLst/>
          </a:prstGeom>
        </p:spPr>
      </p:pic>
    </p:spTree>
    <p:extLst>
      <p:ext uri="{BB962C8B-B14F-4D97-AF65-F5344CB8AC3E}">
        <p14:creationId xmlns:p14="http://schemas.microsoft.com/office/powerpoint/2010/main" val="8016240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F064C-21B0-590E-7FA3-E42FE525311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B09B72F-231E-21B0-BE25-61D32FFAC85E}"/>
              </a:ext>
            </a:extLst>
          </p:cNvPr>
          <p:cNvSpPr>
            <a:spLocks noGrp="1"/>
          </p:cNvSpPr>
          <p:nvPr>
            <p:ph type="title"/>
          </p:nvPr>
        </p:nvSpPr>
        <p:spPr>
          <a:xfrm>
            <a:off x="457200" y="264160"/>
            <a:ext cx="3200400" cy="1676400"/>
          </a:xfrm>
        </p:spPr>
        <p:txBody>
          <a:bodyPr>
            <a:normAutofit fontScale="90000"/>
          </a:bodyPr>
          <a:lstStyle/>
          <a:p>
            <a:pPr algn="ctr"/>
            <a:r>
              <a:rPr lang="en-US" dirty="0"/>
              <a:t>Request for Tenancy Approval </a:t>
            </a:r>
            <a:br>
              <a:rPr lang="en-US" dirty="0"/>
            </a:br>
            <a:r>
              <a:rPr lang="en-US" sz="2700" dirty="0"/>
              <a:t>(form HUD-52517)</a:t>
            </a:r>
            <a:br>
              <a:rPr lang="en-US" sz="2700" dirty="0"/>
            </a:br>
            <a:r>
              <a:rPr lang="en-US" sz="2700" dirty="0"/>
              <a:t>*</a:t>
            </a:r>
            <a:r>
              <a:rPr lang="en-US" sz="2200" b="1" dirty="0"/>
              <a:t>**To be completed by the Housing Provider***</a:t>
            </a:r>
          </a:p>
        </p:txBody>
      </p:sp>
      <p:sp>
        <p:nvSpPr>
          <p:cNvPr id="5" name="Text Placeholder 4">
            <a:extLst>
              <a:ext uri="{FF2B5EF4-FFF2-40B4-BE49-F238E27FC236}">
                <a16:creationId xmlns:a16="http://schemas.microsoft.com/office/drawing/2014/main" id="{96C4D741-6714-B163-BC34-9DDA39902929}"/>
              </a:ext>
            </a:extLst>
          </p:cNvPr>
          <p:cNvSpPr>
            <a:spLocks noGrp="1"/>
          </p:cNvSpPr>
          <p:nvPr>
            <p:ph type="body" sz="half" idx="2"/>
          </p:nvPr>
        </p:nvSpPr>
        <p:spPr>
          <a:xfrm>
            <a:off x="457200" y="2457450"/>
            <a:ext cx="3352800" cy="3847754"/>
          </a:xfrm>
        </p:spPr>
        <p:txBody>
          <a:bodyPr>
            <a:normAutofit/>
          </a:bodyPr>
          <a:lstStyle/>
          <a:p>
            <a:pPr marL="342900" indent="-342900">
              <a:buAutoNum type="arabicParenR" startAt="9"/>
            </a:pPr>
            <a:r>
              <a:rPr lang="en-US" dirty="0"/>
              <a:t>The type of structure the unit is in needs to be identified</a:t>
            </a:r>
          </a:p>
          <a:p>
            <a:pPr marL="342900" indent="-342900">
              <a:buAutoNum type="arabicParenR" startAt="9"/>
            </a:pPr>
            <a:r>
              <a:rPr lang="en-US" dirty="0"/>
              <a:t>If applicable, any type of subsidy needs to be disclosed</a:t>
            </a:r>
          </a:p>
          <a:p>
            <a:pPr marL="342900" indent="-342900">
              <a:buAutoNum type="arabicParenR" startAt="9"/>
            </a:pPr>
            <a:r>
              <a:rPr lang="en-US" dirty="0"/>
              <a:t>All utility related information needs to be identified: type of energy used (usually natural gas or electric) and who is responsible to pay for each utility/appliance (the tenant or owner) </a:t>
            </a:r>
          </a:p>
          <a:p>
            <a:pPr marL="342900" indent="-342900">
              <a:buAutoNum type="arabicParenR" startAt="9"/>
            </a:pPr>
            <a:endParaRPr lang="en-US" dirty="0"/>
          </a:p>
        </p:txBody>
      </p:sp>
      <p:pic>
        <p:nvPicPr>
          <p:cNvPr id="7" name="Content Placeholder 6" descr="Sample of Hud form HUD-52517">
            <a:extLst>
              <a:ext uri="{FF2B5EF4-FFF2-40B4-BE49-F238E27FC236}">
                <a16:creationId xmlns:a16="http://schemas.microsoft.com/office/drawing/2014/main" id="{90C8E3A6-3CB9-EB65-8FD5-7DAA222088AB}"/>
              </a:ext>
            </a:extLst>
          </p:cNvPr>
          <p:cNvPicPr>
            <a:picLocks noGrp="1" noChangeAspect="1"/>
          </p:cNvPicPr>
          <p:nvPr>
            <p:ph idx="1"/>
          </p:nvPr>
        </p:nvPicPr>
        <p:blipFill>
          <a:blip r:embed="rId3"/>
          <a:stretch>
            <a:fillRect/>
          </a:stretch>
        </p:blipFill>
        <p:spPr>
          <a:xfrm>
            <a:off x="5906546" y="264160"/>
            <a:ext cx="4823658" cy="6526176"/>
          </a:xfrm>
          <a:prstGeom prst="rect">
            <a:avLst/>
          </a:prstGeom>
        </p:spPr>
      </p:pic>
    </p:spTree>
    <p:extLst>
      <p:ext uri="{BB962C8B-B14F-4D97-AF65-F5344CB8AC3E}">
        <p14:creationId xmlns:p14="http://schemas.microsoft.com/office/powerpoint/2010/main" val="244997066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C51F1-BADF-20BB-9365-F539C544D1A0}"/>
              </a:ext>
            </a:extLst>
          </p:cNvPr>
          <p:cNvSpPr>
            <a:spLocks noGrp="1"/>
          </p:cNvSpPr>
          <p:nvPr>
            <p:ph type="title"/>
          </p:nvPr>
        </p:nvSpPr>
        <p:spPr>
          <a:xfrm>
            <a:off x="457200" y="294641"/>
            <a:ext cx="3200400" cy="1696719"/>
          </a:xfrm>
        </p:spPr>
        <p:txBody>
          <a:bodyPr>
            <a:noAutofit/>
          </a:bodyPr>
          <a:lstStyle/>
          <a:p>
            <a:pPr algn="ctr"/>
            <a:r>
              <a:rPr lang="en-US" sz="3200" dirty="0"/>
              <a:t>Request for Tenancy Approval </a:t>
            </a:r>
            <a:br>
              <a:rPr lang="en-US" sz="3200" dirty="0"/>
            </a:br>
            <a:r>
              <a:rPr lang="en-US" sz="2400" dirty="0"/>
              <a:t>(form HUD-52517) part 2</a:t>
            </a:r>
            <a:br>
              <a:rPr lang="en-US" sz="3200" dirty="0"/>
            </a:br>
            <a:r>
              <a:rPr lang="en-US" sz="2000" b="1" dirty="0"/>
              <a:t>**To be completed by the Housing Provider**</a:t>
            </a:r>
            <a:endParaRPr lang="en-US" sz="2000" dirty="0"/>
          </a:p>
        </p:txBody>
      </p:sp>
      <p:sp>
        <p:nvSpPr>
          <p:cNvPr id="4" name="Text Placeholder 3">
            <a:extLst>
              <a:ext uri="{FF2B5EF4-FFF2-40B4-BE49-F238E27FC236}">
                <a16:creationId xmlns:a16="http://schemas.microsoft.com/office/drawing/2014/main" id="{0C5C8619-F509-22C8-6C37-D4521B3C678F}"/>
              </a:ext>
            </a:extLst>
          </p:cNvPr>
          <p:cNvSpPr>
            <a:spLocks noGrp="1"/>
          </p:cNvSpPr>
          <p:nvPr>
            <p:ph type="body" sz="half" idx="2"/>
          </p:nvPr>
        </p:nvSpPr>
        <p:spPr>
          <a:xfrm>
            <a:off x="457200" y="2314575"/>
            <a:ext cx="3200400" cy="4248783"/>
          </a:xfrm>
        </p:spPr>
        <p:txBody>
          <a:bodyPr>
            <a:normAutofit fontScale="92500"/>
          </a:bodyPr>
          <a:lstStyle/>
          <a:p>
            <a:r>
              <a:rPr lang="en-US" dirty="0"/>
              <a:t>12. Owner’s Certifications</a:t>
            </a:r>
          </a:p>
          <a:p>
            <a:pPr marL="342900" indent="-342900">
              <a:buFont typeface="+mj-lt"/>
              <a:buAutoNum type="alphaLcParenR"/>
            </a:pPr>
            <a:r>
              <a:rPr lang="en-US" dirty="0"/>
              <a:t>The owner may provide information about other rental units rent amounts</a:t>
            </a:r>
          </a:p>
          <a:p>
            <a:pPr marL="342900" indent="-342900">
              <a:buFont typeface="+mj-lt"/>
              <a:buAutoNum type="alphaLcParenR"/>
            </a:pPr>
            <a:r>
              <a:rPr lang="en-US" dirty="0"/>
              <a:t>Owner reads/acknowledges</a:t>
            </a:r>
          </a:p>
          <a:p>
            <a:pPr marL="342900" indent="-342900">
              <a:buFont typeface="+mj-lt"/>
              <a:buAutoNum type="alphaLcParenR"/>
            </a:pPr>
            <a:r>
              <a:rPr lang="en-US" dirty="0"/>
              <a:t>Owner must complete regarding Lead-Based Paint and the unit</a:t>
            </a:r>
          </a:p>
          <a:p>
            <a:r>
              <a:rPr lang="en-US" dirty="0"/>
              <a:t>13.-15. Owner reads/acknowledges</a:t>
            </a:r>
          </a:p>
          <a:p>
            <a:r>
              <a:rPr lang="en-US" dirty="0"/>
              <a:t>*Owner completes bottom left-hand corner information </a:t>
            </a:r>
          </a:p>
          <a:p>
            <a:r>
              <a:rPr lang="en-US" dirty="0"/>
              <a:t>---------------------------------------------------</a:t>
            </a:r>
          </a:p>
          <a:p>
            <a:r>
              <a:rPr lang="en-US" dirty="0"/>
              <a:t>You must complete, sign and date the bottom right-hand corner information and return the form along with a copy of the proposed one-year, unsigned lease</a:t>
            </a:r>
          </a:p>
        </p:txBody>
      </p:sp>
      <p:pic>
        <p:nvPicPr>
          <p:cNvPr id="6" name="Content Placeholder 5" descr="Example form of HUD-52517">
            <a:extLst>
              <a:ext uri="{FF2B5EF4-FFF2-40B4-BE49-F238E27FC236}">
                <a16:creationId xmlns:a16="http://schemas.microsoft.com/office/drawing/2014/main" id="{5B08792E-EC86-848A-E8FD-390279C7B4C1}"/>
              </a:ext>
            </a:extLst>
          </p:cNvPr>
          <p:cNvPicPr>
            <a:picLocks noGrp="1" noChangeAspect="1"/>
          </p:cNvPicPr>
          <p:nvPr>
            <p:ph idx="1"/>
          </p:nvPr>
        </p:nvPicPr>
        <p:blipFill>
          <a:blip r:embed="rId2"/>
          <a:stretch>
            <a:fillRect/>
          </a:stretch>
        </p:blipFill>
        <p:spPr>
          <a:xfrm>
            <a:off x="5998909" y="731838"/>
            <a:ext cx="4730051" cy="6071314"/>
          </a:xfrm>
          <a:prstGeom prst="rect">
            <a:avLst/>
          </a:prstGeom>
        </p:spPr>
      </p:pic>
    </p:spTree>
    <p:extLst>
      <p:ext uri="{BB962C8B-B14F-4D97-AF65-F5344CB8AC3E}">
        <p14:creationId xmlns:p14="http://schemas.microsoft.com/office/powerpoint/2010/main" val="233943744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3F897AF-463A-BC56-AFD2-B975D462648D}"/>
              </a:ext>
            </a:extLst>
          </p:cNvPr>
          <p:cNvSpPr>
            <a:spLocks noGrp="1"/>
          </p:cNvSpPr>
          <p:nvPr>
            <p:ph type="title"/>
          </p:nvPr>
        </p:nvSpPr>
        <p:spPr/>
        <p:txBody>
          <a:bodyPr/>
          <a:lstStyle/>
          <a:p>
            <a:r>
              <a:rPr lang="en-US" dirty="0"/>
              <a:t>Things to remember about your Request for Tenancy Approval (RFTA) form: </a:t>
            </a:r>
          </a:p>
        </p:txBody>
      </p:sp>
      <p:sp>
        <p:nvSpPr>
          <p:cNvPr id="6" name="Content Placeholder 5">
            <a:extLst>
              <a:ext uri="{FF2B5EF4-FFF2-40B4-BE49-F238E27FC236}">
                <a16:creationId xmlns:a16="http://schemas.microsoft.com/office/drawing/2014/main" id="{49EA34E9-2F3A-591B-4EFE-C12FF3389B60}"/>
              </a:ext>
            </a:extLst>
          </p:cNvPr>
          <p:cNvSpPr>
            <a:spLocks noGrp="1"/>
          </p:cNvSpPr>
          <p:nvPr>
            <p:ph idx="1"/>
          </p:nvPr>
        </p:nvSpPr>
        <p:spPr/>
        <p:txBody>
          <a:bodyPr>
            <a:normAutofit fontScale="92500" lnSpcReduction="20000"/>
          </a:bodyPr>
          <a:lstStyle/>
          <a:p>
            <a:pPr>
              <a:buFont typeface="Wingdings" panose="05000000000000000000" pitchFamily="2" charset="2"/>
              <a:buChar char="ü"/>
            </a:pPr>
            <a:r>
              <a:rPr lang="en-US" dirty="0"/>
              <a:t>Only provide your RFTA to a housing provider after you know the unit fits within your limit, you have been fully approved by the housing provider and you are confident this is where you want to use your voucher  (if multiple RFTA forms are received by CDA we will process the first one that is received) </a:t>
            </a:r>
          </a:p>
          <a:p>
            <a:pPr>
              <a:buFont typeface="Wingdings" panose="05000000000000000000" pitchFamily="2" charset="2"/>
              <a:buChar char="ü"/>
            </a:pPr>
            <a:r>
              <a:rPr lang="en-US" dirty="0"/>
              <a:t>We will not process a RFTA until it is completed (all the information from the housing provider and you have completed/signed/dated your section on page 2) AND we have a copy of the proposed one-year, unsigned lease</a:t>
            </a:r>
          </a:p>
          <a:p>
            <a:pPr lvl="1">
              <a:buFont typeface="Wingdings" panose="05000000000000000000" pitchFamily="2" charset="2"/>
              <a:buChar char="Ø"/>
            </a:pPr>
            <a:r>
              <a:rPr lang="en-US" dirty="0"/>
              <a:t>If you are currently in the middle of a lease and your current unit: 1) is within the City of Madison; 2) fits within your voucher limit; 3) will pass our HUD inspection and 4) you would like to use your voucher there- you can submit your current lease with the completed RFTA and </a:t>
            </a:r>
            <a:r>
              <a:rPr lang="en-US" i="1" u="sng" dirty="0"/>
              <a:t>“lease-in-place” </a:t>
            </a:r>
            <a:r>
              <a:rPr lang="en-US" dirty="0"/>
              <a:t>with your voucher until the end of your current lease. It will be up to you at the end of your lease to request a moving voucher and move or stay in your current unit. </a:t>
            </a:r>
          </a:p>
          <a:p>
            <a:pPr>
              <a:buFont typeface="Wingdings" panose="05000000000000000000" pitchFamily="2" charset="2"/>
              <a:buChar char="ü"/>
            </a:pPr>
            <a:r>
              <a:rPr lang="en-US" dirty="0"/>
              <a:t>If the gross rent of the unit is more than your gross rent voucher limit, we will NOT be able to process the paperwork. We will let the housing provider know the amount it is over and see if they are able to decrease the contract rent to make it fit within your voucher limit. If they are not able/willing to do so, we will not be able to process the unit and you must look elsewhere*</a:t>
            </a:r>
          </a:p>
          <a:p>
            <a:pPr marL="0" indent="0">
              <a:buNone/>
            </a:pPr>
            <a:r>
              <a:rPr lang="en-US" dirty="0"/>
              <a:t>*See Reasonable Accommodations for possible exceptions to this HUD regulation</a:t>
            </a:r>
          </a:p>
          <a:p>
            <a:pPr>
              <a:buFont typeface="Wingdings" panose="05000000000000000000" pitchFamily="2" charset="2"/>
              <a:buChar char="ü"/>
            </a:pPr>
            <a:endParaRPr lang="en-US" dirty="0"/>
          </a:p>
        </p:txBody>
      </p:sp>
    </p:spTree>
    <p:extLst>
      <p:ext uri="{BB962C8B-B14F-4D97-AF65-F5344CB8AC3E}">
        <p14:creationId xmlns:p14="http://schemas.microsoft.com/office/powerpoint/2010/main" val="52533123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5A220C4-2FEA-790D-735B-9D63AF71D37D}"/>
              </a:ext>
            </a:extLst>
          </p:cNvPr>
          <p:cNvSpPr>
            <a:spLocks noGrp="1"/>
          </p:cNvSpPr>
          <p:nvPr>
            <p:ph type="title"/>
          </p:nvPr>
        </p:nvSpPr>
        <p:spPr>
          <a:xfrm>
            <a:off x="965030" y="963997"/>
            <a:ext cx="3254691" cy="4938361"/>
          </a:xfrm>
        </p:spPr>
        <p:txBody>
          <a:bodyPr anchor="ctr">
            <a:normAutofit/>
          </a:bodyPr>
          <a:lstStyle/>
          <a:p>
            <a:pPr algn="r"/>
            <a:r>
              <a:rPr lang="en-US" sz="4400" dirty="0"/>
              <a:t>I turned in my RFTA and lease, what happens now? </a:t>
            </a:r>
          </a:p>
        </p:txBody>
      </p:sp>
      <p:cxnSp>
        <p:nvCxnSpPr>
          <p:cNvPr id="14" name="Straight Connector 13">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251"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256A360F-89BB-95FF-665D-0EE2682313B2}"/>
              </a:ext>
            </a:extLst>
          </p:cNvPr>
          <p:cNvSpPr>
            <a:spLocks noGrp="1"/>
          </p:cNvSpPr>
          <p:nvPr>
            <p:ph idx="1"/>
          </p:nvPr>
        </p:nvSpPr>
        <p:spPr>
          <a:xfrm>
            <a:off x="5134882" y="487681"/>
            <a:ext cx="6135097" cy="5963920"/>
          </a:xfrm>
        </p:spPr>
        <p:txBody>
          <a:bodyPr anchor="ctr">
            <a:normAutofit/>
          </a:bodyPr>
          <a:lstStyle/>
          <a:p>
            <a:pPr algn="ctr"/>
            <a:r>
              <a:rPr lang="en-US" dirty="0"/>
              <a:t>After the Housing Specialist determines all paperwork is complete and the unit fits within your voucher limit, the unit information will be sent to the CDA Housing Inspector</a:t>
            </a:r>
          </a:p>
          <a:p>
            <a:pPr algn="ctr"/>
            <a:endParaRPr lang="en-US" dirty="0"/>
          </a:p>
          <a:p>
            <a:pPr lvl="1"/>
            <a:r>
              <a:rPr lang="en-US" dirty="0"/>
              <a:t>The inspector will reach out to the housing provider to set up the unit inspection </a:t>
            </a:r>
          </a:p>
          <a:p>
            <a:pPr lvl="2"/>
            <a:r>
              <a:rPr lang="en-US" dirty="0"/>
              <a:t>If you are leasing-in-place, the inspector will be notified and will reach out to you directly to set up an inspection date and time</a:t>
            </a:r>
          </a:p>
          <a:p>
            <a:pPr lvl="1"/>
            <a:r>
              <a:rPr lang="en-US" dirty="0"/>
              <a:t>Once the unit has passed inspection, you will be notified by CDA by email or telephone with approval to sign the residential lease</a:t>
            </a:r>
          </a:p>
          <a:p>
            <a:pPr lvl="1"/>
            <a:r>
              <a:rPr lang="en-US" dirty="0"/>
              <a:t>A copy of the signed lease must be sent to CDA</a:t>
            </a:r>
          </a:p>
          <a:p>
            <a:pPr lvl="1"/>
            <a:r>
              <a:rPr lang="en-US" dirty="0"/>
              <a:t>After receipt of the signed lease, the Housing Specialist will draft the Housing Assistance Payments (HAP) contract to be sent to the housing provider for signature</a:t>
            </a:r>
          </a:p>
          <a:p>
            <a:pPr lvl="1"/>
            <a:r>
              <a:rPr lang="en-US" dirty="0"/>
              <a:t>Once the housing provider returns the HAP contract with signature, CDA can submit for payment to be sent on our next payment disbursement </a:t>
            </a:r>
          </a:p>
          <a:p>
            <a:pPr lvl="2"/>
            <a:r>
              <a:rPr lang="en-US" dirty="0"/>
              <a:t>Payments are disbursed around the 1</a:t>
            </a:r>
            <a:r>
              <a:rPr lang="en-US" baseline="30000" dirty="0"/>
              <a:t>st</a:t>
            </a:r>
            <a:r>
              <a:rPr lang="en-US" dirty="0"/>
              <a:t> and 15</a:t>
            </a:r>
            <a:r>
              <a:rPr lang="en-US" baseline="30000" dirty="0"/>
              <a:t>th</a:t>
            </a:r>
            <a:r>
              <a:rPr lang="en-US" dirty="0"/>
              <a:t> of each month</a:t>
            </a:r>
          </a:p>
          <a:p>
            <a:pPr lvl="1"/>
            <a:endParaRPr lang="en-US" sz="1600" dirty="0"/>
          </a:p>
        </p:txBody>
      </p:sp>
    </p:spTree>
    <p:extLst>
      <p:ext uri="{BB962C8B-B14F-4D97-AF65-F5344CB8AC3E}">
        <p14:creationId xmlns:p14="http://schemas.microsoft.com/office/powerpoint/2010/main" val="22354217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CD88514-3BC9-F67B-0BC3-304AE43CAFD0}"/>
              </a:ext>
            </a:extLst>
          </p:cNvPr>
          <p:cNvSpPr>
            <a:spLocks noGrp="1"/>
          </p:cNvSpPr>
          <p:nvPr>
            <p:ph type="title"/>
          </p:nvPr>
        </p:nvSpPr>
        <p:spPr/>
        <p:txBody>
          <a:bodyPr/>
          <a:lstStyle/>
          <a:p>
            <a:r>
              <a:rPr lang="en-US"/>
              <a:t>How much is my rent portion? </a:t>
            </a:r>
            <a:endParaRPr lang="en-US" dirty="0"/>
          </a:p>
        </p:txBody>
      </p:sp>
      <p:sp>
        <p:nvSpPr>
          <p:cNvPr id="10" name="Content Placeholder 9">
            <a:extLst>
              <a:ext uri="{FF2B5EF4-FFF2-40B4-BE49-F238E27FC236}">
                <a16:creationId xmlns:a16="http://schemas.microsoft.com/office/drawing/2014/main" id="{09B7504B-3C09-C774-CC62-D666DDEC2157}"/>
              </a:ext>
            </a:extLst>
          </p:cNvPr>
          <p:cNvSpPr>
            <a:spLocks noGrp="1"/>
          </p:cNvSpPr>
          <p:nvPr>
            <p:ph sz="half" idx="1"/>
          </p:nvPr>
        </p:nvSpPr>
        <p:spPr/>
        <p:txBody>
          <a:bodyPr/>
          <a:lstStyle/>
          <a:p>
            <a:pPr>
              <a:buFont typeface="Wingdings" panose="05000000000000000000" pitchFamily="2" charset="2"/>
              <a:buChar char="v"/>
            </a:pPr>
            <a:r>
              <a:rPr lang="en-US"/>
              <a:t> When  your unit paperwork is sent to the inspector, your housing specialist will contact you and your landlord with an </a:t>
            </a:r>
            <a:r>
              <a:rPr lang="en-US" b="1" u="sng"/>
              <a:t>estimated</a:t>
            </a:r>
            <a:r>
              <a:rPr lang="en-US"/>
              <a:t> breakdown rent </a:t>
            </a:r>
          </a:p>
          <a:p>
            <a:pPr>
              <a:buFont typeface="Wingdings" panose="05000000000000000000" pitchFamily="2" charset="2"/>
              <a:buChar char="v"/>
            </a:pPr>
            <a:r>
              <a:rPr lang="en-US"/>
              <a:t> Once the HAP contract is sent to the housing provider for signature, a Rent Change Notice will be sent to you with the official rent breakdown </a:t>
            </a:r>
          </a:p>
          <a:p>
            <a:pPr>
              <a:buFont typeface="Wingdings" panose="05000000000000000000" pitchFamily="2" charset="2"/>
              <a:buChar char="v"/>
            </a:pPr>
            <a:r>
              <a:rPr lang="en-US"/>
              <a:t> Tenant rent portion is to be paid directly to the housing provider in the manner(s) set forth in the rental lease agreement </a:t>
            </a:r>
            <a:endParaRPr lang="en-US" dirty="0"/>
          </a:p>
        </p:txBody>
      </p:sp>
      <p:pic>
        <p:nvPicPr>
          <p:cNvPr id="13" name="Content Placeholder 12" descr="Sample of a letter of a rent portion. ">
            <a:extLst>
              <a:ext uri="{FF2B5EF4-FFF2-40B4-BE49-F238E27FC236}">
                <a16:creationId xmlns:a16="http://schemas.microsoft.com/office/drawing/2014/main" id="{B58C9CAE-61C5-032B-60E6-31CAFC6A5D9F}"/>
              </a:ext>
            </a:extLst>
          </p:cNvPr>
          <p:cNvPicPr>
            <a:picLocks noGrp="1" noChangeAspect="1"/>
          </p:cNvPicPr>
          <p:nvPr>
            <p:ph sz="half" idx="2"/>
          </p:nvPr>
        </p:nvPicPr>
        <p:blipFill>
          <a:blip r:embed="rId2"/>
          <a:stretch>
            <a:fillRect/>
          </a:stretch>
        </p:blipFill>
        <p:spPr>
          <a:xfrm>
            <a:off x="6812459" y="1846263"/>
            <a:ext cx="4179002" cy="4484502"/>
          </a:xfrm>
          <a:prstGeom prst="rect">
            <a:avLst/>
          </a:prstGeom>
        </p:spPr>
      </p:pic>
    </p:spTree>
    <p:extLst>
      <p:ext uri="{BB962C8B-B14F-4D97-AF65-F5344CB8AC3E}">
        <p14:creationId xmlns:p14="http://schemas.microsoft.com/office/powerpoint/2010/main" val="4762286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9A09CBB-5169-457C-910E-66ABF93D6274}"/>
              </a:ext>
            </a:extLst>
          </p:cNvPr>
          <p:cNvSpPr>
            <a:spLocks noGrp="1"/>
          </p:cNvSpPr>
          <p:nvPr>
            <p:ph type="title"/>
          </p:nvPr>
        </p:nvSpPr>
        <p:spPr>
          <a:xfrm>
            <a:off x="213757" y="594359"/>
            <a:ext cx="3669474" cy="1614451"/>
          </a:xfrm>
        </p:spPr>
        <p:txBody>
          <a:bodyPr/>
          <a:lstStyle/>
          <a:p>
            <a:pPr algn="ctr"/>
            <a:r>
              <a:rPr lang="en-US" b="1" dirty="0"/>
              <a:t>Housing Assistance Payments (HAP) Contract </a:t>
            </a:r>
          </a:p>
        </p:txBody>
      </p:sp>
      <p:sp>
        <p:nvSpPr>
          <p:cNvPr id="6" name="Text Placeholder 5">
            <a:extLst>
              <a:ext uri="{FF2B5EF4-FFF2-40B4-BE49-F238E27FC236}">
                <a16:creationId xmlns:a16="http://schemas.microsoft.com/office/drawing/2014/main" id="{F1F2706A-50BC-DD9B-9AD2-A55FA1D7BAA8}"/>
              </a:ext>
            </a:extLst>
          </p:cNvPr>
          <p:cNvSpPr>
            <a:spLocks noGrp="1"/>
          </p:cNvSpPr>
          <p:nvPr>
            <p:ph type="body" sz="half" idx="2"/>
          </p:nvPr>
        </p:nvSpPr>
        <p:spPr>
          <a:xfrm>
            <a:off x="448294" y="2439192"/>
            <a:ext cx="3200400" cy="3379124"/>
          </a:xfrm>
        </p:spPr>
        <p:txBody>
          <a:bodyPr>
            <a:normAutofit/>
          </a:bodyPr>
          <a:lstStyle/>
          <a:p>
            <a:r>
              <a:rPr lang="en-US" sz="1800" dirty="0"/>
              <a:t>This is the contract that is signed between the CDA and the housing provider. </a:t>
            </a:r>
          </a:p>
          <a:p>
            <a:r>
              <a:rPr lang="en-US" sz="1800" dirty="0"/>
              <a:t>CDA cannot release payment to your housing provider until this contract is returned to CDA with signature</a:t>
            </a:r>
          </a:p>
          <a:p>
            <a:r>
              <a:rPr lang="en-US" sz="1800" dirty="0"/>
              <a:t>Part A: Contract Information</a:t>
            </a:r>
          </a:p>
          <a:p>
            <a:r>
              <a:rPr lang="en-US" sz="1800" dirty="0"/>
              <a:t>Part B: Body of Contract</a:t>
            </a:r>
          </a:p>
          <a:p>
            <a:r>
              <a:rPr lang="en-US" sz="1800" dirty="0"/>
              <a:t>Part C: Tenancy Addendum</a:t>
            </a:r>
          </a:p>
        </p:txBody>
      </p:sp>
      <p:sp>
        <p:nvSpPr>
          <p:cNvPr id="5" name="Content Placeholder 4">
            <a:extLst>
              <a:ext uri="{FF2B5EF4-FFF2-40B4-BE49-F238E27FC236}">
                <a16:creationId xmlns:a16="http://schemas.microsoft.com/office/drawing/2014/main" id="{27244825-FFA3-C26B-2B3C-4F00F6724C68}"/>
              </a:ext>
            </a:extLst>
          </p:cNvPr>
          <p:cNvSpPr>
            <a:spLocks noGrp="1"/>
          </p:cNvSpPr>
          <p:nvPr>
            <p:ph idx="1"/>
          </p:nvPr>
        </p:nvSpPr>
        <p:spPr>
          <a:xfrm>
            <a:off x="5902036" y="1923802"/>
            <a:ext cx="4714504" cy="4065517"/>
          </a:xfrm>
        </p:spPr>
        <p:txBody>
          <a:bodyPr/>
          <a:lstStyle/>
          <a:p>
            <a:endParaRPr lang="en-US" dirty="0"/>
          </a:p>
        </p:txBody>
      </p:sp>
      <p:pic>
        <p:nvPicPr>
          <p:cNvPr id="8" name="Picture 7" descr="Sample of a Housing Assistance Payments contract form. ">
            <a:extLst>
              <a:ext uri="{FF2B5EF4-FFF2-40B4-BE49-F238E27FC236}">
                <a16:creationId xmlns:a16="http://schemas.microsoft.com/office/drawing/2014/main" id="{DBA6F084-D790-3476-B8F2-23D14B34DC95}"/>
              </a:ext>
            </a:extLst>
          </p:cNvPr>
          <p:cNvPicPr>
            <a:picLocks noChangeAspect="1"/>
          </p:cNvPicPr>
          <p:nvPr/>
        </p:nvPicPr>
        <p:blipFill>
          <a:blip r:embed="rId2"/>
          <a:stretch>
            <a:fillRect/>
          </a:stretch>
        </p:blipFill>
        <p:spPr>
          <a:xfrm>
            <a:off x="5107237" y="33589"/>
            <a:ext cx="5663684" cy="6553910"/>
          </a:xfrm>
          <a:prstGeom prst="rect">
            <a:avLst/>
          </a:prstGeom>
        </p:spPr>
      </p:pic>
    </p:spTree>
    <p:extLst>
      <p:ext uri="{BB962C8B-B14F-4D97-AF65-F5344CB8AC3E}">
        <p14:creationId xmlns:p14="http://schemas.microsoft.com/office/powerpoint/2010/main" val="809613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4A886-65F2-4159-36D6-DD3196102D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08649A5-14CE-50CA-4348-FC6421BD53DD}"/>
              </a:ext>
            </a:extLst>
          </p:cNvPr>
          <p:cNvSpPr>
            <a:spLocks noGrp="1"/>
          </p:cNvSpPr>
          <p:nvPr>
            <p:ph type="title"/>
          </p:nvPr>
        </p:nvSpPr>
        <p:spPr>
          <a:xfrm>
            <a:off x="166255" y="594359"/>
            <a:ext cx="3716975" cy="1329443"/>
          </a:xfrm>
        </p:spPr>
        <p:txBody>
          <a:bodyPr/>
          <a:lstStyle/>
          <a:p>
            <a:pPr algn="ctr"/>
            <a:r>
              <a:rPr lang="en-US" b="1" dirty="0"/>
              <a:t>HAP Contract: </a:t>
            </a:r>
            <a:br>
              <a:rPr lang="en-US" b="1" dirty="0"/>
            </a:br>
            <a:r>
              <a:rPr lang="en-US" b="1" dirty="0"/>
              <a:t>Tenancy Addendum</a:t>
            </a:r>
          </a:p>
        </p:txBody>
      </p:sp>
      <p:sp>
        <p:nvSpPr>
          <p:cNvPr id="6" name="Text Placeholder 5">
            <a:extLst>
              <a:ext uri="{FF2B5EF4-FFF2-40B4-BE49-F238E27FC236}">
                <a16:creationId xmlns:a16="http://schemas.microsoft.com/office/drawing/2014/main" id="{B5DAD0B3-FB75-5CC7-8622-D7AB699AA42E}"/>
              </a:ext>
            </a:extLst>
          </p:cNvPr>
          <p:cNvSpPr>
            <a:spLocks noGrp="1"/>
          </p:cNvSpPr>
          <p:nvPr>
            <p:ph type="body" sz="half" idx="2"/>
          </p:nvPr>
        </p:nvSpPr>
        <p:spPr>
          <a:xfrm>
            <a:off x="457200" y="2268187"/>
            <a:ext cx="3200400" cy="4037017"/>
          </a:xfrm>
        </p:spPr>
        <p:txBody>
          <a:bodyPr>
            <a:normAutofit/>
          </a:bodyPr>
          <a:lstStyle/>
          <a:p>
            <a:r>
              <a:rPr lang="en-US" sz="2800" dirty="0"/>
              <a:t>The tenancy addendum is to be attached to the residential lease between the tenant and housing provider and becomes an addendum to that lease. </a:t>
            </a:r>
          </a:p>
        </p:txBody>
      </p:sp>
      <p:pic>
        <p:nvPicPr>
          <p:cNvPr id="3" name="Picture 2" descr="Sample of a hap contract tenancy addendum">
            <a:extLst>
              <a:ext uri="{FF2B5EF4-FFF2-40B4-BE49-F238E27FC236}">
                <a16:creationId xmlns:a16="http://schemas.microsoft.com/office/drawing/2014/main" id="{4BACC841-5803-3D4F-1EA0-C387C2FB05C3}"/>
              </a:ext>
            </a:extLst>
          </p:cNvPr>
          <p:cNvPicPr>
            <a:picLocks noChangeAspect="1"/>
          </p:cNvPicPr>
          <p:nvPr/>
        </p:nvPicPr>
        <p:blipFill>
          <a:blip r:embed="rId2"/>
          <a:stretch>
            <a:fillRect/>
          </a:stretch>
        </p:blipFill>
        <p:spPr>
          <a:xfrm>
            <a:off x="5433784" y="0"/>
            <a:ext cx="5409543" cy="6858000"/>
          </a:xfrm>
          <a:prstGeom prst="rect">
            <a:avLst/>
          </a:prstGeom>
        </p:spPr>
      </p:pic>
    </p:spTree>
    <p:extLst>
      <p:ext uri="{BB962C8B-B14F-4D97-AF65-F5344CB8AC3E}">
        <p14:creationId xmlns:p14="http://schemas.microsoft.com/office/powerpoint/2010/main" val="28903111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A3D38-AC34-9107-2DCE-AC5CBDB9ADDF}"/>
              </a:ext>
            </a:extLst>
          </p:cNvPr>
          <p:cNvSpPr>
            <a:spLocks noGrp="1"/>
          </p:cNvSpPr>
          <p:nvPr>
            <p:ph type="title"/>
          </p:nvPr>
        </p:nvSpPr>
        <p:spPr>
          <a:xfrm>
            <a:off x="1097280" y="286603"/>
            <a:ext cx="10058400" cy="1352019"/>
          </a:xfrm>
        </p:spPr>
        <p:txBody>
          <a:bodyPr>
            <a:normAutofit/>
          </a:bodyPr>
          <a:lstStyle/>
          <a:p>
            <a:r>
              <a:rPr lang="en-US" b="1" dirty="0"/>
              <a:t>Reasonable Accommodation</a:t>
            </a:r>
          </a:p>
        </p:txBody>
      </p:sp>
      <p:sp>
        <p:nvSpPr>
          <p:cNvPr id="3" name="Content Placeholder 2">
            <a:extLst>
              <a:ext uri="{FF2B5EF4-FFF2-40B4-BE49-F238E27FC236}">
                <a16:creationId xmlns:a16="http://schemas.microsoft.com/office/drawing/2014/main" id="{3A6BF16E-0F6F-2A53-07DF-42EE3A65CF10}"/>
              </a:ext>
            </a:extLst>
          </p:cNvPr>
          <p:cNvSpPr>
            <a:spLocks noGrp="1"/>
          </p:cNvSpPr>
          <p:nvPr>
            <p:ph idx="1"/>
          </p:nvPr>
        </p:nvSpPr>
        <p:spPr>
          <a:xfrm>
            <a:off x="1097279" y="1845734"/>
            <a:ext cx="6454987" cy="4396446"/>
          </a:xfrm>
        </p:spPr>
        <p:txBody>
          <a:bodyPr>
            <a:normAutofit lnSpcReduction="10000"/>
          </a:bodyPr>
          <a:lstStyle/>
          <a:p>
            <a:r>
              <a:rPr lang="en-US" dirty="0"/>
              <a:t>If an applicant or participant indicates that an exception, change or adjustment to a rule, policy, practice, or service is needed because of a disability, HUD requires that CDA treat the information as a request for a Reasonable Accommodation. </a:t>
            </a:r>
          </a:p>
          <a:p>
            <a:r>
              <a:rPr lang="en-US" dirty="0"/>
              <a:t>The applicant or participant family must explain what type of accommodation is needed to provide the person with the disability full access to the CDA’s programs and services</a:t>
            </a:r>
          </a:p>
          <a:p>
            <a:pPr marL="0" indent="0" algn="ctr">
              <a:buNone/>
            </a:pPr>
            <a:r>
              <a:rPr lang="en-US" sz="1900" b="1" dirty="0"/>
              <a:t> </a:t>
            </a:r>
            <a:r>
              <a:rPr lang="en-US" b="1" u="sng" dirty="0"/>
              <a:t>Examples of Reasonable Accommodations</a:t>
            </a:r>
          </a:p>
          <a:p>
            <a:pPr algn="ctr">
              <a:buFont typeface="Wingdings" panose="05000000000000000000" pitchFamily="2" charset="2"/>
              <a:buChar char="§"/>
            </a:pPr>
            <a:r>
              <a:rPr lang="en-US" dirty="0"/>
              <a:t> Additional search time on voucher                  </a:t>
            </a:r>
          </a:p>
          <a:p>
            <a:pPr algn="ctr">
              <a:buFont typeface="Wingdings" panose="05000000000000000000" pitchFamily="2" charset="2"/>
              <a:buChar char="§"/>
            </a:pPr>
            <a:r>
              <a:rPr lang="en-US" dirty="0"/>
              <a:t> Approval for Live-In-Aide</a:t>
            </a:r>
          </a:p>
          <a:p>
            <a:pPr algn="ctr">
              <a:buFont typeface="Wingdings" panose="05000000000000000000" pitchFamily="2" charset="2"/>
              <a:buChar char="§"/>
            </a:pPr>
            <a:r>
              <a:rPr lang="en-US" dirty="0"/>
              <a:t> Approval for additional/separate bedroom    </a:t>
            </a:r>
          </a:p>
          <a:p>
            <a:pPr algn="ctr">
              <a:buFont typeface="Wingdings" panose="05000000000000000000" pitchFamily="2" charset="2"/>
              <a:buChar char="§"/>
            </a:pPr>
            <a:r>
              <a:rPr lang="en-US" dirty="0"/>
              <a:t> Exception (higher) payment standard</a:t>
            </a:r>
          </a:p>
        </p:txBody>
      </p:sp>
      <p:pic>
        <p:nvPicPr>
          <p:cNvPr id="7" name="Graphic 6" descr="Venn Diagram">
            <a:extLst>
              <a:ext uri="{FF2B5EF4-FFF2-40B4-BE49-F238E27FC236}">
                <a16:creationId xmlns:a16="http://schemas.microsoft.com/office/drawing/2014/main" id="{CF7F2990-70F8-2EAB-52E7-20B4022301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020570" y="2084269"/>
            <a:ext cx="3135109" cy="3135109"/>
          </a:xfrm>
          <a:prstGeom prst="rect">
            <a:avLst/>
          </a:prstGeom>
        </p:spPr>
      </p:pic>
    </p:spTree>
    <p:extLst>
      <p:ext uri="{BB962C8B-B14F-4D97-AF65-F5344CB8AC3E}">
        <p14:creationId xmlns:p14="http://schemas.microsoft.com/office/powerpoint/2010/main" val="20067439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B16355-27FB-445B-B646-02AB736374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a:xfrm>
            <a:off x="8177212" y="634946"/>
            <a:ext cx="3372529" cy="5055904"/>
          </a:xfrm>
        </p:spPr>
        <p:txBody>
          <a:bodyPr vert="horz" lIns="91440" tIns="45720" rIns="91440" bIns="45720" rtlCol="0" anchor="ctr">
            <a:normAutofit/>
          </a:bodyPr>
          <a:lstStyle/>
          <a:p>
            <a:r>
              <a:rPr lang="en-US" sz="4400" b="1" kern="1200" dirty="0">
                <a:latin typeface="+mj-lt"/>
                <a:ea typeface="+mj-ea"/>
                <a:cs typeface="+mj-cs"/>
              </a:rPr>
              <a:t>Additional BRIEFING PACKET INFORMATION</a:t>
            </a:r>
            <a:br>
              <a:rPr lang="en-US" sz="4400" kern="1200" dirty="0">
                <a:latin typeface="+mj-lt"/>
                <a:ea typeface="+mj-ea"/>
                <a:cs typeface="+mj-cs"/>
              </a:rPr>
            </a:br>
            <a:endParaRPr lang="en-US" sz="4400" kern="1200" dirty="0">
              <a:latin typeface="+mj-lt"/>
              <a:ea typeface="+mj-ea"/>
              <a:cs typeface="+mj-cs"/>
            </a:endParaRPr>
          </a:p>
        </p:txBody>
      </p:sp>
      <p:cxnSp>
        <p:nvCxnSpPr>
          <p:cNvPr id="11" name="Straight Connector 10">
            <a:extLst>
              <a:ext uri="{FF2B5EF4-FFF2-40B4-BE49-F238E27FC236}">
                <a16:creationId xmlns:a16="http://schemas.microsoft.com/office/drawing/2014/main" id="{06DA680F-F6AC-453E-A8BF-C5BDED2851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6978" y="1791298"/>
            <a:ext cx="0" cy="27432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B3BF2E5-C3AB-441F-A430-491119C56D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DD07C90B-B81A-473B-8919-CA924E61FF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 name="Content Placeholder 1" descr="Blocks labeled:&#10;A Good Place to Live&#10;Lead-based Paint Booklet&#10;Violence Against Women Act (VAWA)&#10;HUD Discrimination complaint information &#10;">
            <a:extLst>
              <a:ext uri="{FF2B5EF4-FFF2-40B4-BE49-F238E27FC236}">
                <a16:creationId xmlns:a16="http://schemas.microsoft.com/office/drawing/2014/main" id="{7461C356-E5D1-2888-739F-4F9BF60CDF8E}"/>
              </a:ext>
            </a:extLst>
          </p:cNvPr>
          <p:cNvGraphicFramePr>
            <a:graphicFrameLocks noGrp="1"/>
          </p:cNvGraphicFramePr>
          <p:nvPr>
            <p:ph idx="1"/>
            <p:extLst>
              <p:ext uri="{D42A27DB-BD31-4B8C-83A1-F6EECF244321}">
                <p14:modId xmlns:p14="http://schemas.microsoft.com/office/powerpoint/2010/main" val="2049505342"/>
              </p:ext>
            </p:extLst>
          </p:nvPr>
        </p:nvGraphicFramePr>
        <p:xfrm>
          <a:off x="633413" y="639763"/>
          <a:ext cx="6910387" cy="5051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469645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F30A4-00ED-CA7E-F171-57B5EF19E9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D0C787-3DAC-EE07-A26E-B7D5C6CC9A56}"/>
              </a:ext>
            </a:extLst>
          </p:cNvPr>
          <p:cNvSpPr txBox="1">
            <a:spLocks noGrp="1"/>
          </p:cNvSpPr>
          <p:nvPr>
            <p:ph type="title" idx="4294967295"/>
          </p:nvPr>
        </p:nvSpPr>
        <p:spPr>
          <a:xfrm>
            <a:off x="307910" y="872836"/>
            <a:ext cx="10450285" cy="77867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uLnTx/>
                <a:uFillTx/>
                <a:latin typeface="+mn-lt"/>
                <a:ea typeface="+mn-ea"/>
                <a:cs typeface="+mn-cs"/>
              </a:rPr>
              <a:t>Things to keep in mind… </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chemeClr val="tx1"/>
                </a:solidFill>
                <a:effectLst/>
                <a:uLnTx/>
                <a:uFillTx/>
                <a:latin typeface="+mn-lt"/>
                <a:ea typeface="+mn-ea"/>
                <a:cs typeface="+mn-cs"/>
              </a:rPr>
              <a:t>CDA does not assist with application fees nor security deposits</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chemeClr val="tx1"/>
                </a:solidFill>
                <a:effectLst/>
                <a:uLnTx/>
                <a:uFillTx/>
                <a:latin typeface="+mn-lt"/>
                <a:ea typeface="+mn-ea"/>
                <a:cs typeface="+mn-cs"/>
              </a:rPr>
              <a:t>Do NOT sign the lease until CDA informs you that that the unit has passed inspection and the rent is determined to be reasonable</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4000" b="0" i="0" u="none" strike="noStrike" kern="1200" cap="none" spc="0" normalizeH="0" baseline="0" noProof="0" dirty="0">
                <a:ln>
                  <a:noFill/>
                </a:ln>
                <a:solidFill>
                  <a:schemeClr val="tx1"/>
                </a:solidFill>
                <a:effectLst/>
                <a:uLnTx/>
                <a:uFillTx/>
                <a:latin typeface="+mn-lt"/>
                <a:ea typeface="+mn-ea"/>
                <a:cs typeface="+mn-cs"/>
              </a:rPr>
              <a:t>Make sure to complete your unit check-in form and return to your landlord </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4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9444035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p:cTn id="28"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1514C-8848-0978-449D-A26247FE9C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FE6F62-48B0-C8DB-ED17-2201D1F11C6C}"/>
              </a:ext>
            </a:extLst>
          </p:cNvPr>
          <p:cNvSpPr txBox="1">
            <a:spLocks noGrp="1"/>
          </p:cNvSpPr>
          <p:nvPr>
            <p:ph type="title" idx="4294967295"/>
          </p:nvPr>
        </p:nvSpPr>
        <p:spPr>
          <a:xfrm>
            <a:off x="307910" y="872836"/>
            <a:ext cx="10450285" cy="72635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tx1"/>
                </a:solidFill>
                <a:effectLst/>
                <a:uLnTx/>
                <a:uFillTx/>
                <a:latin typeface="+mn-lt"/>
                <a:ea typeface="+mn-ea"/>
                <a:cs typeface="+mn-cs"/>
              </a:rPr>
              <a:t>Additional things to keep in mind… </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chemeClr val="tx1"/>
                </a:solidFill>
                <a:effectLst/>
                <a:uLnTx/>
                <a:uFillTx/>
                <a:latin typeface="+mn-lt"/>
                <a:ea typeface="+mn-ea"/>
                <a:cs typeface="+mn-cs"/>
              </a:rPr>
              <a:t>You will be required to recertify your income/assets/expenses on a yearly basis and failure to comply can result in termination of your assistance</a:t>
            </a:r>
          </a:p>
          <a:p>
            <a:pPr marL="571500" marR="0" lvl="0" indent="-5715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chemeClr val="tx1"/>
                </a:solidFill>
                <a:effectLst/>
                <a:uLnTx/>
                <a:uFillTx/>
                <a:latin typeface="+mn-lt"/>
                <a:ea typeface="+mn-ea"/>
                <a:cs typeface="+mn-cs"/>
              </a:rPr>
              <a:t>Your unit will be scheduled for a HUD inspection at least once every 2 years and must be in compliance for housing assistance payments to continue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6374305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Rectangle 43">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8" name="Rectangle 47">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 name="Title 4">
            <a:extLst>
              <a:ext uri="{FF2B5EF4-FFF2-40B4-BE49-F238E27FC236}">
                <a16:creationId xmlns:a16="http://schemas.microsoft.com/office/drawing/2014/main" id="{8B731099-E6EF-92FE-1150-8A9A4B5FAAEA}"/>
              </a:ext>
            </a:extLst>
          </p:cNvPr>
          <p:cNvSpPr>
            <a:spLocks noGrp="1"/>
          </p:cNvSpPr>
          <p:nvPr>
            <p:ph type="title"/>
          </p:nvPr>
        </p:nvSpPr>
        <p:spPr>
          <a:xfrm>
            <a:off x="492370" y="516835"/>
            <a:ext cx="3084844" cy="2103875"/>
          </a:xfrm>
        </p:spPr>
        <p:txBody>
          <a:bodyPr vert="horz" lIns="91440" tIns="45720" rIns="91440" bIns="45720" rtlCol="0" anchor="b">
            <a:normAutofit/>
          </a:bodyPr>
          <a:lstStyle/>
          <a:p>
            <a:r>
              <a:rPr lang="en-US"/>
              <a:t>Voucher Briefing Certificate</a:t>
            </a:r>
            <a:endParaRPr lang="en-US" dirty="0"/>
          </a:p>
        </p:txBody>
      </p:sp>
      <p:sp>
        <p:nvSpPr>
          <p:cNvPr id="7" name="Text Placeholder 6">
            <a:extLst>
              <a:ext uri="{FF2B5EF4-FFF2-40B4-BE49-F238E27FC236}">
                <a16:creationId xmlns:a16="http://schemas.microsoft.com/office/drawing/2014/main" id="{D9612542-0FE8-36A3-8224-4DEDFEF1665E}"/>
              </a:ext>
            </a:extLst>
          </p:cNvPr>
          <p:cNvSpPr>
            <a:spLocks noGrp="1"/>
          </p:cNvSpPr>
          <p:nvPr>
            <p:ph type="body" sz="half" idx="2"/>
          </p:nvPr>
        </p:nvSpPr>
        <p:spPr>
          <a:xfrm>
            <a:off x="492371" y="2653800"/>
            <a:ext cx="3084844" cy="3335519"/>
          </a:xfrm>
        </p:spPr>
        <p:txBody>
          <a:bodyPr vert="horz" lIns="0" tIns="45720" rIns="0" bIns="45720" rtlCol="0">
            <a:normAutofit/>
          </a:bodyPr>
          <a:lstStyle/>
          <a:p>
            <a:r>
              <a:rPr lang="en-US" dirty="0"/>
              <a:t>To be completed by the voucher holder: </a:t>
            </a:r>
          </a:p>
          <a:p>
            <a:pPr marL="342900" indent="-342900">
              <a:buFont typeface="Calibri" panose="020F0502020204030204" pitchFamily="34" charset="0"/>
              <a:buAutoNum type="arabicParenR"/>
            </a:pPr>
            <a:r>
              <a:rPr lang="en-US" dirty="0"/>
              <a:t>Indicate how you would like to receive your voucher documents and provide email address or mailing address</a:t>
            </a:r>
          </a:p>
          <a:p>
            <a:pPr marL="342900" indent="-342900">
              <a:buFont typeface="Calibri" panose="020F0502020204030204" pitchFamily="34" charset="0"/>
              <a:buAutoNum type="arabicParenR"/>
            </a:pPr>
            <a:r>
              <a:rPr lang="en-US" dirty="0"/>
              <a:t>Print full name</a:t>
            </a:r>
          </a:p>
          <a:p>
            <a:pPr marL="342900" indent="-342900">
              <a:buFont typeface="Calibri" panose="020F0502020204030204" pitchFamily="34" charset="0"/>
              <a:buAutoNum type="arabicParenR"/>
            </a:pPr>
            <a:r>
              <a:rPr lang="en-US" dirty="0"/>
              <a:t>Sign full name</a:t>
            </a:r>
          </a:p>
          <a:p>
            <a:pPr marL="342900" indent="-342900">
              <a:buFont typeface="Calibri" panose="020F0502020204030204" pitchFamily="34" charset="0"/>
              <a:buAutoNum type="arabicParenR"/>
            </a:pPr>
            <a:r>
              <a:rPr lang="en-US" dirty="0"/>
              <a:t>Date document</a:t>
            </a:r>
          </a:p>
        </p:txBody>
      </p:sp>
      <p:sp>
        <p:nvSpPr>
          <p:cNvPr id="52" name="Rectangle 51">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8" name="Picture 7" descr="Example voucher briefing certificate">
            <a:extLst>
              <a:ext uri="{FF2B5EF4-FFF2-40B4-BE49-F238E27FC236}">
                <a16:creationId xmlns:a16="http://schemas.microsoft.com/office/drawing/2014/main" id="{BFAF124A-3C5B-8E67-CFCD-24B0E821C324}"/>
              </a:ext>
            </a:extLst>
          </p:cNvPr>
          <p:cNvPicPr>
            <a:picLocks noChangeAspect="1"/>
          </p:cNvPicPr>
          <p:nvPr/>
        </p:nvPicPr>
        <p:blipFill>
          <a:blip r:embed="rId3"/>
          <a:stretch>
            <a:fillRect/>
          </a:stretch>
        </p:blipFill>
        <p:spPr>
          <a:xfrm>
            <a:off x="5390606" y="1645"/>
            <a:ext cx="4988560" cy="6216275"/>
          </a:xfrm>
          <a:prstGeom prst="rect">
            <a:avLst/>
          </a:prstGeom>
        </p:spPr>
      </p:pic>
    </p:spTree>
    <p:extLst>
      <p:ext uri="{BB962C8B-B14F-4D97-AF65-F5344CB8AC3E}">
        <p14:creationId xmlns:p14="http://schemas.microsoft.com/office/powerpoint/2010/main" val="427936742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2275B-511E-E4F2-DE62-224A4AA23EC3}"/>
              </a:ext>
            </a:extLst>
          </p:cNvPr>
          <p:cNvSpPr>
            <a:spLocks noGrp="1"/>
          </p:cNvSpPr>
          <p:nvPr>
            <p:ph type="title"/>
          </p:nvPr>
        </p:nvSpPr>
        <p:spPr>
          <a:xfrm>
            <a:off x="1097280" y="286604"/>
            <a:ext cx="10058400" cy="802458"/>
          </a:xfrm>
        </p:spPr>
        <p:txBody>
          <a:bodyPr/>
          <a:lstStyle/>
          <a:p>
            <a:pPr algn="ctr"/>
            <a:r>
              <a:rPr lang="en-US" b="1" dirty="0"/>
              <a:t>NEXT STEPS</a:t>
            </a:r>
          </a:p>
        </p:txBody>
      </p:sp>
      <p:sp>
        <p:nvSpPr>
          <p:cNvPr id="9" name="Content Placeholder 8">
            <a:extLst>
              <a:ext uri="{FF2B5EF4-FFF2-40B4-BE49-F238E27FC236}">
                <a16:creationId xmlns:a16="http://schemas.microsoft.com/office/drawing/2014/main" id="{6832C0CC-CF31-F16D-DE8C-DDAE84C67441}"/>
              </a:ext>
            </a:extLst>
          </p:cNvPr>
          <p:cNvSpPr>
            <a:spLocks noGrp="1"/>
          </p:cNvSpPr>
          <p:nvPr>
            <p:ph idx="1"/>
          </p:nvPr>
        </p:nvSpPr>
        <p:spPr>
          <a:xfrm>
            <a:off x="390418" y="1007706"/>
            <a:ext cx="10765262" cy="5269804"/>
          </a:xfrm>
        </p:spPr>
        <p:txBody>
          <a:bodyPr>
            <a:normAutofit fontScale="25000" lnSpcReduction="20000"/>
          </a:bodyPr>
          <a:lstStyle/>
          <a:p>
            <a:pPr algn="ctr"/>
            <a:r>
              <a:rPr lang="en-US" sz="9800" b="1" dirty="0"/>
              <a:t>Submit your completed documentation to the CDA office by the</a:t>
            </a:r>
          </a:p>
          <a:p>
            <a:pPr algn="ctr"/>
            <a:r>
              <a:rPr lang="en-US" sz="9800" b="1" dirty="0"/>
              <a:t> deadline listed on your briefing letter</a:t>
            </a:r>
          </a:p>
          <a:p>
            <a:endParaRPr lang="en-US" sz="8000" b="1" dirty="0"/>
          </a:p>
          <a:p>
            <a:pPr>
              <a:buFont typeface="Wingdings" panose="05000000000000000000" pitchFamily="2" charset="2"/>
              <a:buChar char="§"/>
            </a:pPr>
            <a:r>
              <a:rPr lang="en-US" sz="7400" dirty="0"/>
              <a:t>RESPONSIBILITY AGREEMENT</a:t>
            </a:r>
          </a:p>
          <a:p>
            <a:pPr>
              <a:buFont typeface="Wingdings" panose="05000000000000000000" pitchFamily="2" charset="2"/>
              <a:buChar char="§"/>
            </a:pPr>
            <a:r>
              <a:rPr lang="en-US" sz="7400" dirty="0"/>
              <a:t>BRIEFING CERTIFICATE</a:t>
            </a:r>
          </a:p>
          <a:p>
            <a:pPr>
              <a:buFont typeface="Wingdings" panose="05000000000000000000" pitchFamily="2" charset="2"/>
              <a:buChar char="§"/>
            </a:pPr>
            <a:endParaRPr lang="en-US" dirty="0"/>
          </a:p>
          <a:p>
            <a:pPr marL="0" indent="0">
              <a:buNone/>
            </a:pPr>
            <a:r>
              <a:rPr lang="en-US" sz="6400" dirty="0"/>
              <a:t>Documents can be submitted by email, fax, US mail or dropped off at our office:</a:t>
            </a:r>
          </a:p>
          <a:p>
            <a:pPr marL="0" indent="0">
              <a:buNone/>
            </a:pPr>
            <a:r>
              <a:rPr lang="en-US" sz="6400" dirty="0"/>
              <a:t> Email: </a:t>
            </a:r>
            <a:r>
              <a:rPr lang="en-US" sz="6400" dirty="0">
                <a:hlinkClick r:id="rId2"/>
              </a:rPr>
              <a:t>CDABriefings@cityofmadison.com</a:t>
            </a:r>
            <a:r>
              <a:rPr lang="en-US" sz="6400" dirty="0"/>
              <a:t> </a:t>
            </a:r>
          </a:p>
          <a:p>
            <a:r>
              <a:rPr lang="en-US" sz="6400" dirty="0"/>
              <a:t>CDA-City of Madison</a:t>
            </a:r>
          </a:p>
          <a:p>
            <a:r>
              <a:rPr lang="en-US" sz="6400" dirty="0"/>
              <a:t>215 Martin Luther King Jr. Blvd. Ste 161</a:t>
            </a:r>
          </a:p>
          <a:p>
            <a:r>
              <a:rPr lang="en-US" sz="6400" dirty="0"/>
              <a:t>Madison, WI  53703</a:t>
            </a:r>
          </a:p>
          <a:p>
            <a:r>
              <a:rPr lang="en-US" sz="6400" dirty="0"/>
              <a:t>Fax: 608-264-9291</a:t>
            </a:r>
          </a:p>
          <a:p>
            <a:pPr lvl="1">
              <a:buFont typeface="Wingdings" panose="05000000000000000000" pitchFamily="2" charset="2"/>
              <a:buChar char="§"/>
            </a:pPr>
            <a:r>
              <a:rPr lang="en-US" sz="6200" dirty="0"/>
              <a:t>Office Hours: Monday- Thursday, 8:00 am- 4:30 pm </a:t>
            </a:r>
          </a:p>
          <a:p>
            <a:pPr lvl="1">
              <a:buFont typeface="Wingdings" panose="05000000000000000000" pitchFamily="2" charset="2"/>
              <a:buChar char="§"/>
            </a:pPr>
            <a:r>
              <a:rPr lang="en-US" sz="6200" dirty="0"/>
              <a:t>Office suite drop box hours: Monday-Friday, 8:00 am- 4:30 pm </a:t>
            </a:r>
          </a:p>
          <a:p>
            <a:pPr>
              <a:buFont typeface="Wingdings" panose="05000000000000000000" pitchFamily="2" charset="2"/>
              <a:buChar char="§"/>
            </a:pPr>
            <a:endParaRPr lang="en-US" dirty="0"/>
          </a:p>
          <a:p>
            <a:pPr>
              <a:buFont typeface="Wingdings" panose="05000000000000000000" pitchFamily="2" charset="2"/>
              <a:buChar char="§"/>
            </a:pPr>
            <a:endParaRPr lang="en-US" dirty="0"/>
          </a:p>
          <a:p>
            <a:pPr>
              <a:buFont typeface="Wingdings" panose="05000000000000000000" pitchFamily="2" charset="2"/>
              <a:buChar char="§"/>
            </a:pPr>
            <a:endParaRPr lang="en-US" dirty="0"/>
          </a:p>
        </p:txBody>
      </p:sp>
    </p:spTree>
    <p:extLst>
      <p:ext uri="{BB962C8B-B14F-4D97-AF65-F5344CB8AC3E}">
        <p14:creationId xmlns:p14="http://schemas.microsoft.com/office/powerpoint/2010/main" val="41917736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1EA31F-67C5-07DD-3A32-C94CC2328D89}"/>
              </a:ext>
            </a:extLst>
          </p:cNvPr>
          <p:cNvSpPr>
            <a:spLocks noGrp="1"/>
          </p:cNvSpPr>
          <p:nvPr>
            <p:ph type="title"/>
          </p:nvPr>
        </p:nvSpPr>
        <p:spPr/>
        <p:txBody>
          <a:bodyPr>
            <a:normAutofit/>
          </a:bodyPr>
          <a:lstStyle/>
          <a:p>
            <a:r>
              <a:rPr lang="en-US" sz="3200" b="1" dirty="0"/>
              <a:t>Once CDA has received your documentation, your Housing Specialist will send the following documents within 10 business days by the manner you indicated on your briefing certificate: </a:t>
            </a:r>
            <a:endParaRPr lang="en-US" sz="3200" dirty="0"/>
          </a:p>
        </p:txBody>
      </p:sp>
      <p:graphicFrame>
        <p:nvGraphicFramePr>
          <p:cNvPr id="9" name="Content Placeholder 4">
            <a:extLst>
              <a:ext uri="{FF2B5EF4-FFF2-40B4-BE49-F238E27FC236}">
                <a16:creationId xmlns:a16="http://schemas.microsoft.com/office/drawing/2014/main" id="{3109BB53-53D1-E63D-F37A-48D909CECE9F}"/>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86919191"/>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94955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BB2B8762-61F0-4F1B-9364-D633EE9D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E97675C8-1328-460C-9EBF-6B446B67EA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1" name="Straight Connector 30">
            <a:extLst>
              <a:ext uri="{FF2B5EF4-FFF2-40B4-BE49-F238E27FC236}">
                <a16:creationId xmlns:a16="http://schemas.microsoft.com/office/drawing/2014/main" id="{514EE78B-AF71-4195-A01B-F1165D9233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C6417104-D4C1-4710-9982-2154A7F484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3999" y="4340925"/>
            <a:ext cx="10853291" cy="930371"/>
          </a:xfrm>
        </p:spPr>
        <p:txBody>
          <a:bodyPr vert="horz" lIns="91440" tIns="45720" rIns="91440" bIns="45720" rtlCol="0" anchor="b">
            <a:noAutofit/>
          </a:bodyPr>
          <a:lstStyle/>
          <a:p>
            <a:pPr algn="ctr"/>
            <a:r>
              <a:rPr lang="en-US" sz="5400" dirty="0">
                <a:solidFill>
                  <a:schemeClr val="tx1">
                    <a:lumMod val="85000"/>
                    <a:lumOff val="15000"/>
                  </a:schemeClr>
                </a:solidFill>
              </a:rPr>
              <a:t>Section 8 staff contact information</a:t>
            </a:r>
          </a:p>
        </p:txBody>
      </p:sp>
      <p:pic>
        <p:nvPicPr>
          <p:cNvPr id="5" name="Picture 4" descr="Photo of a phon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0865" y="640080"/>
            <a:ext cx="4276244" cy="3602736"/>
          </a:xfrm>
          <a:prstGeom prst="rect">
            <a:avLst/>
          </a:prstGeom>
        </p:spPr>
      </p:pic>
      <p:sp>
        <p:nvSpPr>
          <p:cNvPr id="35" name="Rectangle 34">
            <a:extLst>
              <a:ext uri="{FF2B5EF4-FFF2-40B4-BE49-F238E27FC236}">
                <a16:creationId xmlns:a16="http://schemas.microsoft.com/office/drawing/2014/main" id="{626F1402-2DEC-4071-84AF-350C7BF00D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3996" y="886968"/>
            <a:ext cx="64008"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mail icon"/>
          <p:cNvPicPr>
            <a:picLocks noChangeAspect="1"/>
          </p:cNvPicPr>
          <p:nvPr/>
        </p:nvPicPr>
        <p:blipFill>
          <a:blip r:embed="rId4"/>
          <a:stretch>
            <a:fillRect/>
          </a:stretch>
        </p:blipFill>
        <p:spPr>
          <a:xfrm rot="21600000">
            <a:off x="6424891" y="640080"/>
            <a:ext cx="3618819" cy="3602736"/>
          </a:xfrm>
          <a:prstGeom prst="rect">
            <a:avLst/>
          </a:prstGeom>
        </p:spPr>
      </p:pic>
      <p:cxnSp>
        <p:nvCxnSpPr>
          <p:cNvPr id="37" name="Straight Connector 36">
            <a:extLst>
              <a:ext uri="{FF2B5EF4-FFF2-40B4-BE49-F238E27FC236}">
                <a16:creationId xmlns:a16="http://schemas.microsoft.com/office/drawing/2014/main" id="{04733B62-1719-4677-A612-CA0AC0AD748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DA52A394-10F4-4AA5-90E4-634D1E919D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Rectangle 40">
            <a:extLst>
              <a:ext uri="{FF2B5EF4-FFF2-40B4-BE49-F238E27FC236}">
                <a16:creationId xmlns:a16="http://schemas.microsoft.com/office/drawing/2014/main" id="{07BDDC51-8BB2-42BE-8EA8-39B3E9AC1E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3305407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25C8D2C1-DA83-420D-9635-D52CE066B5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 name="Rectangle 40">
            <a:extLst>
              <a:ext uri="{FF2B5EF4-FFF2-40B4-BE49-F238E27FC236}">
                <a16:creationId xmlns:a16="http://schemas.microsoft.com/office/drawing/2014/main" id="{434F74C9-6A0B-409E-AD1C-45B58BE91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3" name="Straight Connector 42">
            <a:extLst>
              <a:ext uri="{FF2B5EF4-FFF2-40B4-BE49-F238E27FC236}">
                <a16:creationId xmlns:a16="http://schemas.microsoft.com/office/drawing/2014/main" id="{F5486A9D-1265-4B57-91E6-68E666B978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5" name="Rectangle 44">
            <a:extLst>
              <a:ext uri="{FF2B5EF4-FFF2-40B4-BE49-F238E27FC236}">
                <a16:creationId xmlns:a16="http://schemas.microsoft.com/office/drawing/2014/main" id="{BE268116-E2A7-4F98-8812-192B4975E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3CA818-91AC-18F8-5445-E23DF8CB8068}"/>
              </a:ext>
            </a:extLst>
          </p:cNvPr>
          <p:cNvSpPr>
            <a:spLocks noGrp="1"/>
          </p:cNvSpPr>
          <p:nvPr>
            <p:ph type="title"/>
          </p:nvPr>
        </p:nvSpPr>
        <p:spPr>
          <a:xfrm>
            <a:off x="561841" y="4857779"/>
            <a:ext cx="10909073" cy="760991"/>
          </a:xfrm>
        </p:spPr>
        <p:txBody>
          <a:bodyPr vert="horz" lIns="91440" tIns="45720" rIns="91440" bIns="45720" rtlCol="0" anchor="b">
            <a:normAutofit/>
          </a:bodyPr>
          <a:lstStyle/>
          <a:p>
            <a:r>
              <a:rPr lang="en-US" sz="2400" dirty="0">
                <a:solidFill>
                  <a:schemeClr val="tx1">
                    <a:lumMod val="85000"/>
                    <a:lumOff val="15000"/>
                  </a:schemeClr>
                </a:solidFill>
                <a:hlinkClick r:id="rId3"/>
              </a:rPr>
              <a:t>https://www.cityofmadison.com/dpced/housing/residents-voucher-holders/section-8/contact-your-housing-specialist</a:t>
            </a:r>
            <a:r>
              <a:rPr lang="en-US" sz="2400" dirty="0">
                <a:solidFill>
                  <a:schemeClr val="tx1">
                    <a:lumMod val="85000"/>
                    <a:lumOff val="15000"/>
                  </a:schemeClr>
                </a:solidFill>
              </a:rPr>
              <a:t> </a:t>
            </a:r>
          </a:p>
        </p:txBody>
      </p:sp>
      <p:pic>
        <p:nvPicPr>
          <p:cNvPr id="4" name="Picture 3" descr="Screenshot of &quot;contact your housing specialist&quot; section of website">
            <a:extLst>
              <a:ext uri="{FF2B5EF4-FFF2-40B4-BE49-F238E27FC236}">
                <a16:creationId xmlns:a16="http://schemas.microsoft.com/office/drawing/2014/main" id="{6EC1877D-09C1-D851-044E-0C618A6F9780}"/>
              </a:ext>
            </a:extLst>
          </p:cNvPr>
          <p:cNvPicPr>
            <a:picLocks noChangeAspect="1"/>
          </p:cNvPicPr>
          <p:nvPr/>
        </p:nvPicPr>
        <p:blipFill>
          <a:blip r:embed="rId4"/>
          <a:srcRect r="-1" b="36533"/>
          <a:stretch>
            <a:fillRect/>
          </a:stretch>
        </p:blipFill>
        <p:spPr>
          <a:xfrm>
            <a:off x="635457" y="304801"/>
            <a:ext cx="10916463" cy="4424962"/>
          </a:xfrm>
          <a:prstGeom prst="rect">
            <a:avLst/>
          </a:prstGeom>
        </p:spPr>
      </p:pic>
      <p:cxnSp>
        <p:nvCxnSpPr>
          <p:cNvPr id="47" name="Straight Connector 46">
            <a:extLst>
              <a:ext uri="{FF2B5EF4-FFF2-40B4-BE49-F238E27FC236}">
                <a16:creationId xmlns:a16="http://schemas.microsoft.com/office/drawing/2014/main" id="{73D8893D-DEBE-4F67-901F-166F75E9C6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FBEFFA83-BC6D-4CD2-A2BA-98AD67423B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1" name="Rectangle 50">
            <a:extLst>
              <a:ext uri="{FF2B5EF4-FFF2-40B4-BE49-F238E27FC236}">
                <a16:creationId xmlns:a16="http://schemas.microsoft.com/office/drawing/2014/main" id="{AB5696BF-D495-4CAC-AA8A-4EBFF2C32A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73766022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2DD1A-C738-23BF-F6A1-14B3FAE2746B}"/>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32A2552-4482-BCCF-6A3C-149937F45D07}"/>
              </a:ext>
            </a:extLst>
          </p:cNvPr>
          <p:cNvSpPr>
            <a:spLocks noGrp="1"/>
          </p:cNvSpPr>
          <p:nvPr>
            <p:ph type="title" idx="4294967295"/>
          </p:nvPr>
        </p:nvSpPr>
        <p:spPr>
          <a:xfrm>
            <a:off x="195263" y="1257300"/>
            <a:ext cx="3267075" cy="38115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200"/>
              </a:spcBef>
              <a:spcAft>
                <a:spcPts val="200"/>
              </a:spcAft>
              <a:buClr>
                <a:schemeClr val="accent1"/>
              </a:buClr>
              <a:buSzPct val="100000"/>
              <a:buFont typeface="Calibri" panose="020F0502020204030204" pitchFamily="34" charset="0"/>
              <a:buNone/>
              <a:tabLst/>
              <a:defRPr/>
            </a:pPr>
            <a:r>
              <a:rPr kumimoji="0" lang="en-US" sz="7200" b="0" i="0" u="none" strike="noStrike" kern="1200" cap="none" spc="0" normalizeH="0" baseline="0" noProof="0" dirty="0">
                <a:ln>
                  <a:noFill/>
                </a:ln>
                <a:solidFill>
                  <a:srgbClr val="FFFFFF"/>
                </a:solidFill>
                <a:effectLst/>
                <a:uLnTx/>
                <a:uFillTx/>
                <a:latin typeface="+mn-lt"/>
                <a:ea typeface="+mn-ea"/>
                <a:cs typeface="+mn-cs"/>
              </a:rPr>
              <a:t>GOALS FOR TODAY: </a:t>
            </a:r>
          </a:p>
        </p:txBody>
      </p:sp>
      <p:graphicFrame>
        <p:nvGraphicFramePr>
          <p:cNvPr id="6" name="Content Placeholder 2">
            <a:extLst>
              <a:ext uri="{FF2B5EF4-FFF2-40B4-BE49-F238E27FC236}">
                <a16:creationId xmlns:a16="http://schemas.microsoft.com/office/drawing/2014/main" id="{E22C1EB2-EA17-2198-872D-8164EEBC11F0}"/>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468570741"/>
              </p:ext>
            </p:extLst>
          </p:nvPr>
        </p:nvGraphicFramePr>
        <p:xfrm>
          <a:off x="3921552" y="1126332"/>
          <a:ext cx="7430660" cy="53117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969565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EB1836F0-F9E0-4D93-9BDD-7EEC6EA05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80F6E74-015E-15ED-85AD-E2C7FF3076CB}"/>
              </a:ext>
            </a:extLst>
          </p:cNvPr>
          <p:cNvSpPr>
            <a:spLocks noGrp="1"/>
          </p:cNvSpPr>
          <p:nvPr>
            <p:ph type="ctrTitle"/>
          </p:nvPr>
        </p:nvSpPr>
        <p:spPr>
          <a:xfrm>
            <a:off x="5289754" y="639097"/>
            <a:ext cx="6253317" cy="3686015"/>
          </a:xfrm>
        </p:spPr>
        <p:txBody>
          <a:bodyPr>
            <a:normAutofit/>
          </a:bodyPr>
          <a:lstStyle/>
          <a:p>
            <a:r>
              <a:rPr lang="en-US" dirty="0"/>
              <a:t>Thank you!</a:t>
            </a:r>
          </a:p>
        </p:txBody>
      </p:sp>
      <p:sp>
        <p:nvSpPr>
          <p:cNvPr id="8" name="Subtitle 7">
            <a:extLst>
              <a:ext uri="{FF2B5EF4-FFF2-40B4-BE49-F238E27FC236}">
                <a16:creationId xmlns:a16="http://schemas.microsoft.com/office/drawing/2014/main" id="{B64FC2C4-6BD9-6DB1-D96B-AD58353D261B}"/>
              </a:ext>
            </a:extLst>
          </p:cNvPr>
          <p:cNvSpPr>
            <a:spLocks noGrp="1"/>
          </p:cNvSpPr>
          <p:nvPr>
            <p:ph type="subTitle" idx="1"/>
          </p:nvPr>
        </p:nvSpPr>
        <p:spPr>
          <a:xfrm>
            <a:off x="5289753" y="4455621"/>
            <a:ext cx="6269347" cy="1238616"/>
          </a:xfrm>
        </p:spPr>
        <p:txBody>
          <a:bodyPr>
            <a:normAutofit/>
          </a:bodyPr>
          <a:lstStyle/>
          <a:p>
            <a:endParaRPr lang="en-US" dirty="0">
              <a:solidFill>
                <a:schemeClr val="tx1">
                  <a:lumMod val="85000"/>
                  <a:lumOff val="15000"/>
                </a:schemeClr>
              </a:solidFill>
            </a:endParaRPr>
          </a:p>
        </p:txBody>
      </p:sp>
      <p:pic>
        <p:nvPicPr>
          <p:cNvPr id="12" name="Graphic 11" descr="Handshake">
            <a:extLst>
              <a:ext uri="{FF2B5EF4-FFF2-40B4-BE49-F238E27FC236}">
                <a16:creationId xmlns:a16="http://schemas.microsoft.com/office/drawing/2014/main" id="{D554FEA2-D473-D9FC-F5A0-7EB1BD3A08F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3999" y="1163529"/>
            <a:ext cx="4001315" cy="4001315"/>
          </a:xfrm>
          <a:prstGeom prst="rect">
            <a:avLst/>
          </a:prstGeom>
        </p:spPr>
      </p:pic>
      <p:cxnSp>
        <p:nvCxnSpPr>
          <p:cNvPr id="17" name="Straight Connector 16">
            <a:extLst>
              <a:ext uri="{FF2B5EF4-FFF2-40B4-BE49-F238E27FC236}">
                <a16:creationId xmlns:a16="http://schemas.microsoft.com/office/drawing/2014/main" id="{7A49EFD3-A806-4D59-99F1-AA9AFAE4E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D2F28D1-82F9-40FE-935C-85ECF7660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4B670E93-2F53-48FC-AB6C-E99E22D17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4564884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advTm="5000">
        <p:cut/>
      </p:transition>
    </mc:Fallback>
  </mc:AlternateContent>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4949</TotalTime>
  <Words>4708</Words>
  <Application>Microsoft Office PowerPoint</Application>
  <PresentationFormat>Widescreen</PresentationFormat>
  <Paragraphs>328</Paragraphs>
  <Slides>64</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Arial</vt:lpstr>
      <vt:lpstr>Calibri</vt:lpstr>
      <vt:lpstr>Calibri Light</vt:lpstr>
      <vt:lpstr>Wingdings</vt:lpstr>
      <vt:lpstr>Retrospect</vt:lpstr>
      <vt:lpstr> Congratulations on being approved for a Section 8  Housing Choice Voucher!</vt:lpstr>
      <vt:lpstr>SECTION 8 HOUSING CHOICE VOUCHER BRIEFING</vt:lpstr>
      <vt:lpstr>GOALS FOR TODAY:</vt:lpstr>
      <vt:lpstr>RESPONSIBILITY AGREEMENT </vt:lpstr>
      <vt:lpstr>1. I must abide by all of the family obligations listed on the voucher. Violation of any family obligation can be cause for termination from the program.</vt:lpstr>
      <vt:lpstr>          2. I must provide only true and complete information to the CDA.        </vt:lpstr>
      <vt:lpstr>3. I must receive written approval from CDA and the landlord before anyone can move in with me. I will not allow anyone not on my voucher/lease to use my address for any purpose.  </vt:lpstr>
      <vt:lpstr>4. I must notify CDA in writing within 10 days of the birth, adoption or court awarded custody of a child and/or if any household member leaves the unit.  </vt:lpstr>
      <vt:lpstr>5. In order to remove a household member who has income, I must provide CDA with verification of where that person now resides.  </vt:lpstr>
      <vt:lpstr>6.  I must notify CDA in writing within 10 days of ALL changes in household income, including income of minor children and full-time students.  </vt:lpstr>
      <vt:lpstr>7. If I report a decrease to my household income, I will need to provide verification of the decrease to CDA. I understand that it may take up to 60 days for CDA to process the change (after receiving the verification), and the change may be processed retroactively to the first of the month after it was reported.</vt:lpstr>
      <vt:lpstr>8. If I do not properly report an increase to household income, I will be required to pay back the CDA any excess monies paid to the landlord. I may also be removed from the Section 8 program.  </vt:lpstr>
      <vt:lpstr>9.  If the amount of housing subsidy provided by CDA is reduced to zero, I understand that my participation in the voucher program will automatically be terminated 180 days after the last subsidy payment.</vt:lpstr>
      <vt:lpstr>10. If I have out-of-pocket child-care expenses for children in my household under the age of 13 due to employment, seeking employment or attending school, I must report and provide verification in order to receive a reduction in my rent.  </vt:lpstr>
      <vt:lpstr>11. I will sign a lease agreement with the landlord, and I am obligated to live by ALL the rules and conditions of the lease (ie: paying rent on time, no unauthorized people living in my unit, paying utilities, etc.)</vt:lpstr>
      <vt:lpstr>12.  I can be terminated from the Section 8 program for serious or repeated violations of the lease agreement with the landlord.   </vt:lpstr>
      <vt:lpstr>13.  I will provide CDA with copies of any lease violation or eviction notices and any eviction related court documentation.</vt:lpstr>
      <vt:lpstr>14. If evicted in court, I may be terminated from the Section 8 program. </vt:lpstr>
      <vt:lpstr>15. I may be terminated from the Section 8 program if I move out of my assisted unit without prior approval by CDA</vt:lpstr>
      <vt:lpstr>16. I must obtain approval from CDA before signing any leases/renewals with the landlord. </vt:lpstr>
      <vt:lpstr>17. I must obtain CDA approval for ANY additional money paid to the landlord beyond CDA approved rent and utilities. CDA must approve the landlord providing me with a rent credit for work done on property.</vt:lpstr>
      <vt:lpstr>18. I cannot sublease the assisted unit or any part of the assisted unit.</vt:lpstr>
      <vt:lpstr>19. Upon moving to a new unit, I will not be permitted to move within the initial lease term in the lease agreement. CDA will not approve a lease agreement rescission between myself and the landlord during this initial term.</vt:lpstr>
      <vt:lpstr>20. I must notify CDA in writing of my intention to move at least 60 days before my intended vacate date.</vt:lpstr>
      <vt:lpstr>        21. I will not be issued a moving voucher until BOTH of the following occur:  </vt:lpstr>
      <vt:lpstr>22. I am responsible for my household members and guests of all ages. If any participate in any illegal drug or violent criminal activity, my entire household can be terminated from the Section 8 program. </vt:lpstr>
      <vt:lpstr>23. If I or any household members/guests threaten, verbally abuse or commit actual violence to any CDA staff, termination of my participation in the Section 8 program will begin. </vt:lpstr>
      <vt:lpstr>24. I understand I have the right to an informal meeting/hearing when there is a disagreement between the CDA and myself over these rules, or if CDA begins termination of my Section 8 participation.</vt:lpstr>
      <vt:lpstr>*Elderly and disabled Households only*  25. If I have out-of-pocket medical expenses that I would like to be counted as a deduction to my rent calculation, I will provide verification of the medical expenses to the CDA.</vt:lpstr>
      <vt:lpstr>I HAVE READ, INITIALED, SIGNED AND DATED THIS AGREEMENT.  I understand I can reach out to my future assigned Section 8 Housing Specialist with any questions regarding this agreement. </vt:lpstr>
      <vt:lpstr>After completing this briefing and submitting your documentation, your CDA Housing Specialist will send you the following documents to begin your housing search: </vt:lpstr>
      <vt:lpstr>VOUCHER (form HUD-52646)</vt:lpstr>
      <vt:lpstr>VOUCHER EXTENSION REQUESTS</vt:lpstr>
      <vt:lpstr>Where can I use my voucher?</vt:lpstr>
      <vt:lpstr>PORTABILITY: ability to transfer housing voucher assistance from one housing authority jurisdiction to another with a housing voucher program </vt:lpstr>
      <vt:lpstr>Things to remember about Portability:</vt:lpstr>
      <vt:lpstr>Portability Request form To be completed and submitted to your housing specialist to let us know where you would like CDA to send your paperwork</vt:lpstr>
      <vt:lpstr>VOUCHER SIZES</vt:lpstr>
      <vt:lpstr>CDA-City of Madison Payment Standards  As of 07/01/2026</vt:lpstr>
      <vt:lpstr>Gross Rent  Gross rent = contract rent + utility allowance for unit  </vt:lpstr>
      <vt:lpstr>UTILITY ALLOWANCE WORKSHEETS 3 Different types of unit types/worksheets:  MULTI-UNIT STRUCTURES DUPLEX, TOWNHOUSE/ROWHOUSE DETACHED UNITS  **Make sure to utilize the worksheet that matches with the unit type you are looking to rent**  What bedroom size utility should be used?  The bedroom size utility is usually equal to voucher size… however,  If you are looking at a unit smaller than your voucher size, use the actual unit size If you are looking at a unit larger than your voucher size, use your voucher size Circle the utilities that the tenant is required to pay. The total of these is the unit Utility Allowance or “Tenant Paid Utilities”. </vt:lpstr>
      <vt:lpstr>Gross Rent Voucher Limit Calculations</vt:lpstr>
      <vt:lpstr>Gross Rent Voucher Limit Calculation</vt:lpstr>
      <vt:lpstr>Things to Keep In Mind…</vt:lpstr>
      <vt:lpstr>Minimum Rent Hardship Exemption</vt:lpstr>
      <vt:lpstr>Request for Tenancy Approval  (form HUD-52517) **To be completed by the Housing Provider**</vt:lpstr>
      <vt:lpstr>Request for Tenancy Approval  (form HUD-52517) ***To be completed by the Housing Provider***</vt:lpstr>
      <vt:lpstr>Request for Tenancy Approval  (form HUD-52517) part 2 **To be completed by the Housing Provider**</vt:lpstr>
      <vt:lpstr>Things to remember about your Request for Tenancy Approval (RFTA) form: </vt:lpstr>
      <vt:lpstr>I turned in my RFTA and lease, what happens now? </vt:lpstr>
      <vt:lpstr>How much is my rent portion? </vt:lpstr>
      <vt:lpstr>Housing Assistance Payments (HAP) Contract </vt:lpstr>
      <vt:lpstr>HAP Contract:  Tenancy Addendum</vt:lpstr>
      <vt:lpstr>Reasonable Accommodation</vt:lpstr>
      <vt:lpstr>Additional BRIEFING PACKET INFORMATION </vt:lpstr>
      <vt:lpstr>Things to keep in mind…  CDA does not assist with application fees nor security deposits Do NOT sign the lease until CDA informs you that that the unit has passed inspection and the rent is determined to be reasonable Make sure to complete your unit check-in form and return to your landlord     </vt:lpstr>
      <vt:lpstr>Additional things to keep in mind…  You will be required to recertify your income/assets/expenses on a yearly basis and failure to comply can result in termination of your assistance Your unit will be scheduled for a HUD inspection at least once every 2 years and must be in compliance for housing assistance payments to continue    </vt:lpstr>
      <vt:lpstr>Voucher Briefing Certificate</vt:lpstr>
      <vt:lpstr>NEXT STEPS</vt:lpstr>
      <vt:lpstr>Once CDA has received your documentation, your Housing Specialist will send the following documents within 10 business days by the manner you indicated on your briefing certificate: </vt:lpstr>
      <vt:lpstr>Section 8 staff contact information</vt:lpstr>
      <vt:lpstr>https://www.cityofmadison.com/dpced/housing/residents-voucher-holders/section-8/contact-your-housing-specialist </vt:lpstr>
      <vt:lpstr>GOALS FOR TODAY: </vt:lpstr>
      <vt:lpstr>Thank you!</vt:lpstr>
    </vt:vector>
  </TitlesOfParts>
  <Company>City of Madison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SECTION 8 ORIENTATION BRIEFING</dc:title>
  <dc:creator>hoses</dc:creator>
  <cp:lastModifiedBy>Landgraff, Olivia A</cp:lastModifiedBy>
  <cp:revision>147</cp:revision>
  <cp:lastPrinted>2026-07-01T14:43:23Z</cp:lastPrinted>
  <dcterms:created xsi:type="dcterms:W3CDTF">2018-10-19T17:56:17Z</dcterms:created>
  <dcterms:modified xsi:type="dcterms:W3CDTF">2026-10-12T20:01:12Z</dcterms:modified>
</cp:coreProperties>
</file>