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345" r:id="rId1"/>
  </p:sldMasterIdLst>
  <p:notesMasterIdLst>
    <p:notesMasterId r:id="rId22"/>
  </p:notesMasterIdLst>
  <p:handoutMasterIdLst>
    <p:handoutMasterId r:id="rId23"/>
  </p:handoutMasterIdLst>
  <p:sldIdLst>
    <p:sldId id="434" r:id="rId2"/>
    <p:sldId id="449" r:id="rId3"/>
    <p:sldId id="443" r:id="rId4"/>
    <p:sldId id="444" r:id="rId5"/>
    <p:sldId id="451" r:id="rId6"/>
    <p:sldId id="452" r:id="rId7"/>
    <p:sldId id="453" r:id="rId8"/>
    <p:sldId id="454" r:id="rId9"/>
    <p:sldId id="455" r:id="rId10"/>
    <p:sldId id="450" r:id="rId11"/>
    <p:sldId id="456" r:id="rId12"/>
    <p:sldId id="362" r:id="rId13"/>
    <p:sldId id="410" r:id="rId14"/>
    <p:sldId id="440" r:id="rId15"/>
    <p:sldId id="402" r:id="rId16"/>
    <p:sldId id="432" r:id="rId17"/>
    <p:sldId id="441" r:id="rId18"/>
    <p:sldId id="361" r:id="rId19"/>
    <p:sldId id="458" r:id="rId20"/>
    <p:sldId id="457" r:id="rId21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6" autoAdjust="0"/>
    <p:restoredTop sz="86325" autoAdjust="0"/>
  </p:normalViewPr>
  <p:slideViewPr>
    <p:cSldViewPr>
      <p:cViewPr varScale="1">
        <p:scale>
          <a:sx n="58" d="100"/>
          <a:sy n="58" d="100"/>
        </p:scale>
        <p:origin x="96" y="91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F59D5D69-05A1-4EF6-ABD3-349D339840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48A7D87E-C6D1-40C9-8D09-423F0C521207}" type="datetimeFigureOut">
              <a:rPr lang="en-US"/>
              <a:pPr>
                <a:defRPr/>
              </a:pPr>
              <a:t>11/19/2024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3732360-804B-428C-9E2C-822EE973E9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732360-804B-428C-9E2C-822EE973E9E6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73240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732360-804B-428C-9E2C-822EE973E9E6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9856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61B7DC0-5F14-412A-BC59-C387F515766C}" type="slidenum">
              <a:rPr lang="en-US" altLang="en-US" sz="1200" smtClean="0"/>
              <a:pPr/>
              <a:t>20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732360-804B-428C-9E2C-822EE973E9E6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4297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732360-804B-428C-9E2C-822EE973E9E6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2768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732360-804B-428C-9E2C-822EE973E9E6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56479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732360-804B-428C-9E2C-822EE973E9E6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06681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732360-804B-428C-9E2C-822EE973E9E6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88335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F1B65B9-DE93-46CD-A3F8-4B9833DD7F5B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73A9803-78BF-4FF2-B223-79CA04B01124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4EED46A-56A8-49A0-BE16-AEC0E8610EE6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E5952-3A1C-47E4-B695-1AAD5CEC197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0559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D054ED-8F5F-45C5-B1A8-B586E79A3D9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4857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8ACBE0-79F7-4D85-90B4-2C197169EAE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3314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9ECE52-C6DC-48A9-AF83-6BA19E30734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0401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705C4-FB0F-4A80-97D2-8AFCB7C4D03A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322DDB-2160-4931-B161-322C06D21E1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799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705C4-FB0F-4A80-97D2-8AFCB7C4D03A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322DDB-2160-4931-B161-322C06D21E1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8738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6C58AD-FDE2-4F91-B4D2-53672E2C298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5264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0684CA-DFBB-4B4D-ACC7-B4A53186DB7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1614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2B98A1-9912-47B3-A8B1-B7EFA83A442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811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1C3563-D0CA-4D8C-9579-583B6C11F3A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264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705C4-FB0F-4A80-97D2-8AFCB7C4D03A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322DDB-2160-4931-B161-322C06D21E1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8573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705C4-FB0F-4A80-97D2-8AFCB7C4D03A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C322DDB-2160-4931-B161-322C06D21E1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8236646" y="6192631"/>
            <a:ext cx="3139308" cy="549602"/>
          </a:xfrm>
          <a:prstGeom prst="rect">
            <a:avLst/>
          </a:prstGeom>
          <a:blipFill dpi="0" rotWithShape="1">
            <a:blip r:embed="rId13">
              <a:alphaModFix amt="4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0927" y="595788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763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46" r:id="rId1"/>
    <p:sldLayoutId id="2147485347" r:id="rId2"/>
    <p:sldLayoutId id="2147485348" r:id="rId3"/>
    <p:sldLayoutId id="2147485349" r:id="rId4"/>
    <p:sldLayoutId id="2147485350" r:id="rId5"/>
    <p:sldLayoutId id="2147485351" r:id="rId6"/>
    <p:sldLayoutId id="2147485352" r:id="rId7"/>
    <p:sldLayoutId id="2147485353" r:id="rId8"/>
    <p:sldLayoutId id="2147485354" r:id="rId9"/>
    <p:sldLayoutId id="2147485355" r:id="rId10"/>
    <p:sldLayoutId id="214748535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boardofpublicworks@cityofmadison.com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31999" y="3775075"/>
            <a:ext cx="89154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700" dirty="0">
                <a:solidFill>
                  <a:schemeClr val="tx1"/>
                </a:solidFill>
                <a:effectLst>
                  <a:outerShdw blurRad="50800" dist="50800" dir="5400000" sx="1000" sy="1000" algn="tl" rotWithShape="0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Public Information Meeting</a:t>
            </a:r>
            <a:br>
              <a:rPr lang="en-US" sz="2700" dirty="0">
                <a:solidFill>
                  <a:schemeClr val="tx1"/>
                </a:solidFill>
                <a:effectLst>
                  <a:outerShdw blurRad="50800" dist="50800" dir="5400000" sx="1000" sy="1000" algn="tl" rotWithShape="0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sz="2700" dirty="0">
                <a:solidFill>
                  <a:schemeClr val="tx1"/>
                </a:solidFill>
                <a:effectLst>
                  <a:outerShdw blurRad="50800" dist="50800" dir="5400000" sx="1000" sy="1000" algn="tl" rotWithShape="0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City of Madison Engineering Division</a:t>
            </a:r>
            <a:br>
              <a:rPr lang="en-US" sz="2700" dirty="0">
                <a:solidFill>
                  <a:schemeClr val="tx1"/>
                </a:solidFill>
                <a:effectLst>
                  <a:outerShdw blurRad="50800" dist="50800" dir="5400000" sx="1000" sy="1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sz="2700" dirty="0">
                <a:solidFill>
                  <a:schemeClr val="tx1"/>
                </a:solidFill>
                <a:effectLst>
                  <a:outerShdw blurRad="50800" dist="50800" dir="5400000" sx="1000" sy="1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</a:rPr>
              <a:t>[</a:t>
            </a:r>
            <a:r>
              <a:rPr lang="en-US" sz="2700" dirty="0">
                <a:solidFill>
                  <a:schemeClr val="tx1"/>
                </a:solidFill>
                <a:effectLst>
                  <a:outerShdw blurRad="50800" dist="50800" dir="5400000" sx="1000" sy="1000" algn="tl" rotWithShape="0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Date]</a:t>
            </a:r>
            <a:br>
              <a:rPr lang="en-US" sz="2700" dirty="0">
                <a:solidFill>
                  <a:schemeClr val="tx1"/>
                </a:solidFill>
                <a:effectLst>
                  <a:outerShdw blurRad="50800" dist="50800" dir="5400000" sx="1000" sy="1000" algn="tl" rotWithShape="0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br>
              <a:rPr lang="en-US" sz="2700" dirty="0">
                <a:solidFill>
                  <a:schemeClr val="tx1"/>
                </a:solidFill>
                <a:effectLst>
                  <a:outerShdw blurRad="50800" dist="50800" dir="5400000" sx="1000" sy="1000" algn="tl" rotWithShape="0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sz="2700" b="0" i="1" dirty="0">
                <a:solidFill>
                  <a:srgbClr val="FF0000"/>
                </a:solidFill>
                <a:effectLst>
                  <a:outerShdw blurRad="50800" dist="50800" dir="5400000" sx="1000" sy="1000" algn="tl" rotWithShape="0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Thank you for attending. We will begin shortly…</a:t>
            </a:r>
          </a:p>
        </p:txBody>
      </p:sp>
      <p:pic>
        <p:nvPicPr>
          <p:cNvPr id="12291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41775" cy="404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657600" y="304800"/>
            <a:ext cx="7315199" cy="1957981"/>
          </a:xfrm>
          <a:prstGeom prst="rect">
            <a:avLst/>
          </a:prstGeom>
        </p:spPr>
        <p:txBody>
          <a:bodyPr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9pPr>
            <a:extLst/>
          </a:lstStyle>
          <a:p>
            <a:pPr>
              <a:defRPr/>
            </a:pPr>
            <a:r>
              <a:rPr lang="en-US" sz="6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Title</a:t>
            </a:r>
          </a:p>
          <a:p>
            <a:pPr>
              <a:defRPr/>
            </a:pPr>
            <a:r>
              <a:rPr lang="en-US" sz="6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Title</a:t>
            </a:r>
            <a:endParaRPr lang="en-US" sz="6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latin typeface="Calibri" panose="020F0502020204030204" pitchFamily="34" charset="0"/>
              </a:rPr>
              <a:t>Project Contact Introductions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PM Information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City Staff Information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Alder Information</a:t>
            </a:r>
          </a:p>
        </p:txBody>
      </p:sp>
    </p:spTree>
    <p:extLst>
      <p:ext uri="{BB962C8B-B14F-4D97-AF65-F5344CB8AC3E}">
        <p14:creationId xmlns:p14="http://schemas.microsoft.com/office/powerpoint/2010/main" val="3920998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latin typeface="Calibri" panose="020F0502020204030204" pitchFamily="34" charset="0"/>
              </a:rPr>
              <a:t>Project Location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040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latin typeface="Calibri" panose="020F0502020204030204" pitchFamily="34" charset="0"/>
              </a:rPr>
              <a:t>Existing Conditions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8776491"/>
              </p:ext>
            </p:extLst>
          </p:nvPr>
        </p:nvGraphicFramePr>
        <p:xfrm>
          <a:off x="838200" y="1825625"/>
          <a:ext cx="10515600" cy="44109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4950">
                  <a:extLst>
                    <a:ext uri="{9D8B030D-6E8A-4147-A177-3AD203B41FA5}">
                      <a16:colId xmlns:a16="http://schemas.microsoft.com/office/drawing/2014/main" val="1109920691"/>
                    </a:ext>
                  </a:extLst>
                </a:gridCol>
                <a:gridCol w="7740650">
                  <a:extLst>
                    <a:ext uri="{9D8B030D-6E8A-4147-A177-3AD203B41FA5}">
                      <a16:colId xmlns:a16="http://schemas.microsoft.com/office/drawing/2014/main" val="3912696871"/>
                    </a:ext>
                  </a:extLst>
                </a:gridCol>
              </a:tblGrid>
              <a:tr h="450379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104285" marR="104285" marT="45724" marB="45724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</a:rPr>
                        <a:t>Existing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</a:rPr>
                        <a:t> Condition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extLst>
                  <a:ext uri="{0D108BD9-81ED-4DB2-BD59-A6C34878D82A}">
                    <a16:rowId xmlns:a16="http://schemas.microsoft.com/office/drawing/2014/main" val="1269742090"/>
                  </a:ext>
                </a:extLst>
              </a:tr>
              <a:tr h="397393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</a:rPr>
                        <a:t>Last Surfaced</a:t>
                      </a:r>
                    </a:p>
                  </a:txBody>
                  <a:tcPr marL="104285" marR="104285" marT="45724" marB="45724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extLst>
                  <a:ext uri="{0D108BD9-81ED-4DB2-BD59-A6C34878D82A}">
                    <a16:rowId xmlns:a16="http://schemas.microsoft.com/office/drawing/2014/main" val="2111727347"/>
                  </a:ext>
                </a:extLst>
              </a:tr>
              <a:tr h="626177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</a:rPr>
                        <a:t>Pavement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</a:rPr>
                        <a:t> Surface Evaluation &amp; Rating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extLst>
                  <a:ext uri="{0D108BD9-81ED-4DB2-BD59-A6C34878D82A}">
                    <a16:rowId xmlns:a16="http://schemas.microsoft.com/office/drawing/2014/main" val="781068021"/>
                  </a:ext>
                </a:extLst>
              </a:tr>
              <a:tr h="444991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</a:rPr>
                        <a:t>Curb Rating</a:t>
                      </a:r>
                    </a:p>
                  </a:txBody>
                  <a:tcPr marL="104285" marR="104285" marT="45724" marB="45724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extLst>
                  <a:ext uri="{0D108BD9-81ED-4DB2-BD59-A6C34878D82A}">
                    <a16:rowId xmlns:a16="http://schemas.microsoft.com/office/drawing/2014/main" val="152194712"/>
                  </a:ext>
                </a:extLst>
              </a:tr>
              <a:tr h="397393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</a:rPr>
                        <a:t>Width</a:t>
                      </a:r>
                    </a:p>
                  </a:txBody>
                  <a:tcPr marL="104285" marR="104285" marT="45724" marB="45724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extLst>
                  <a:ext uri="{0D108BD9-81ED-4DB2-BD59-A6C34878D82A}">
                    <a16:rowId xmlns:a16="http://schemas.microsoft.com/office/drawing/2014/main" val="353540701"/>
                  </a:ext>
                </a:extLst>
              </a:tr>
              <a:tr h="397393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</a:rPr>
                        <a:t>Surface</a:t>
                      </a:r>
                    </a:p>
                  </a:txBody>
                  <a:tcPr marL="104285" marR="104285" marT="45724" marB="45724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extLst>
                  <a:ext uri="{0D108BD9-81ED-4DB2-BD59-A6C34878D82A}">
                    <a16:rowId xmlns:a16="http://schemas.microsoft.com/office/drawing/2014/main" val="3624935119"/>
                  </a:ext>
                </a:extLst>
              </a:tr>
              <a:tr h="431347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</a:rPr>
                        <a:t>Sidewalk</a:t>
                      </a:r>
                    </a:p>
                  </a:txBody>
                  <a:tcPr marL="104285" marR="104285" marT="45724" marB="45724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extLst>
                  <a:ext uri="{0D108BD9-81ED-4DB2-BD59-A6C34878D82A}">
                    <a16:rowId xmlns:a16="http://schemas.microsoft.com/office/drawing/2014/main" val="2723206442"/>
                  </a:ext>
                </a:extLst>
              </a:tr>
              <a:tr h="3973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alibri" panose="020F0502020204030204" pitchFamily="34" charset="0"/>
                        </a:rPr>
                        <a:t>Sanitary</a:t>
                      </a:r>
                    </a:p>
                  </a:txBody>
                  <a:tcPr marL="104285" marR="104285" marT="45724" marB="45724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extLst>
                  <a:ext uri="{0D108BD9-81ED-4DB2-BD59-A6C34878D82A}">
                    <a16:rowId xmlns:a16="http://schemas.microsoft.com/office/drawing/2014/main" val="1019097423"/>
                  </a:ext>
                </a:extLst>
              </a:tr>
              <a:tr h="3578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alibri" panose="020F0502020204030204" pitchFamily="34" charset="0"/>
                        </a:rPr>
                        <a:t>Water</a:t>
                      </a:r>
                    </a:p>
                  </a:txBody>
                  <a:tcPr marL="104285" marR="104285" marT="45724" marB="45724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extLst>
                  <a:ext uri="{0D108BD9-81ED-4DB2-BD59-A6C34878D82A}">
                    <a16:rowId xmlns:a16="http://schemas.microsoft.com/office/drawing/2014/main" val="394003431"/>
                  </a:ext>
                </a:extLst>
              </a:tr>
              <a:tr h="3973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alibri" panose="020F0502020204030204" pitchFamily="34" charset="0"/>
                        </a:rPr>
                        <a:t>Storm</a:t>
                      </a:r>
                    </a:p>
                  </a:txBody>
                  <a:tcPr marL="104285" marR="104285" marT="45724" marB="45724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extLst>
                  <a:ext uri="{0D108BD9-81ED-4DB2-BD59-A6C34878D82A}">
                    <a16:rowId xmlns:a16="http://schemas.microsoft.com/office/drawing/2014/main" val="1740603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600" dirty="0">
                <a:latin typeface="Calibri" panose="020F0502020204030204" pitchFamily="34" charset="0"/>
              </a:rPr>
              <a:t>Proposed Design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latin typeface="Calibri" panose="020F0502020204030204" pitchFamily="34" charset="0"/>
              </a:rPr>
              <a:t>Public Right-Of-Way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latin typeface="Calibri" panose="020F0502020204030204" pitchFamily="34" charset="0"/>
              </a:rPr>
              <a:t>Construction &amp; Access</a:t>
            </a:r>
            <a:endParaRPr lang="en-US" sz="36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latin typeface="Calibri" panose="020F0502020204030204" pitchFamily="34" charset="0"/>
              </a:rPr>
              <a:t>City &amp; County Funding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latin typeface="Calibri" panose="020F0502020204030204" pitchFamily="34" charset="0"/>
              </a:rPr>
              <a:t>Assessment Policy &amp; Costs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600" dirty="0">
                <a:latin typeface="Calibri" panose="020F0502020204030204" pitchFamily="34" charset="0"/>
              </a:rPr>
              <a:t>Project Schedule</a:t>
            </a:r>
            <a:endParaRPr lang="en-US" sz="3600" dirty="0">
              <a:latin typeface="Calibri" panose="020F0502020204030204" pitchFamily="34" charset="0"/>
            </a:endParaRPr>
          </a:p>
        </p:txBody>
      </p:sp>
      <p:sp>
        <p:nvSpPr>
          <p:cNvPr id="399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en-US" sz="2400" dirty="0">
                <a:latin typeface="Calibri" panose="020F0502020204030204" pitchFamily="34" charset="0"/>
              </a:rPr>
              <a:t>Date: Advertise for Bids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400" dirty="0">
                <a:latin typeface="Calibri" panose="020F0502020204030204" pitchFamily="34" charset="0"/>
              </a:rPr>
              <a:t>Date: Mail Estimated Assessments, Public Hearing Notice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400" dirty="0">
                <a:latin typeface="Calibri" panose="020F0502020204030204" pitchFamily="34" charset="0"/>
              </a:rPr>
              <a:t>Date: BPW Public Hearing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400" dirty="0">
                <a:latin typeface="Calibri" panose="020F0502020204030204" pitchFamily="34" charset="0"/>
              </a:rPr>
              <a:t>Date: Common Council Hearing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400" dirty="0">
                <a:latin typeface="Calibri" panose="020F0502020204030204" pitchFamily="34" charset="0"/>
              </a:rPr>
              <a:t>Date: Begin Construction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400" dirty="0">
                <a:latin typeface="Calibri" panose="020F0502020204030204" pitchFamily="34" charset="0"/>
              </a:rPr>
              <a:t>Date: End Construction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latin typeface="Calibri" panose="020F0502020204030204" pitchFamily="34" charset="0"/>
              </a:rPr>
              <a:t>Board of Public Works (BPW) Meeting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838325"/>
            <a:ext cx="10515600" cy="4486275"/>
          </a:xfrm>
        </p:spPr>
        <p:txBody>
          <a:bodyPr>
            <a:normAutofit/>
          </a:bodyPr>
          <a:lstStyle/>
          <a:p>
            <a:r>
              <a:rPr lang="en-US" sz="2400" dirty="0"/>
              <a:t>Members of the public can watch, register support/opposition, speak (3 minutes), and/or submit written comments.</a:t>
            </a:r>
          </a:p>
          <a:p>
            <a:r>
              <a:rPr lang="en-US" sz="2400" dirty="0"/>
              <a:t>Subscribe to the email list on project webpage to get notification when BPW meeting registration opens.</a:t>
            </a:r>
          </a:p>
          <a:p>
            <a:r>
              <a:rPr lang="en-US" sz="2400" dirty="0"/>
              <a:t>If you register to speak, make sure the name you display in Zoom matches the name you registered under so staff know who to unmute when it’s your turn.</a:t>
            </a:r>
          </a:p>
          <a:p>
            <a:r>
              <a:rPr lang="en-US" sz="2400" dirty="0"/>
              <a:t>BPW meetings start at 4:30 PM but the public hearings for public works projects don’t start until 5:30 PM (or when the item under discussion at 5:30 PM finishes). You can join at any time.</a:t>
            </a:r>
          </a:p>
          <a:p>
            <a:r>
              <a:rPr lang="en-US" sz="2400" dirty="0"/>
              <a:t>If you have any questions about registering for the BPW meeting, email </a:t>
            </a:r>
            <a:r>
              <a:rPr lang="en-US" sz="2400" b="0" i="0" dirty="0">
                <a:effectLst/>
                <a:hlinkClick r:id="rId3"/>
              </a:rPr>
              <a:t>boardofpublicworks@cityofmadison.com</a:t>
            </a:r>
            <a:r>
              <a:rPr lang="en-US" sz="2400" b="0" i="0" dirty="0">
                <a:effectLst/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Meeting Technical Housekeeping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4351338"/>
          </a:xfrm>
        </p:spPr>
        <p:txBody>
          <a:bodyPr/>
          <a:lstStyle/>
          <a:p>
            <a:r>
              <a:rPr lang="en-US" dirty="0"/>
              <a:t>This meeting will be </a:t>
            </a:r>
            <a:r>
              <a:rPr lang="en-US" b="1" u="sng" dirty="0"/>
              <a:t>recorded</a:t>
            </a:r>
            <a:r>
              <a:rPr lang="en-US" dirty="0"/>
              <a:t> and posted to the project page.</a:t>
            </a:r>
          </a:p>
          <a:p>
            <a:r>
              <a:rPr lang="en-US" dirty="0"/>
              <a:t>All attendees should be </a:t>
            </a:r>
            <a:r>
              <a:rPr lang="en-US" b="1" u="sng" dirty="0"/>
              <a:t>muted</a:t>
            </a:r>
            <a:r>
              <a:rPr lang="en-US" dirty="0"/>
              <a:t> to keep background noise to a minimum.</a:t>
            </a:r>
          </a:p>
          <a:p>
            <a:r>
              <a:rPr lang="en-US" dirty="0"/>
              <a:t>Use the </a:t>
            </a:r>
            <a:r>
              <a:rPr lang="en-US" b="1" u="sng" dirty="0"/>
              <a:t>“Q and A” </a:t>
            </a:r>
            <a:r>
              <a:rPr lang="en-US" dirty="0"/>
              <a:t>button for technical issues with meeting to troubleshoot with staff to assist.</a:t>
            </a:r>
          </a:p>
          <a:p>
            <a:r>
              <a:rPr lang="en-US" dirty="0"/>
              <a:t>Use the </a:t>
            </a:r>
            <a:r>
              <a:rPr lang="en-US" b="1" u="sng" dirty="0"/>
              <a:t>“Q and A” </a:t>
            </a:r>
            <a:r>
              <a:rPr lang="en-US" dirty="0"/>
              <a:t>button to type questions about presentation. Questions will be answered live after the presentation.</a:t>
            </a:r>
          </a:p>
          <a:p>
            <a:r>
              <a:rPr lang="en-US" dirty="0"/>
              <a:t>Inappropriate questions may be dismissed.</a:t>
            </a:r>
          </a:p>
          <a:p>
            <a:r>
              <a:rPr lang="en-US" dirty="0"/>
              <a:t>Use the </a:t>
            </a:r>
            <a:r>
              <a:rPr lang="en-US" b="1" dirty="0"/>
              <a:t>“raise your hand” </a:t>
            </a:r>
            <a:r>
              <a:rPr lang="en-US" dirty="0"/>
              <a:t>button to verbally ask your question. You will be prompted to unmute when it is your turn. 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8996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latin typeface="Calibri" panose="020F0502020204030204" pitchFamily="34" charset="0"/>
              </a:rPr>
              <a:t>Contact Information &amp; Resources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10972800" cy="452596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latin typeface="Calibri" panose="020F0502020204030204" pitchFamily="34" charset="0"/>
              </a:rPr>
              <a:t>Engineering</a:t>
            </a:r>
          </a:p>
          <a:p>
            <a:pPr marL="735013" lvl="1" indent="-342900" eaLnBrk="1" hangingPunct="1">
              <a:lnSpc>
                <a:spcPct val="90000"/>
              </a:lnSpc>
              <a:defRPr/>
            </a:pPr>
            <a:r>
              <a:rPr lang="en-US" altLang="en-US" sz="2100" dirty="0">
                <a:latin typeface="Calibri" panose="020F0502020204030204" pitchFamily="34" charset="0"/>
              </a:rPr>
              <a:t>Title, Name, Phone, Email</a:t>
            </a:r>
          </a:p>
          <a:p>
            <a:pPr marL="735013" lvl="1" indent="-342900" eaLnBrk="1" hangingPunct="1">
              <a:lnSpc>
                <a:spcPct val="90000"/>
              </a:lnSpc>
              <a:defRPr/>
            </a:pPr>
            <a:r>
              <a:rPr lang="en-US" altLang="en-US" sz="2100" dirty="0">
                <a:latin typeface="Calibri" panose="020F0502020204030204" pitchFamily="34" charset="0"/>
              </a:rPr>
              <a:t>Title, Name, Phone, Email</a:t>
            </a:r>
          </a:p>
          <a:p>
            <a:pPr marL="735013" lvl="1" indent="-342900" eaLnBrk="1" hangingPunct="1">
              <a:lnSpc>
                <a:spcPct val="90000"/>
              </a:lnSpc>
              <a:defRPr/>
            </a:pPr>
            <a:r>
              <a:rPr lang="en-US" altLang="en-US" sz="2100" dirty="0">
                <a:latin typeface="Calibri" panose="020F0502020204030204" pitchFamily="34" charset="0"/>
              </a:rPr>
              <a:t>Title, Name, Phone, Email</a:t>
            </a:r>
          </a:p>
          <a:p>
            <a:pPr marL="677863" lvl="1" indent="-285750" eaLnBrk="1" hangingPunct="1">
              <a:lnSpc>
                <a:spcPct val="90000"/>
              </a:lnSpc>
              <a:defRPr/>
            </a:pPr>
            <a:endParaRPr lang="en-US" altLang="en-US" sz="16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latin typeface="Calibri" panose="020F0502020204030204" pitchFamily="34" charset="0"/>
              </a:rPr>
              <a:t>Project Website: </a:t>
            </a:r>
            <a:r>
              <a:rPr lang="en-US" altLang="en-US" sz="2400" u="sng" dirty="0">
                <a:solidFill>
                  <a:srgbClr val="0070C0"/>
                </a:solidFill>
                <a:latin typeface="Calibri" panose="020F0502020204030204" pitchFamily="34" charset="0"/>
              </a:rPr>
              <a:t>cityofmadison.com/engineering/projects/?????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100" dirty="0">
                <a:latin typeface="Calibri" panose="020F0502020204030204" pitchFamily="34" charset="0"/>
              </a:rPr>
              <a:t>Sign-up for project email updates on the website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100" dirty="0">
                <a:latin typeface="Calibri" panose="020F0502020204030204" pitchFamily="34" charset="0"/>
              </a:rPr>
              <a:t>Updates on closures &amp; work progress will be posted to the project website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100" dirty="0">
                <a:latin typeface="Calibri" panose="020F0502020204030204" pitchFamily="34" charset="0"/>
              </a:rPr>
              <a:t>Recording of this presentation will be posted on the project website</a:t>
            </a:r>
          </a:p>
          <a:p>
            <a:pPr marL="452437" indent="-342900" eaLnBrk="1" hangingPunct="1">
              <a:lnSpc>
                <a:spcPct val="90000"/>
              </a:lnSpc>
              <a:defRPr/>
            </a:pPr>
            <a:endParaRPr lang="en-US" altLang="en-US" sz="21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latin typeface="Calibri" panose="020F0502020204030204" pitchFamily="34" charset="0"/>
              </a:rPr>
              <a:t>Facebook – City of Madison Engineering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latin typeface="Calibri" panose="020F0502020204030204" pitchFamily="34" charset="0"/>
              </a:rPr>
              <a:t>Instagram – @MadisonEngr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latin typeface="Calibri" panose="020F0502020204030204" pitchFamily="34" charset="0"/>
              </a:rPr>
              <a:t>X – @MadisonEngr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latin typeface="Calibri" panose="020F0502020204030204" pitchFamily="34" charset="0"/>
              </a:rPr>
              <a:t>Podcast: Search Everyday Engineering on Apple iTunes or your podcast provider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ontent Placeholder 1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109537" algn="ctr">
              <a:buSzTx/>
              <a:buFont typeface="Wingdings 3"/>
              <a:buNone/>
              <a:defRPr b="1"/>
            </a:pPr>
            <a:r>
              <a:rPr dirty="0"/>
              <a:t>This meeting is being recorded.  </a:t>
            </a:r>
          </a:p>
          <a:p>
            <a:pPr marL="0" indent="109537" algn="ctr">
              <a:buSzTx/>
              <a:buFont typeface="Wingdings 3"/>
              <a:buNone/>
              <a:defRPr b="1"/>
            </a:pPr>
            <a:r>
              <a:rPr dirty="0"/>
              <a:t>It is a public record subject to disclosure.</a:t>
            </a:r>
          </a:p>
          <a:p>
            <a:pPr marL="0" indent="109537" algn="ctr">
              <a:buSzTx/>
              <a:buFont typeface="Wingdings 3"/>
              <a:buNone/>
            </a:pPr>
            <a:r>
              <a:rPr dirty="0"/>
              <a:t>By continuing to be in the meeting, you are consenting to being recorded and consenting to this record being released to public record requestors.</a:t>
            </a:r>
          </a:p>
        </p:txBody>
      </p:sp>
    </p:spTree>
    <p:extLst>
      <p:ext uri="{BB962C8B-B14F-4D97-AF65-F5344CB8AC3E}">
        <p14:creationId xmlns:p14="http://schemas.microsoft.com/office/powerpoint/2010/main" val="4005188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itle 1"/>
          <p:cNvSpPr txBox="1"/>
          <p:nvPr/>
        </p:nvSpPr>
        <p:spPr>
          <a:xfrm>
            <a:off x="29414" y="762000"/>
            <a:ext cx="1769972" cy="121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normAutofit/>
          </a:bodyPr>
          <a:lstStyle>
            <a:lvl1pPr algn="r" defTabSz="758951">
              <a:lnSpc>
                <a:spcPct val="90000"/>
              </a:lnSpc>
              <a:defRPr sz="4980" b="1">
                <a:solidFill>
                  <a:srgbClr val="464646"/>
                </a:solidFill>
                <a:effectLst>
                  <a:outerShdw blurRad="31623" dist="21082" dir="5400000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 algn="ctr"/>
            <a:r>
              <a:rPr sz="2400" dirty="0">
                <a:solidFill>
                  <a:srgbClr val="FF0000"/>
                </a:solidFill>
              </a:rPr>
              <a:t>How to Participate</a:t>
            </a:r>
          </a:p>
        </p:txBody>
      </p:sp>
      <p:sp>
        <p:nvSpPr>
          <p:cNvPr id="98" name="Up Arrow 11"/>
          <p:cNvSpPr/>
          <p:nvPr/>
        </p:nvSpPr>
        <p:spPr>
          <a:xfrm rot="5400000">
            <a:off x="1593850" y="5568950"/>
            <a:ext cx="304801" cy="444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7404"/>
                </a:moveTo>
                <a:lnTo>
                  <a:pt x="10800" y="0"/>
                </a:lnTo>
                <a:lnTo>
                  <a:pt x="21600" y="7404"/>
                </a:lnTo>
                <a:lnTo>
                  <a:pt x="16200" y="7404"/>
                </a:lnTo>
                <a:lnTo>
                  <a:pt x="16200" y="21600"/>
                </a:lnTo>
                <a:lnTo>
                  <a:pt x="5400" y="21600"/>
                </a:lnTo>
                <a:lnTo>
                  <a:pt x="5400" y="7404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000000"/>
            </a:solidFill>
            <a:miter/>
          </a:ln>
        </p:spPr>
        <p:txBody>
          <a:bodyPr lIns="45719" rIns="45719"/>
          <a:lstStyle/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99" name="TextBox 8"/>
          <p:cNvSpPr txBox="1"/>
          <p:nvPr/>
        </p:nvSpPr>
        <p:spPr>
          <a:xfrm>
            <a:off x="105614" y="5285453"/>
            <a:ext cx="1951786" cy="646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defRPr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rPr b="1" dirty="0"/>
              <a:t>Make sure to </a:t>
            </a:r>
            <a:endParaRPr lang="en-US" b="1" dirty="0"/>
          </a:p>
          <a:p>
            <a:r>
              <a:rPr b="1" dirty="0"/>
              <a:t>join audio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98232D-AB8F-F36C-5C0E-B296E731682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968"/>
          <a:stretch/>
        </p:blipFill>
        <p:spPr>
          <a:xfrm>
            <a:off x="2057400" y="9617"/>
            <a:ext cx="9906000" cy="6057942"/>
          </a:xfrm>
          <a:prstGeom prst="rect">
            <a:avLst/>
          </a:prstGeom>
        </p:spPr>
      </p:pic>
      <p:pic>
        <p:nvPicPr>
          <p:cNvPr id="6" name="Picture 5" descr="A screenshot of a computer&#10;&#10;Description automatically generated">
            <a:extLst>
              <a:ext uri="{FF2B5EF4-FFF2-40B4-BE49-F238E27FC236}">
                <a16:creationId xmlns:a16="http://schemas.microsoft.com/office/drawing/2014/main" id="{F1563D73-860A-9447-9261-9C078B8B753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75" t="26761" r="36250" b="37219"/>
          <a:stretch/>
        </p:blipFill>
        <p:spPr>
          <a:xfrm>
            <a:off x="4953000" y="1676400"/>
            <a:ext cx="4191000" cy="2362200"/>
          </a:xfrm>
          <a:prstGeom prst="rect">
            <a:avLst/>
          </a:prstGeom>
        </p:spPr>
      </p:pic>
      <p:sp>
        <p:nvSpPr>
          <p:cNvPr id="7" name="Up Arrow 11">
            <a:extLst>
              <a:ext uri="{FF2B5EF4-FFF2-40B4-BE49-F238E27FC236}">
                <a16:creationId xmlns:a16="http://schemas.microsoft.com/office/drawing/2014/main" id="{E9662705-4896-1760-464D-6584B4419154}"/>
              </a:ext>
            </a:extLst>
          </p:cNvPr>
          <p:cNvSpPr/>
          <p:nvPr/>
        </p:nvSpPr>
        <p:spPr>
          <a:xfrm rot="5400000">
            <a:off x="5784850" y="2597150"/>
            <a:ext cx="304801" cy="444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7404"/>
                </a:moveTo>
                <a:lnTo>
                  <a:pt x="10800" y="0"/>
                </a:lnTo>
                <a:lnTo>
                  <a:pt x="21600" y="7404"/>
                </a:lnTo>
                <a:lnTo>
                  <a:pt x="16200" y="7404"/>
                </a:lnTo>
                <a:lnTo>
                  <a:pt x="16200" y="21600"/>
                </a:lnTo>
                <a:lnTo>
                  <a:pt x="5400" y="21600"/>
                </a:lnTo>
                <a:lnTo>
                  <a:pt x="5400" y="7404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000000"/>
            </a:solidFill>
            <a:miter/>
          </a:ln>
        </p:spPr>
        <p:txBody>
          <a:bodyPr lIns="45719" rIns="45719"/>
          <a:lstStyle/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52912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itle 1"/>
          <p:cNvSpPr txBox="1"/>
          <p:nvPr/>
        </p:nvSpPr>
        <p:spPr>
          <a:xfrm>
            <a:off x="29414" y="762000"/>
            <a:ext cx="1769972" cy="121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normAutofit/>
          </a:bodyPr>
          <a:lstStyle>
            <a:lvl1pPr algn="r" defTabSz="758951">
              <a:lnSpc>
                <a:spcPct val="90000"/>
              </a:lnSpc>
              <a:defRPr sz="4980" b="1">
                <a:solidFill>
                  <a:srgbClr val="464646"/>
                </a:solidFill>
                <a:effectLst>
                  <a:outerShdw blurRad="31623" dist="21082" dir="5400000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 algn="ctr"/>
            <a:r>
              <a:rPr sz="2400" dirty="0">
                <a:solidFill>
                  <a:srgbClr val="FF0000"/>
                </a:solidFill>
              </a:rPr>
              <a:t>How to Participate</a:t>
            </a:r>
          </a:p>
        </p:txBody>
      </p:sp>
      <p:sp>
        <p:nvSpPr>
          <p:cNvPr id="98" name="Up Arrow 11"/>
          <p:cNvSpPr/>
          <p:nvPr/>
        </p:nvSpPr>
        <p:spPr>
          <a:xfrm>
            <a:off x="5784850" y="6213456"/>
            <a:ext cx="304801" cy="444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7404"/>
                </a:moveTo>
                <a:lnTo>
                  <a:pt x="10800" y="0"/>
                </a:lnTo>
                <a:lnTo>
                  <a:pt x="21600" y="7404"/>
                </a:lnTo>
                <a:lnTo>
                  <a:pt x="16200" y="7404"/>
                </a:lnTo>
                <a:lnTo>
                  <a:pt x="16200" y="21600"/>
                </a:lnTo>
                <a:lnTo>
                  <a:pt x="5400" y="21600"/>
                </a:lnTo>
                <a:lnTo>
                  <a:pt x="5400" y="7404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000000"/>
            </a:solidFill>
            <a:miter/>
          </a:ln>
        </p:spPr>
        <p:txBody>
          <a:bodyPr lIns="45719" rIns="45719"/>
          <a:lstStyle/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sp>
        <p:nvSpPr>
          <p:cNvPr id="99" name="TextBox 8"/>
          <p:cNvSpPr txBox="1"/>
          <p:nvPr/>
        </p:nvSpPr>
        <p:spPr>
          <a:xfrm>
            <a:off x="152400" y="6112542"/>
            <a:ext cx="5914186" cy="646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rPr lang="en-US" b="1" dirty="0">
                <a:solidFill>
                  <a:srgbClr val="FF0000"/>
                </a:solidFill>
              </a:rPr>
              <a:t>Raise your hand </a:t>
            </a:r>
            <a:r>
              <a:rPr lang="en-US" b="1" dirty="0"/>
              <a:t>to be unmuted </a:t>
            </a:r>
          </a:p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rPr lang="en-US" b="1" dirty="0"/>
              <a:t>For comments or ask additional questions.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98232D-AB8F-F36C-5C0E-B296E731682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968"/>
          <a:stretch/>
        </p:blipFill>
        <p:spPr>
          <a:xfrm>
            <a:off x="2057400" y="9617"/>
            <a:ext cx="9906000" cy="605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941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itle 1"/>
          <p:cNvSpPr txBox="1"/>
          <p:nvPr/>
        </p:nvSpPr>
        <p:spPr>
          <a:xfrm>
            <a:off x="29414" y="762000"/>
            <a:ext cx="1769972" cy="121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normAutofit/>
          </a:bodyPr>
          <a:lstStyle>
            <a:lvl1pPr algn="r" defTabSz="758951">
              <a:lnSpc>
                <a:spcPct val="90000"/>
              </a:lnSpc>
              <a:defRPr sz="4980" b="1">
                <a:solidFill>
                  <a:srgbClr val="464646"/>
                </a:solidFill>
                <a:effectLst>
                  <a:outerShdw blurRad="31623" dist="21082" dir="5400000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 algn="ctr"/>
            <a:r>
              <a:rPr sz="2400" dirty="0">
                <a:solidFill>
                  <a:srgbClr val="FF0000"/>
                </a:solidFill>
              </a:rPr>
              <a:t>How to Participate</a:t>
            </a:r>
          </a:p>
        </p:txBody>
      </p:sp>
      <p:sp>
        <p:nvSpPr>
          <p:cNvPr id="98" name="Up Arrow 11"/>
          <p:cNvSpPr/>
          <p:nvPr/>
        </p:nvSpPr>
        <p:spPr>
          <a:xfrm>
            <a:off x="6858000" y="6112540"/>
            <a:ext cx="304801" cy="444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7404"/>
                </a:moveTo>
                <a:lnTo>
                  <a:pt x="10800" y="0"/>
                </a:lnTo>
                <a:lnTo>
                  <a:pt x="21600" y="7404"/>
                </a:lnTo>
                <a:lnTo>
                  <a:pt x="16200" y="7404"/>
                </a:lnTo>
                <a:lnTo>
                  <a:pt x="16200" y="21600"/>
                </a:lnTo>
                <a:lnTo>
                  <a:pt x="5400" y="21600"/>
                </a:lnTo>
                <a:lnTo>
                  <a:pt x="5400" y="7404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000000"/>
            </a:solidFill>
            <a:miter/>
          </a:ln>
        </p:spPr>
        <p:txBody>
          <a:bodyPr lIns="45719" rIns="45719"/>
          <a:lstStyle/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endParaRPr dirty="0"/>
          </a:p>
        </p:txBody>
      </p:sp>
      <p:sp>
        <p:nvSpPr>
          <p:cNvPr id="99" name="TextBox 8"/>
          <p:cNvSpPr txBox="1"/>
          <p:nvPr/>
        </p:nvSpPr>
        <p:spPr>
          <a:xfrm>
            <a:off x="838200" y="6112540"/>
            <a:ext cx="5867400" cy="646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defRPr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rPr lang="en-US" b="1" dirty="0"/>
              <a:t>Use </a:t>
            </a:r>
            <a:r>
              <a:rPr lang="en-US" b="1" dirty="0">
                <a:solidFill>
                  <a:srgbClr val="FF0000"/>
                </a:solidFill>
              </a:rPr>
              <a:t>Q&amp;A button </a:t>
            </a:r>
            <a:r>
              <a:rPr lang="en-US" b="1" dirty="0"/>
              <a:t>if you have technical issues</a:t>
            </a:r>
            <a:endParaRPr lang="en-US" sz="3200" b="1" dirty="0"/>
          </a:p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rPr lang="en-US" b="1" dirty="0"/>
              <a:t>or a question for the panelists.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98232D-AB8F-F36C-5C0E-B296E731682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968"/>
          <a:stretch/>
        </p:blipFill>
        <p:spPr>
          <a:xfrm>
            <a:off x="2057400" y="9617"/>
            <a:ext cx="9906000" cy="605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905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itle 1"/>
          <p:cNvSpPr txBox="1"/>
          <p:nvPr/>
        </p:nvSpPr>
        <p:spPr>
          <a:xfrm>
            <a:off x="29414" y="762000"/>
            <a:ext cx="1769972" cy="121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normAutofit/>
          </a:bodyPr>
          <a:lstStyle>
            <a:lvl1pPr algn="r" defTabSz="758951">
              <a:lnSpc>
                <a:spcPct val="90000"/>
              </a:lnSpc>
              <a:defRPr sz="4980" b="1">
                <a:solidFill>
                  <a:srgbClr val="464646"/>
                </a:solidFill>
                <a:effectLst>
                  <a:outerShdw blurRad="31623" dist="21082" dir="5400000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 algn="ctr"/>
            <a:r>
              <a:rPr sz="2400" dirty="0">
                <a:solidFill>
                  <a:srgbClr val="FF0000"/>
                </a:solidFill>
              </a:rPr>
              <a:t>How to Participate</a:t>
            </a:r>
          </a:p>
        </p:txBody>
      </p:sp>
      <p:sp>
        <p:nvSpPr>
          <p:cNvPr id="98" name="Up Arrow 11"/>
          <p:cNvSpPr/>
          <p:nvPr/>
        </p:nvSpPr>
        <p:spPr>
          <a:xfrm>
            <a:off x="6857999" y="6112540"/>
            <a:ext cx="304801" cy="444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7404"/>
                </a:moveTo>
                <a:lnTo>
                  <a:pt x="10800" y="0"/>
                </a:lnTo>
                <a:lnTo>
                  <a:pt x="21600" y="7404"/>
                </a:lnTo>
                <a:lnTo>
                  <a:pt x="16200" y="7404"/>
                </a:lnTo>
                <a:lnTo>
                  <a:pt x="16200" y="21600"/>
                </a:lnTo>
                <a:lnTo>
                  <a:pt x="5400" y="21600"/>
                </a:lnTo>
                <a:lnTo>
                  <a:pt x="5400" y="7404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000000"/>
            </a:solidFill>
            <a:miter/>
          </a:ln>
        </p:spPr>
        <p:txBody>
          <a:bodyPr lIns="45719" rIns="45719"/>
          <a:lstStyle/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endParaRPr dirty="0"/>
          </a:p>
        </p:txBody>
      </p:sp>
      <p:sp>
        <p:nvSpPr>
          <p:cNvPr id="99" name="TextBox 8"/>
          <p:cNvSpPr txBox="1"/>
          <p:nvPr/>
        </p:nvSpPr>
        <p:spPr>
          <a:xfrm>
            <a:off x="1447800" y="6112540"/>
            <a:ext cx="5181600" cy="646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rPr lang="en-US" b="1" dirty="0"/>
              <a:t>Use </a:t>
            </a:r>
            <a:r>
              <a:rPr lang="en-US" b="1" dirty="0">
                <a:solidFill>
                  <a:srgbClr val="FF0000"/>
                </a:solidFill>
              </a:rPr>
              <a:t>Q&amp;A button for all other questions.</a:t>
            </a:r>
            <a:r>
              <a:rPr lang="en-US" dirty="0"/>
              <a:t> </a:t>
            </a:r>
          </a:p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rPr lang="en-US" b="1" dirty="0"/>
              <a:t>We will answer after the presentation.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98232D-AB8F-F36C-5C0E-B296E731682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968"/>
          <a:stretch/>
        </p:blipFill>
        <p:spPr>
          <a:xfrm>
            <a:off x="2057400" y="9617"/>
            <a:ext cx="9906000" cy="605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697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itle 1"/>
          <p:cNvSpPr txBox="1"/>
          <p:nvPr/>
        </p:nvSpPr>
        <p:spPr>
          <a:xfrm>
            <a:off x="29414" y="762000"/>
            <a:ext cx="1769972" cy="121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normAutofit/>
          </a:bodyPr>
          <a:lstStyle>
            <a:lvl1pPr algn="r" defTabSz="758951">
              <a:lnSpc>
                <a:spcPct val="90000"/>
              </a:lnSpc>
              <a:defRPr sz="4980" b="1">
                <a:solidFill>
                  <a:srgbClr val="464646"/>
                </a:solidFill>
                <a:effectLst>
                  <a:outerShdw blurRad="31623" dist="21082" dir="5400000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 algn="ctr"/>
            <a:r>
              <a:rPr sz="2400" dirty="0">
                <a:solidFill>
                  <a:srgbClr val="FF0000"/>
                </a:solidFill>
              </a:rPr>
              <a:t>How to Participate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98232D-AB8F-F36C-5C0E-B296E731682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968"/>
          <a:stretch/>
        </p:blipFill>
        <p:spPr>
          <a:xfrm>
            <a:off x="2057400" y="9617"/>
            <a:ext cx="9906000" cy="6057942"/>
          </a:xfrm>
          <a:prstGeom prst="rect">
            <a:avLst/>
          </a:prstGeom>
        </p:spPr>
      </p:pic>
      <p:sp>
        <p:nvSpPr>
          <p:cNvPr id="98" name="Up Arrow 11"/>
          <p:cNvSpPr/>
          <p:nvPr/>
        </p:nvSpPr>
        <p:spPr>
          <a:xfrm rot="10800000">
            <a:off x="11277600" y="4800600"/>
            <a:ext cx="304801" cy="444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7404"/>
                </a:moveTo>
                <a:lnTo>
                  <a:pt x="10800" y="0"/>
                </a:lnTo>
                <a:lnTo>
                  <a:pt x="21600" y="7404"/>
                </a:lnTo>
                <a:lnTo>
                  <a:pt x="16200" y="7404"/>
                </a:lnTo>
                <a:lnTo>
                  <a:pt x="16200" y="21600"/>
                </a:lnTo>
                <a:lnTo>
                  <a:pt x="5400" y="21600"/>
                </a:lnTo>
                <a:lnTo>
                  <a:pt x="5400" y="7404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000000"/>
            </a:solidFill>
            <a:miter/>
          </a:ln>
        </p:spPr>
        <p:txBody>
          <a:bodyPr lIns="45719" rIns="45719"/>
          <a:lstStyle/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endParaRPr dirty="0"/>
          </a:p>
        </p:txBody>
      </p:sp>
      <p:sp>
        <p:nvSpPr>
          <p:cNvPr id="99" name="TextBox 8"/>
          <p:cNvSpPr txBox="1"/>
          <p:nvPr/>
        </p:nvSpPr>
        <p:spPr>
          <a:xfrm>
            <a:off x="7391400" y="4191000"/>
            <a:ext cx="4495800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defRPr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rPr lang="en-US" b="1" dirty="0">
                <a:solidFill>
                  <a:srgbClr val="FF0000"/>
                </a:solidFill>
              </a:rPr>
              <a:t>To leave the meeting, click leave.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801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itle 1"/>
          <p:cNvSpPr txBox="1"/>
          <p:nvPr/>
        </p:nvSpPr>
        <p:spPr>
          <a:xfrm>
            <a:off x="29414" y="762000"/>
            <a:ext cx="1769972" cy="121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b">
            <a:normAutofit/>
          </a:bodyPr>
          <a:lstStyle>
            <a:lvl1pPr algn="r" defTabSz="758951">
              <a:lnSpc>
                <a:spcPct val="90000"/>
              </a:lnSpc>
              <a:defRPr sz="4980" b="1">
                <a:solidFill>
                  <a:srgbClr val="464646"/>
                </a:solidFill>
                <a:effectLst>
                  <a:outerShdw blurRad="31623" dist="21082" dir="5400000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 algn="ctr"/>
            <a:r>
              <a:rPr sz="2400" dirty="0">
                <a:solidFill>
                  <a:srgbClr val="FF0000"/>
                </a:solidFill>
              </a:rPr>
              <a:t>How to Participate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98232D-AB8F-F36C-5C0E-B296E731682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968"/>
          <a:stretch/>
        </p:blipFill>
        <p:spPr>
          <a:xfrm>
            <a:off x="2057400" y="9617"/>
            <a:ext cx="9906000" cy="6057942"/>
          </a:xfrm>
          <a:prstGeom prst="rect">
            <a:avLst/>
          </a:prstGeom>
        </p:spPr>
      </p:pic>
      <p:sp>
        <p:nvSpPr>
          <p:cNvPr id="98" name="Up Arrow 11"/>
          <p:cNvSpPr/>
          <p:nvPr/>
        </p:nvSpPr>
        <p:spPr>
          <a:xfrm rot="10800000">
            <a:off x="7620000" y="3886200"/>
            <a:ext cx="990600" cy="12827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7404"/>
                </a:moveTo>
                <a:lnTo>
                  <a:pt x="10800" y="0"/>
                </a:lnTo>
                <a:lnTo>
                  <a:pt x="21600" y="7404"/>
                </a:lnTo>
                <a:lnTo>
                  <a:pt x="16200" y="7404"/>
                </a:lnTo>
                <a:lnTo>
                  <a:pt x="16200" y="21600"/>
                </a:lnTo>
                <a:lnTo>
                  <a:pt x="5400" y="21600"/>
                </a:lnTo>
                <a:lnTo>
                  <a:pt x="5400" y="7404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000000"/>
            </a:solidFill>
            <a:miter/>
          </a:ln>
        </p:spPr>
        <p:txBody>
          <a:bodyPr lIns="45719" rIns="45719"/>
          <a:lstStyle/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endParaRPr dirty="0"/>
          </a:p>
        </p:txBody>
      </p:sp>
      <p:sp>
        <p:nvSpPr>
          <p:cNvPr id="99" name="TextBox 8"/>
          <p:cNvSpPr txBox="1"/>
          <p:nvPr/>
        </p:nvSpPr>
        <p:spPr>
          <a:xfrm>
            <a:off x="2895600" y="1981200"/>
            <a:ext cx="8610600" cy="1477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rPr lang="en-US" b="1" dirty="0">
                <a:solidFill>
                  <a:srgbClr val="FF0000"/>
                </a:solidFill>
              </a:rPr>
              <a:t>If you’d like to enable closed captioning, click “show closed captions” button on the bottom of the screen. 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This may already be enabled. If this is not enabled, click the button to allow closed captioning. </a:t>
            </a:r>
          </a:p>
        </p:txBody>
      </p:sp>
    </p:spTree>
    <p:extLst>
      <p:ext uri="{BB962C8B-B14F-4D97-AF65-F5344CB8AC3E}">
        <p14:creationId xmlns:p14="http://schemas.microsoft.com/office/powerpoint/2010/main" val="1773882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6483</TotalTime>
  <Words>615</Words>
  <Application>Microsoft Office PowerPoint</Application>
  <PresentationFormat>Widescreen</PresentationFormat>
  <Paragraphs>94</Paragraphs>
  <Slides>20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Wingdings</vt:lpstr>
      <vt:lpstr>Wingdings 3</vt:lpstr>
      <vt:lpstr>Office Theme</vt:lpstr>
      <vt:lpstr>Public Information Meeting City of Madison Engineering Division [Date]  Thank you for attending. We will begin shortly…</vt:lpstr>
      <vt:lpstr>Meeting Technical Housekeeping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Project Contact Introductions</vt:lpstr>
      <vt:lpstr>Project Location</vt:lpstr>
      <vt:lpstr>Existing Conditions</vt:lpstr>
      <vt:lpstr>Proposed Design</vt:lpstr>
      <vt:lpstr>Public Right-Of-Way</vt:lpstr>
      <vt:lpstr>Construction &amp; Access</vt:lpstr>
      <vt:lpstr>City &amp; County Funding</vt:lpstr>
      <vt:lpstr>Assessment Policy &amp; Costs</vt:lpstr>
      <vt:lpstr>Project Schedule</vt:lpstr>
      <vt:lpstr>Board of Public Works (BPW) Meeting</vt:lpstr>
      <vt:lpstr>Contact Information &amp; Resources</vt:lpstr>
    </vt:vector>
  </TitlesOfParts>
  <Company>City of Madison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encjp</dc:creator>
  <cp:lastModifiedBy>Parker, Lesley</cp:lastModifiedBy>
  <cp:revision>519</cp:revision>
  <dcterms:created xsi:type="dcterms:W3CDTF">2007-04-05T20:38:04Z</dcterms:created>
  <dcterms:modified xsi:type="dcterms:W3CDTF">2024-11-19T16:52:17Z</dcterms:modified>
</cp:coreProperties>
</file>