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5" r:id="rId1"/>
  </p:sldMasterIdLst>
  <p:notesMasterIdLst>
    <p:notesMasterId r:id="rId13"/>
  </p:notesMasterIdLst>
  <p:handoutMasterIdLst>
    <p:handoutMasterId r:id="rId14"/>
  </p:handoutMasterIdLst>
  <p:sldIdLst>
    <p:sldId id="434" r:id="rId2"/>
    <p:sldId id="342" r:id="rId3"/>
    <p:sldId id="362" r:id="rId4"/>
    <p:sldId id="410" r:id="rId5"/>
    <p:sldId id="440" r:id="rId6"/>
    <p:sldId id="402" r:id="rId7"/>
    <p:sldId id="432" r:id="rId8"/>
    <p:sldId id="441" r:id="rId9"/>
    <p:sldId id="361" r:id="rId10"/>
    <p:sldId id="458" r:id="rId11"/>
    <p:sldId id="357" r:id="rId1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6" autoAdjust="0"/>
    <p:restoredTop sz="86325" autoAdjust="0"/>
  </p:normalViewPr>
  <p:slideViewPr>
    <p:cSldViewPr>
      <p:cViewPr varScale="1">
        <p:scale>
          <a:sx n="85" d="100"/>
          <a:sy n="85" d="100"/>
        </p:scale>
        <p:origin x="466" y="3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59D5D69-05A1-4EF6-ABD3-349D33984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8A7D87E-C6D1-40C9-8D09-423F0C521207}" type="datetimeFigureOut">
              <a:rPr lang="en-US"/>
              <a:pPr>
                <a:defRPr/>
              </a:pPr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732360-804B-428C-9E2C-822EE973E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1B65B9-DE93-46CD-A3F8-4B9833DD7F5B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73A9803-78BF-4FF2-B223-79CA04B01124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4EED46A-56A8-49A0-BE16-AEC0E8610EE6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732360-804B-428C-9E2C-822EE973E9E6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856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61B7DC0-5F14-412A-BC59-C387F515766C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E5952-3A1C-47E4-B695-1AAD5CEC19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8607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054ED-8F5F-45C5-B1A8-B586E79A3D9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36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8ACBE0-79F7-4D85-90B4-2C197169EAE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49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ECE52-C6DC-48A9-AF83-6BA19E30734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81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19F1-5549-41D2-9B1A-31BE2975430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28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19F1-5549-41D2-9B1A-31BE2975430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40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6C58AD-FDE2-4F91-B4D2-53672E2C29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74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684CA-DFBB-4B4D-ACC7-B4A53186DB7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7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B98A1-9912-47B3-A8B1-B7EFA83A442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040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C3563-D0CA-4D8C-9579-583B6C11F3A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60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019F1-5549-41D2-9B1A-31BE2975430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89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019F1-5549-41D2-9B1A-31BE29754308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C322DDB-2160-4931-B161-322C06D21E1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8236646" y="6192631"/>
            <a:ext cx="3139308" cy="549602"/>
          </a:xfrm>
          <a:prstGeom prst="rect">
            <a:avLst/>
          </a:prstGeom>
          <a:blipFill dpi="0" rotWithShape="1">
            <a:blip r:embed="rId13">
              <a:alphaModFix amt="4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927" y="595788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69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6" r:id="rId1"/>
    <p:sldLayoutId id="2147485347" r:id="rId2"/>
    <p:sldLayoutId id="2147485348" r:id="rId3"/>
    <p:sldLayoutId id="2147485349" r:id="rId4"/>
    <p:sldLayoutId id="2147485350" r:id="rId5"/>
    <p:sldLayoutId id="2147485351" r:id="rId6"/>
    <p:sldLayoutId id="2147485352" r:id="rId7"/>
    <p:sldLayoutId id="2147485353" r:id="rId8"/>
    <p:sldLayoutId id="2147485354" r:id="rId9"/>
    <p:sldLayoutId id="2147485355" r:id="rId10"/>
    <p:sldLayoutId id="214748535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oardofpublicworks@cityofmadison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4999" y="3775075"/>
            <a:ext cx="8915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Public Information Meeting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City of Madison Engineering Division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rPr>
              <a:t>[</a:t>
            </a:r>
            <a: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Date]</a:t>
            </a: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en-US" sz="2700" dirty="0">
                <a:solidFill>
                  <a:schemeClr val="tx1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en-US" sz="2700" i="1" dirty="0">
                <a:solidFill>
                  <a:srgbClr val="FF0000"/>
                </a:solidFill>
                <a:effectLst>
                  <a:outerShdw blurRad="50800" dist="50800" dir="5400000" sx="1000" sy="1000" algn="tl" rotWithShape="0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Thank you for attending. We will begin shortly…</a:t>
            </a:r>
          </a:p>
        </p:txBody>
      </p:sp>
      <p:pic>
        <p:nvPicPr>
          <p:cNvPr id="12291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041775" cy="404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581400" y="304800"/>
            <a:ext cx="7391399" cy="1957981"/>
          </a:xfrm>
          <a:prstGeom prst="rect">
            <a:avLst/>
          </a:prstGeom>
        </p:spPr>
        <p:txBody>
          <a:bodyPr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</a:p>
          <a:p>
            <a:pPr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Title</a:t>
            </a:r>
            <a:endParaRPr lang="en-US" sz="6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Board of Public Works (BPW) Meeting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38325"/>
            <a:ext cx="10515600" cy="4486275"/>
          </a:xfrm>
        </p:spPr>
        <p:txBody>
          <a:bodyPr>
            <a:normAutofit/>
          </a:bodyPr>
          <a:lstStyle/>
          <a:p>
            <a:r>
              <a:rPr lang="en-US" sz="2400" dirty="0"/>
              <a:t>Members of the public can watch, register support/opposition, speak (3 minutes), and/or submit written comments.</a:t>
            </a:r>
          </a:p>
          <a:p>
            <a:r>
              <a:rPr lang="en-US" sz="2400" dirty="0"/>
              <a:t>Subscribe to the email list on project webpage to get notification when BPW meeting registration opens.</a:t>
            </a:r>
          </a:p>
          <a:p>
            <a:r>
              <a:rPr lang="en-US" sz="2400" dirty="0"/>
              <a:t>If you register to speak, make sure the name you display in Zoom matches the name you registered under so staff know who to unmute when it’s your turn.</a:t>
            </a:r>
          </a:p>
          <a:p>
            <a:r>
              <a:rPr lang="en-US" sz="2400" dirty="0"/>
              <a:t>BPW meetings start at 4:30 PM but the public hearings for public works projects don’t start until 5:30 PM (or when the item under discussion at 5:30 PM finishes). You can join at any time.</a:t>
            </a:r>
          </a:p>
          <a:p>
            <a:r>
              <a:rPr lang="en-US" sz="2400" dirty="0"/>
              <a:t>If you have any questions about registering for the BPW meeting, email </a:t>
            </a:r>
            <a:r>
              <a:rPr lang="en-US" sz="2400" b="0" i="0" dirty="0">
                <a:effectLst/>
                <a:hlinkClick r:id="rId3"/>
              </a:rPr>
              <a:t>boardofpublicworks@cityofmadison.com</a:t>
            </a:r>
            <a:r>
              <a:rPr lang="en-US" sz="2400" b="0" i="0" dirty="0">
                <a:effectLst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Contact Information &amp; Resources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10972800" cy="452596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Engineering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735013" lvl="1" indent="-342900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Title, Name, Phone, Email</a:t>
            </a:r>
          </a:p>
          <a:p>
            <a:pPr marL="677863" lvl="1" indent="-285750" eaLnBrk="1" hangingPunct="1">
              <a:lnSpc>
                <a:spcPct val="90000"/>
              </a:lnSpc>
              <a:defRPr/>
            </a:pPr>
            <a:endParaRPr lang="en-US" altLang="en-US" sz="16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Project Website: </a:t>
            </a:r>
            <a:r>
              <a:rPr lang="en-US" altLang="en-US" sz="2400" u="sng" dirty="0">
                <a:solidFill>
                  <a:srgbClr val="0070C0"/>
                </a:solidFill>
                <a:latin typeface="Calibri" panose="020F0502020204030204" pitchFamily="34" charset="0"/>
              </a:rPr>
              <a:t>cityofmadison.com/engineering/projects/?????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Sign-up for project email updates on the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100" dirty="0">
                <a:latin typeface="Calibri" panose="020F0502020204030204" pitchFamily="34" charset="0"/>
              </a:rPr>
              <a:t>Updates on closures &amp; work progress will be posted to the project website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100" dirty="0">
                <a:latin typeface="Calibri" panose="020F0502020204030204" pitchFamily="34" charset="0"/>
              </a:rPr>
              <a:t>Recording of this presentation will be posted on the project website</a:t>
            </a:r>
          </a:p>
          <a:p>
            <a:pPr marL="452437" indent="-342900" eaLnBrk="1" hangingPunct="1">
              <a:lnSpc>
                <a:spcPct val="90000"/>
              </a:lnSpc>
              <a:defRPr/>
            </a:pPr>
            <a:endParaRPr lang="en-US" altLang="en-US" sz="21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Facebook – City of Madison Engineering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Instagram -- @MadisonEngr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X – @MadisonEngr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latin typeface="Calibri" panose="020F0502020204030204" pitchFamily="34" charset="0"/>
              </a:rPr>
              <a:t>Podcast: Search Everyday Engineering on Apple iTunes or your podcast provider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Project Location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Existing Conditions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776491"/>
              </p:ext>
            </p:extLst>
          </p:nvPr>
        </p:nvGraphicFramePr>
        <p:xfrm>
          <a:off x="838200" y="1825625"/>
          <a:ext cx="10515600" cy="4410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950">
                  <a:extLst>
                    <a:ext uri="{9D8B030D-6E8A-4147-A177-3AD203B41FA5}">
                      <a16:colId xmlns:a16="http://schemas.microsoft.com/office/drawing/2014/main" val="1109920691"/>
                    </a:ext>
                  </a:extLst>
                </a:gridCol>
                <a:gridCol w="7740650">
                  <a:extLst>
                    <a:ext uri="{9D8B030D-6E8A-4147-A177-3AD203B41FA5}">
                      <a16:colId xmlns:a16="http://schemas.microsoft.com/office/drawing/2014/main" val="3912696871"/>
                    </a:ext>
                  </a:extLst>
                </a:gridCol>
              </a:tblGrid>
              <a:tr h="450379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Existing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Condition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269742090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Last Surfaced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111727347"/>
                  </a:ext>
                </a:extLst>
              </a:tr>
              <a:tr h="62617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Pavement</a:t>
                      </a:r>
                      <a:r>
                        <a:rPr lang="en-US" sz="2000" baseline="0" dirty="0">
                          <a:latin typeface="Calibri" panose="020F0502020204030204" pitchFamily="34" charset="0"/>
                        </a:rPr>
                        <a:t> Surface Evaluation &amp; Rating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781068021"/>
                  </a:ext>
                </a:extLst>
              </a:tr>
              <a:tr h="444991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Curb Rating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5219471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Width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5354070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Surface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624935119"/>
                  </a:ext>
                </a:extLst>
              </a:tr>
              <a:tr h="431347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</a:rPr>
                        <a:t>Sidewalk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2723206442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Sanitary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019097423"/>
                  </a:ext>
                </a:extLst>
              </a:tr>
              <a:tr h="3578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Water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394003431"/>
                  </a:ext>
                </a:extLst>
              </a:tr>
              <a:tr h="3973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</a:rPr>
                        <a:t>Storm</a:t>
                      </a:r>
                    </a:p>
                  </a:txBody>
                  <a:tcPr marL="104285" marR="104285" marT="45724" marB="45724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L="104285" marR="104285" marT="45724" marB="45724"/>
                </a:tc>
                <a:extLst>
                  <a:ext uri="{0D108BD9-81ED-4DB2-BD59-A6C34878D82A}">
                    <a16:rowId xmlns:a16="http://schemas.microsoft.com/office/drawing/2014/main" val="1740603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>
                <a:latin typeface="Calibri" panose="020F0502020204030204" pitchFamily="34" charset="0"/>
              </a:rPr>
              <a:t>Proposed Design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Public Right-Of-Way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Construction &amp; Access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City &amp; County Funding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latin typeface="Calibri" panose="020F0502020204030204" pitchFamily="34" charset="0"/>
              </a:rPr>
              <a:t>Assessment Policy &amp; Costs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>
                <a:latin typeface="Calibri" panose="020F0502020204030204" pitchFamily="34" charset="0"/>
              </a:rPr>
              <a:t>Project Schedule</a:t>
            </a:r>
            <a:endParaRPr lang="en-US" sz="3600" dirty="0">
              <a:latin typeface="Calibri" panose="020F0502020204030204" pitchFamily="34" charset="0"/>
            </a:endParaRPr>
          </a:p>
        </p:txBody>
      </p:sp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</a:rPr>
              <a:t>Date: Advertise for Bids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</a:rPr>
              <a:t>Date: Mail Estimated Assessments, Public Hearing Notice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</a:rPr>
              <a:t>Date: BPW Public Hearing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</a:rPr>
              <a:t>Date: Common Council Hearing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</a:rPr>
              <a:t>Date: Begin Construction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</a:rPr>
              <a:t>Date: End Construction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6447</TotalTime>
  <Words>335</Words>
  <Application>Microsoft Office PowerPoint</Application>
  <PresentationFormat>Widescreen</PresentationFormat>
  <Paragraphs>54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Public Information Meeting City of Madison Engineering Division [Date]  Thank you for attending. We will begin shortly…</vt:lpstr>
      <vt:lpstr>Project Location</vt:lpstr>
      <vt:lpstr>Existing Conditions</vt:lpstr>
      <vt:lpstr>Proposed Design</vt:lpstr>
      <vt:lpstr>Public Right-Of-Way</vt:lpstr>
      <vt:lpstr>Construction &amp; Access</vt:lpstr>
      <vt:lpstr>City &amp; County Funding</vt:lpstr>
      <vt:lpstr>Assessment Policy &amp; Costs</vt:lpstr>
      <vt:lpstr>Project Schedule</vt:lpstr>
      <vt:lpstr>Board of Public Works (BPW) Meeting</vt:lpstr>
      <vt:lpstr>Contact Information &amp; Resources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encjp</dc:creator>
  <cp:lastModifiedBy>Mohelnitzky, Hannah</cp:lastModifiedBy>
  <cp:revision>515</cp:revision>
  <dcterms:created xsi:type="dcterms:W3CDTF">2007-04-05T20:38:04Z</dcterms:created>
  <dcterms:modified xsi:type="dcterms:W3CDTF">2024-11-26T18:38:44Z</dcterms:modified>
</cp:coreProperties>
</file>