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E3_9B534201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FE_6B5DEA0A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45" r:id="rId1"/>
  </p:sldMasterIdLst>
  <p:notesMasterIdLst>
    <p:notesMasterId r:id="rId45"/>
  </p:notesMasterIdLst>
  <p:handoutMasterIdLst>
    <p:handoutMasterId r:id="rId46"/>
  </p:handoutMasterIdLst>
  <p:sldIdLst>
    <p:sldId id="442" r:id="rId2"/>
    <p:sldId id="455" r:id="rId3"/>
    <p:sldId id="443" r:id="rId4"/>
    <p:sldId id="444" r:id="rId5"/>
    <p:sldId id="451" r:id="rId6"/>
    <p:sldId id="452" r:id="rId7"/>
    <p:sldId id="453" r:id="rId8"/>
    <p:sldId id="500" r:id="rId9"/>
    <p:sldId id="501" r:id="rId10"/>
    <p:sldId id="454" r:id="rId11"/>
    <p:sldId id="483" r:id="rId12"/>
    <p:sldId id="485" r:id="rId13"/>
    <p:sldId id="574" r:id="rId14"/>
    <p:sldId id="576" r:id="rId15"/>
    <p:sldId id="510" r:id="rId16"/>
    <p:sldId id="575" r:id="rId17"/>
    <p:sldId id="462" r:id="rId18"/>
    <p:sldId id="577" r:id="rId19"/>
    <p:sldId id="486" r:id="rId20"/>
    <p:sldId id="578" r:id="rId21"/>
    <p:sldId id="579" r:id="rId22"/>
    <p:sldId id="580" r:id="rId23"/>
    <p:sldId id="463" r:id="rId24"/>
    <p:sldId id="581" r:id="rId25"/>
    <p:sldId id="582" r:id="rId26"/>
    <p:sldId id="583" r:id="rId27"/>
    <p:sldId id="592" r:id="rId28"/>
    <p:sldId id="585" r:id="rId29"/>
    <p:sldId id="466" r:id="rId30"/>
    <p:sldId id="584" r:id="rId31"/>
    <p:sldId id="496" r:id="rId32"/>
    <p:sldId id="468" r:id="rId33"/>
    <p:sldId id="586" r:id="rId34"/>
    <p:sldId id="587" r:id="rId35"/>
    <p:sldId id="475" r:id="rId36"/>
    <p:sldId id="590" r:id="rId37"/>
    <p:sldId id="588" r:id="rId38"/>
    <p:sldId id="476" r:id="rId39"/>
    <p:sldId id="589" r:id="rId40"/>
    <p:sldId id="573" r:id="rId41"/>
    <p:sldId id="591" r:id="rId42"/>
    <p:sldId id="477" r:id="rId43"/>
    <p:sldId id="478" r:id="rId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F2CB1-A074-3D02-9814-B851DA6C6865}" name="Zwieg, Andrew" initials="AZ" userId="S::AZwieg@cityofmadison.com::c1e54d41-9292-45be-a9f5-efccfbc47e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86325" autoAdjust="0"/>
  </p:normalViewPr>
  <p:slideViewPr>
    <p:cSldViewPr>
      <p:cViewPr varScale="1">
        <p:scale>
          <a:sx n="76" d="100"/>
          <a:sy n="76" d="100"/>
        </p:scale>
        <p:origin x="132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1E3_9B5342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E4B11F-992C-4394-9C2B-A51076F933AD}" authorId="{000F2CB1-A074-3D02-9814-B851DA6C6865}" created="2026-07-01T11:43:39.37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05924865" sldId="483"/>
      <ac:spMk id="4" creationId="{00000000-0000-0000-0000-000000000000}"/>
      <ac:txMk cp="0" len="21">
        <ac:context len="22" hash="325754848"/>
      </ac:txMk>
    </ac:txMkLst>
    <p188:pos x="4569178" y="454378"/>
    <p188:txBody>
      <a:bodyPr/>
      <a:lstStyle/>
      <a:p>
        <a:r>
          <a:rPr lang="en-US"/>
          <a:t>This list may change based on the type of project - this is the general list.</a:t>
        </a:r>
      </a:p>
    </p188:txBody>
  </p188:cm>
</p188:cmLst>
</file>

<file path=ppt/comments/modernComment_1FE_6B5DEA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9C0A2E-794D-4A46-8560-970763854DDC}" authorId="{000F2CB1-A074-3D02-9814-B851DA6C6865}" created="2025-08-26T15:26:32.0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01316874" sldId="510"/>
      <ac:spMk id="41" creationId="{EE5A7CB3-7E89-3FCA-5020-2EFF376C4663}"/>
    </ac:deMkLst>
    <p188:txBody>
      <a:bodyPr/>
      <a:lstStyle/>
      <a:p>
        <a:r>
          <a:rPr lang="en-US"/>
          <a:t>Review this slide and update as needed for your project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59D5D69-05A1-4EF6-ABD3-349D33984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8A7D87E-C6D1-40C9-8D09-423F0C521207}" type="datetimeFigureOut">
              <a:rPr lang="en-US"/>
              <a:pPr>
                <a:defRPr/>
              </a:pPr>
              <a:t>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732360-804B-428C-9E2C-822EE973E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324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93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6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89CC2-2CB6-C4A8-9B81-E04FD531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638D0-D5E0-ED9B-7F5F-3C62F6031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F0611-9D2A-5347-11A2-108469F6B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BE396-518A-8A41-DC4D-B446D6897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495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1B65B9-DE93-46CD-A3F8-4B9833DD7F5B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895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87BEF-9965-BA20-D74B-DF000FA94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3BFD6-08AC-6277-2A60-55BE53FFF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2ABEE-437D-54DC-2624-19E4A356C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19F8C-6C0C-1CB5-8434-018C2F52F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450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1B65B9-DE93-46CD-A3F8-4B9833DD7F5B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D5CCA-3648-4C6F-75E5-0A34E717A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ECC242-EAF3-6625-FF51-5D2EAB5D0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308AE-2396-90D1-3257-6DFAD66D0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63AB6-AA8D-3A41-66D9-C621B07EF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798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6771A-E0B0-23DC-D106-ECE91C880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EB4C9-ABED-E51E-B735-61BBBB437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2084A-0C60-C32C-84EC-102CE949C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6C157-BB0A-6A48-9312-75EDEF66F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933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BFBA-A57A-3382-0497-42C69450D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DB556-0B94-7449-085E-660272EFD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A9C0B-A6F6-5C1A-2CDF-64C16AFA3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A33FB-861F-FF3D-0193-E5C311185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037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26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297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2962E-563B-C8A9-4307-1F5CCA8B6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2C65D-03F3-5334-5699-0CC951FC7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9AD60-74B0-2604-BCE8-B32227571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EF5AF-5949-C704-E919-631339F6C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186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966C5-B000-860D-EE04-37A956801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739EEE-5CCE-AF62-C257-391FDE01F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F6090-58FB-6C1D-3136-52DA6FB97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AA227-4F61-9FD2-C0BD-B2B21FBEC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012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2A67-8B39-EB5B-3F90-FDFE6A0E6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D2CCF-DC23-69F7-2119-0F486F9F3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F8F93-1FC1-F3CB-C19C-60B602541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EA58A-9017-CCCA-0C51-D263D14C1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253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3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BECD2-0B9D-A10C-24D5-807248EE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0FB66-373C-75E1-D463-0C69D19DC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1281E-D61E-BFA8-4891-1514B77C7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CA2B-598F-BA04-A545-20900518F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09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1B65B9-DE93-46CD-A3F8-4B9833DD7F5B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01217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305D7-92E0-23FA-4FA2-829BFDAF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72A266-1FF3-52C4-E008-BBF00AC8F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AABD6-BF31-335D-F44C-DA9AA43B3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204DC-9A24-505B-B39A-AD6FF9762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973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404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5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BD12E-F3B0-EC3F-BADE-6BCE8475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2762E-EDB7-B484-7A13-564BE0BC4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E013A-3B2D-9ADD-4268-F0507E4BE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50F24-796F-ABA5-214B-304AD4624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0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768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4F9B8-2019-D260-6E61-CDC10AFCD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AD02B-31E0-F929-0963-D21479BEE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2AA92-374E-B3E1-9EB8-3CC3FF7B1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9EC5B-7A59-2A2A-D761-2720C3C3B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45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EED46A-56A8-49A0-BE16-AEC0E8610EE6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15512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56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2FF88-B68E-5BE8-8696-D9AA6BCFF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A043C-E989-9B55-AD29-6430CA3547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EF088-EF9F-9FE7-71DA-7094FC9C3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BB6BD-ACB3-3B72-D617-389D539E8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292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EED46A-56A8-49A0-BE16-AEC0E8610EE6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68608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F6ABD-0749-CF2A-F545-429B6B067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BF6C49-2B68-9DF4-C96B-E514EFD08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10D3E-98BF-4B92-047E-66F0046EA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50398-7207-EDDE-1EA4-0F28771FD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137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550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52F39-101A-F314-5DFB-C720AF825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F6B70-0261-CE46-AEA5-A78479227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0ABEB-3F33-14FC-8505-93551505C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AF2E0-846A-B72B-5E54-0569DD0F6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265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1B7DC0-5F14-412A-BC59-C387F515766C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78258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1B7DC0-5F14-412A-BC59-C387F515766C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3609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64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66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83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4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36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1DCA7-98AF-C807-F4E8-2CA0EF62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5EE8F-7A99-AD19-6244-E3CEE33AE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68043-42EC-7776-19CB-F457003C4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7C224-07D3-F3BE-B48A-D701F94FD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19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5952-3A1C-47E4-B695-1AAD5CEC19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60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54ED-8F5F-45C5-B1A8-B586E79A3D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36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ACBE0-79F7-4D85-90B4-2C197169EA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49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ECE52-C6DC-48A9-AF83-6BA19E3073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8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9F1-5549-41D2-9B1A-31BE29754308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22DDB-2160-4931-B161-322C06D21E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28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9F1-5549-41D2-9B1A-31BE29754308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22DDB-2160-4931-B161-322C06D21E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40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C58AD-FDE2-4F91-B4D2-53672E2C29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7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684CA-DFBB-4B4D-ACC7-B4A53186DB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78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98A1-9912-47B3-A8B1-B7EFA83A44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0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C3563-D0CA-4D8C-9579-583B6C11F3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0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9F1-5549-41D2-9B1A-31BE29754308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22DDB-2160-4931-B161-322C06D21E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89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19F1-5549-41D2-9B1A-31BE29754308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322DDB-2160-4931-B161-322C06D21E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236646" y="6192631"/>
            <a:ext cx="3139308" cy="549602"/>
          </a:xfrm>
          <a:prstGeom prst="rect">
            <a:avLst/>
          </a:prstGeom>
          <a:blipFill dpi="0" rotWithShape="1">
            <a:blip r:embed="rId1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927" y="59578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6" r:id="rId1"/>
    <p:sldLayoutId id="2147485347" r:id="rId2"/>
    <p:sldLayoutId id="2147485348" r:id="rId3"/>
    <p:sldLayoutId id="2147485349" r:id="rId4"/>
    <p:sldLayoutId id="2147485350" r:id="rId5"/>
    <p:sldLayoutId id="2147485351" r:id="rId6"/>
    <p:sldLayoutId id="2147485352" r:id="rId7"/>
    <p:sldLayoutId id="2147485353" r:id="rId8"/>
    <p:sldLayoutId id="2147485354" r:id="rId9"/>
    <p:sldLayoutId id="2147485355" r:id="rId10"/>
    <p:sldLayoutId id="21474853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E3_9B53420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microsoft.com/office/2018/10/relationships/comments" Target="../comments/modernComment_1FE_6B5DEA0A.xml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boardofpublicworks@cityofmadison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hmohelnitzky@cityofmadison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hmohelnitzky@cityofmadison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1999" y="3775075"/>
            <a:ext cx="8915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Public Information Meeting</a:t>
            </a:r>
            <a:br>
              <a:rPr lang="en-US" sz="2700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700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City of Madison Engineering Division</a:t>
            </a:r>
            <a:br>
              <a:rPr lang="en-US" sz="2700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700" i="1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25000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[</a:t>
            </a:r>
            <a:r>
              <a:rPr lang="en-US" sz="2700" i="1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Date]</a:t>
            </a:r>
            <a:br>
              <a:rPr lang="en-US" sz="2700" i="1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</a:br>
            <a:br>
              <a:rPr lang="en-US" sz="2700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700" b="0" i="1" dirty="0">
                <a:solidFill>
                  <a:srgbClr val="FF0000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 you for attending. We will begin shortly…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17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7600" y="304800"/>
            <a:ext cx="7315199" cy="1957981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n-US" sz="6000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[Title]</a:t>
            </a:r>
          </a:p>
          <a:p>
            <a:pPr>
              <a:defRPr/>
            </a:pPr>
            <a:r>
              <a:rPr lang="en-US" sz="6000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[Title]</a:t>
            </a:r>
            <a:endParaRPr lang="en-US" sz="6600" i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11353800" cy="4114800"/>
          </a:xfrm>
        </p:spPr>
        <p:txBody>
          <a:bodyPr>
            <a:normAutofit fontScale="92500" lnSpcReduction="10000"/>
          </a:bodyPr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Thank You for participating!</a:t>
            </a:r>
          </a:p>
          <a:p>
            <a:pPr>
              <a:defRPr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(</a:t>
            </a:r>
            <a:r>
              <a:rPr lang="en-US" sz="2400" dirty="0">
                <a:latin typeface="Calibri" panose="020F0502020204030204" pitchFamily="34" charset="0"/>
              </a:rPr>
              <a:t>Hannah Mohelnitzky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latin typeface="Calibri" panose="020F0502020204030204" pitchFamily="34" charset="0"/>
              </a:rPr>
              <a:t>Public Information Officer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City of Madison)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(Alder </a:t>
            </a: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[name]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District </a:t>
            </a:r>
            <a:r>
              <a:rPr lang="en-US" altLang="en-US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</a:t>
            </a: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([</a:t>
            </a: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engineer</a:t>
            </a: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(s)]</a:t>
            </a:r>
            <a:r>
              <a:rPr lang="en-US" altLang="en-US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Q&amp;A (facilitated by </a:t>
            </a:r>
            <a:r>
              <a:rPr lang="en-US" sz="2400" dirty="0">
                <a:latin typeface="Calibri" panose="020F0502020204030204" pitchFamily="34" charset="0"/>
              </a:rPr>
              <a:t>Hannah Mohelnitzky</a:t>
            </a:r>
            <a:r>
              <a:rPr lang="en-US" altLang="en-US" sz="2400" dirty="0">
                <a:latin typeface="Calibri" panose="020F0502020204030204" pitchFamily="34" charset="0"/>
              </a:rPr>
              <a:t>)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Assisted by:</a:t>
            </a:r>
          </a:p>
          <a:p>
            <a:pPr lvl="2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[engineer]</a:t>
            </a:r>
          </a:p>
          <a:p>
            <a:pPr lvl="2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[engineer]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available on the website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[add link]</a:t>
            </a:r>
            <a:endParaRPr lang="en-US" altLang="en-US" sz="2400" i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2" indent="0">
              <a:buClr>
                <a:schemeClr val="accent1"/>
              </a:buClr>
              <a:buNone/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7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059248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76200"/>
            <a:ext cx="8229600" cy="762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Project Location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DB0A1-47F5-2576-B73F-9E145881A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38200"/>
            <a:ext cx="7010401" cy="5638800"/>
          </a:xfrm>
        </p:spPr>
        <p:txBody>
          <a:bodyPr>
            <a:norm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location map]</a:t>
            </a:r>
          </a:p>
          <a:p>
            <a:pPr eaLnBrk="1" hangingPunct="1"/>
            <a:endParaRPr lang="en-US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74C8-8183-22B2-E35F-545BD2E18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64123C6F-A3A9-FB5E-8244-2FDE0A2B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E0C783-E865-CDA6-01F4-A9FC055AE65F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C45739-B5A4-5360-E914-063A106191AA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04983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271CAC-7E25-39B5-E593-2B4B59219AE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latin typeface="Calibri" panose="020F0502020204030204" pitchFamily="34" charset="0"/>
              </a:rPr>
              <a:t>Meeting Purpose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9EFD607-5FAD-E5AB-2A51-890F75E33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38200"/>
            <a:ext cx="7010401" cy="5638800"/>
          </a:xfrm>
        </p:spPr>
        <p:txBody>
          <a:bodyPr>
            <a:norm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information]</a:t>
            </a:r>
          </a:p>
          <a:p>
            <a:pPr eaLnBrk="1" hangingPunct="1"/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14ABDA3-748E-3E31-E76B-3A01FE10CA46}"/>
              </a:ext>
            </a:extLst>
          </p:cNvPr>
          <p:cNvSpPr txBox="1">
            <a:spLocks/>
          </p:cNvSpPr>
          <p:nvPr/>
        </p:nvSpPr>
        <p:spPr>
          <a:xfrm>
            <a:off x="5181599" y="838200"/>
            <a:ext cx="7010401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location map]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2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CC84D8-993B-62E0-E777-59BA78B82F84}"/>
              </a:ext>
            </a:extLst>
          </p:cNvPr>
          <p:cNvSpPr/>
          <p:nvPr/>
        </p:nvSpPr>
        <p:spPr>
          <a:xfrm>
            <a:off x="775113" y="4542499"/>
            <a:ext cx="10574231" cy="37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6251271D-AC23-664A-FD89-28E1B3BF258D}"/>
              </a:ext>
            </a:extLst>
          </p:cNvPr>
          <p:cNvSpPr/>
          <p:nvPr/>
        </p:nvSpPr>
        <p:spPr>
          <a:xfrm>
            <a:off x="748533" y="2739212"/>
            <a:ext cx="1927860" cy="609040"/>
          </a:xfrm>
          <a:prstGeom prst="flowChartProcess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 Selected and Budgeted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97C93A-C948-6CD5-0030-44BB6BC5449E}"/>
              </a:ext>
            </a:extLst>
          </p:cNvPr>
          <p:cNvSpPr/>
          <p:nvPr/>
        </p:nvSpPr>
        <p:spPr>
          <a:xfrm>
            <a:off x="906398" y="4750352"/>
            <a:ext cx="2628303" cy="6698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Gather team, data, and existing conditions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A1F7D3-9684-3D86-DB70-AA6F8EC2406A}"/>
              </a:ext>
            </a:extLst>
          </p:cNvPr>
          <p:cNvCxnSpPr>
            <a:cxnSpLocks/>
          </p:cNvCxnSpPr>
          <p:nvPr/>
        </p:nvCxnSpPr>
        <p:spPr>
          <a:xfrm flipV="1">
            <a:off x="3053493" y="3707336"/>
            <a:ext cx="0" cy="801346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Bullseye with solid fill">
            <a:extLst>
              <a:ext uri="{FF2B5EF4-FFF2-40B4-BE49-F238E27FC236}">
                <a16:creationId xmlns:a16="http://schemas.microsoft.com/office/drawing/2014/main" id="{D6D7C8E0-F1C4-CEDD-308F-0B5D923D0D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833" y="2806232"/>
            <a:ext cx="457200" cy="457200"/>
          </a:xfrm>
          <a:prstGeom prst="rect">
            <a:avLst/>
          </a:prstGeom>
        </p:spPr>
      </p:pic>
      <p:pic>
        <p:nvPicPr>
          <p:cNvPr id="10" name="Graphic 9" descr="Folder Search with solid fill">
            <a:extLst>
              <a:ext uri="{FF2B5EF4-FFF2-40B4-BE49-F238E27FC236}">
                <a16:creationId xmlns:a16="http://schemas.microsoft.com/office/drawing/2014/main" id="{D2CE07DD-1F2D-F920-9208-D824BEB1C5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399" y="4793487"/>
            <a:ext cx="552450" cy="5524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A9601E-3CFC-32D3-528B-8E997913D818}"/>
              </a:ext>
            </a:extLst>
          </p:cNvPr>
          <p:cNvGrpSpPr/>
          <p:nvPr/>
        </p:nvGrpSpPr>
        <p:grpSpPr>
          <a:xfrm>
            <a:off x="2223117" y="3562355"/>
            <a:ext cx="2275424" cy="692560"/>
            <a:chOff x="2781300" y="3089010"/>
            <a:chExt cx="2275424" cy="692560"/>
          </a:xfrm>
          <a:solidFill>
            <a:schemeClr val="accent6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F372B3-351B-40AB-28F4-17C89677123B}"/>
                </a:ext>
              </a:extLst>
            </p:cNvPr>
            <p:cNvSpPr/>
            <p:nvPr/>
          </p:nvSpPr>
          <p:spPr>
            <a:xfrm>
              <a:off x="2781300" y="3089010"/>
              <a:ext cx="2275424" cy="6925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First Public </a:t>
              </a:r>
            </a:p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Involvement Meeting</a:t>
              </a:r>
            </a:p>
          </p:txBody>
        </p:sp>
        <p:pic>
          <p:nvPicPr>
            <p:cNvPr id="13" name="Graphic 12" descr="Chat with solid fill">
              <a:extLst>
                <a:ext uri="{FF2B5EF4-FFF2-40B4-BE49-F238E27FC236}">
                  <a16:creationId xmlns:a16="http://schemas.microsoft.com/office/drawing/2014/main" id="{4F6E48CB-FC81-D1E2-6E0A-EB06554A1CC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823210" y="3206690"/>
              <a:ext cx="457200" cy="457200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996985-81DC-22BE-22C6-8D091CE853DF}"/>
              </a:ext>
            </a:extLst>
          </p:cNvPr>
          <p:cNvSpPr/>
          <p:nvPr/>
        </p:nvSpPr>
        <p:spPr>
          <a:xfrm>
            <a:off x="3606126" y="4750352"/>
            <a:ext cx="3097970" cy="6698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options developed based on data and public feedback</a:t>
            </a:r>
          </a:p>
        </p:txBody>
      </p:sp>
      <p:pic>
        <p:nvPicPr>
          <p:cNvPr id="15" name="Graphic 14" descr="Blueprint with solid fill">
            <a:extLst>
              <a:ext uri="{FF2B5EF4-FFF2-40B4-BE49-F238E27FC236}">
                <a16:creationId xmlns:a16="http://schemas.microsoft.com/office/drawing/2014/main" id="{D2EAB1F8-C964-3890-845C-C14D05B7E9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48915" y="4806564"/>
            <a:ext cx="493703" cy="4937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EB8930-A187-C8A0-8B39-D667FF68519E}"/>
              </a:ext>
            </a:extLst>
          </p:cNvPr>
          <p:cNvCxnSpPr>
            <a:cxnSpLocks/>
          </p:cNvCxnSpPr>
          <p:nvPr/>
        </p:nvCxnSpPr>
        <p:spPr>
          <a:xfrm flipV="1">
            <a:off x="6638498" y="4137235"/>
            <a:ext cx="0" cy="371447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AC8884-F46C-9063-816A-ECDF4639C791}"/>
              </a:ext>
            </a:extLst>
          </p:cNvPr>
          <p:cNvGrpSpPr/>
          <p:nvPr/>
        </p:nvGrpSpPr>
        <p:grpSpPr>
          <a:xfrm>
            <a:off x="4812180" y="2525314"/>
            <a:ext cx="2902191" cy="692560"/>
            <a:chOff x="5310716" y="1898666"/>
            <a:chExt cx="2833972" cy="692560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EEFCA46-DB20-F7BF-FE3E-EAC2D5184717}"/>
                </a:ext>
              </a:extLst>
            </p:cNvPr>
            <p:cNvSpPr/>
            <p:nvPr/>
          </p:nvSpPr>
          <p:spPr>
            <a:xfrm>
              <a:off x="5310716" y="1898666"/>
              <a:ext cx="2833972" cy="6925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Staff presents to Transportation Commission</a:t>
              </a:r>
            </a:p>
          </p:txBody>
        </p:sp>
        <p:pic>
          <p:nvPicPr>
            <p:cNvPr id="19" name="Graphic 18" descr="Presentation with checklist with solid fill">
              <a:extLst>
                <a:ext uri="{FF2B5EF4-FFF2-40B4-BE49-F238E27FC236}">
                  <a16:creationId xmlns:a16="http://schemas.microsoft.com/office/drawing/2014/main" id="{65134000-6995-D771-5B07-55D3E6F8F20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356545" y="1973857"/>
              <a:ext cx="457200" cy="457200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21D912-1FA8-4F9B-1CE9-A3E72EB55C1F}"/>
              </a:ext>
            </a:extLst>
          </p:cNvPr>
          <p:cNvCxnSpPr>
            <a:cxnSpLocks/>
          </p:cNvCxnSpPr>
          <p:nvPr/>
        </p:nvCxnSpPr>
        <p:spPr>
          <a:xfrm flipV="1">
            <a:off x="8124637" y="2369812"/>
            <a:ext cx="0" cy="214764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9407B7-ABF6-FB42-B3A0-2EF7414A2622}"/>
              </a:ext>
            </a:extLst>
          </p:cNvPr>
          <p:cNvGrpSpPr/>
          <p:nvPr/>
        </p:nvGrpSpPr>
        <p:grpSpPr>
          <a:xfrm>
            <a:off x="7928620" y="2004963"/>
            <a:ext cx="2378289" cy="692560"/>
            <a:chOff x="8179645" y="3107579"/>
            <a:chExt cx="2378289" cy="692560"/>
          </a:xfrm>
          <a:solidFill>
            <a:schemeClr val="bg1">
              <a:lumMod val="6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6F4BCAD-B571-B25B-6F17-AB6B6EA5683D}"/>
                </a:ext>
              </a:extLst>
            </p:cNvPr>
            <p:cNvSpPr/>
            <p:nvPr/>
          </p:nvSpPr>
          <p:spPr>
            <a:xfrm>
              <a:off x="8179645" y="3107579"/>
              <a:ext cx="2378289" cy="692560"/>
            </a:xfrm>
            <a:prstGeom prst="roundRect">
              <a:avLst>
                <a:gd name="adj" fmla="val 12362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Staff presents to Board of Public Works</a:t>
              </a:r>
            </a:p>
          </p:txBody>
        </p:sp>
        <p:pic>
          <p:nvPicPr>
            <p:cNvPr id="23" name="Graphic 22" descr="Presentation with pie chart with solid fill">
              <a:extLst>
                <a:ext uri="{FF2B5EF4-FFF2-40B4-BE49-F238E27FC236}">
                  <a16:creationId xmlns:a16="http://schemas.microsoft.com/office/drawing/2014/main" id="{B5BCB043-7B76-B167-938E-EF9C18E5237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239128" y="3243828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2A3B26-E6B7-F9A0-DE03-C085CBEF4250}"/>
              </a:ext>
            </a:extLst>
          </p:cNvPr>
          <p:cNvSpPr/>
          <p:nvPr/>
        </p:nvSpPr>
        <p:spPr>
          <a:xfrm>
            <a:off x="8853461" y="4750352"/>
            <a:ext cx="2334381" cy="6698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finalized and set for bid</a:t>
            </a:r>
          </a:p>
        </p:txBody>
      </p:sp>
      <p:pic>
        <p:nvPicPr>
          <p:cNvPr id="25" name="Graphic 24" descr="Clipboard Checked with solid fill">
            <a:extLst>
              <a:ext uri="{FF2B5EF4-FFF2-40B4-BE49-F238E27FC236}">
                <a16:creationId xmlns:a16="http://schemas.microsoft.com/office/drawing/2014/main" id="{FF9B3924-E502-B5F4-7D66-92E8D775DA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895229" y="4831690"/>
            <a:ext cx="493703" cy="493703"/>
          </a:xfrm>
          <a:prstGeom prst="rect">
            <a:avLst/>
          </a:prstGeom>
        </p:spPr>
      </p:pic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2F5EA206-7A0F-A111-0B19-931C386931B9}"/>
              </a:ext>
            </a:extLst>
          </p:cNvPr>
          <p:cNvSpPr/>
          <p:nvPr/>
        </p:nvSpPr>
        <p:spPr>
          <a:xfrm>
            <a:off x="10020651" y="2764417"/>
            <a:ext cx="1787739" cy="604948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Construction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9592F6-2790-EE46-CFF6-B17C3F9642BD}"/>
              </a:ext>
            </a:extLst>
          </p:cNvPr>
          <p:cNvCxnSpPr>
            <a:cxnSpLocks/>
          </p:cNvCxnSpPr>
          <p:nvPr/>
        </p:nvCxnSpPr>
        <p:spPr>
          <a:xfrm flipH="1">
            <a:off x="11343225" y="3337496"/>
            <a:ext cx="6119" cy="1576449"/>
          </a:xfrm>
          <a:prstGeom prst="line">
            <a:avLst/>
          </a:prstGeom>
          <a:ln w="57150">
            <a:solidFill>
              <a:schemeClr val="accent5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Traffic cone with solid fill">
            <a:extLst>
              <a:ext uri="{FF2B5EF4-FFF2-40B4-BE49-F238E27FC236}">
                <a16:creationId xmlns:a16="http://schemas.microsoft.com/office/drawing/2014/main" id="{BF72F7F7-D2A4-E9EB-8DB7-FDE16D0266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078309" y="2838291"/>
            <a:ext cx="457200" cy="4572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CB23151-091D-5C47-1665-F896C37CBC9A}"/>
              </a:ext>
            </a:extLst>
          </p:cNvPr>
          <p:cNvGrpSpPr/>
          <p:nvPr/>
        </p:nvGrpSpPr>
        <p:grpSpPr>
          <a:xfrm>
            <a:off x="4557732" y="3563463"/>
            <a:ext cx="2275424" cy="692560"/>
            <a:chOff x="5240228" y="3089010"/>
            <a:chExt cx="2275424" cy="6925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6CD1DC8-BE37-3D4C-5456-2A31C9AD5774}"/>
                </a:ext>
              </a:extLst>
            </p:cNvPr>
            <p:cNvSpPr/>
            <p:nvPr/>
          </p:nvSpPr>
          <p:spPr>
            <a:xfrm>
              <a:off x="5240228" y="3089010"/>
              <a:ext cx="2275424" cy="69256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Second Public </a:t>
              </a:r>
            </a:p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Involvement Meeting</a:t>
              </a:r>
            </a:p>
          </p:txBody>
        </p:sp>
        <p:pic>
          <p:nvPicPr>
            <p:cNvPr id="31" name="Graphic 30" descr="Chat with solid fill">
              <a:extLst>
                <a:ext uri="{FF2B5EF4-FFF2-40B4-BE49-F238E27FC236}">
                  <a16:creationId xmlns:a16="http://schemas.microsoft.com/office/drawing/2014/main" id="{A545A6C9-DAA9-28D4-5411-46B59CE80DB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265520" y="3206479"/>
              <a:ext cx="457200" cy="457200"/>
            </a:xfrm>
            <a:prstGeom prst="rect">
              <a:avLst/>
            </a:prstGeom>
          </p:spPr>
        </p:pic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CA48D8-C352-C187-0388-E91AEB6C133C}"/>
              </a:ext>
            </a:extLst>
          </p:cNvPr>
          <p:cNvCxnSpPr>
            <a:cxnSpLocks/>
          </p:cNvCxnSpPr>
          <p:nvPr/>
        </p:nvCxnSpPr>
        <p:spPr>
          <a:xfrm flipV="1">
            <a:off x="775113" y="3305922"/>
            <a:ext cx="0" cy="1608023"/>
          </a:xfrm>
          <a:prstGeom prst="line">
            <a:avLst/>
          </a:prstGeom>
          <a:ln w="57150">
            <a:solidFill>
              <a:schemeClr val="accent5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7C0E6A-2E02-93D3-B773-B1395D5AEAB4}"/>
              </a:ext>
            </a:extLst>
          </p:cNvPr>
          <p:cNvSpPr/>
          <p:nvPr/>
        </p:nvSpPr>
        <p:spPr>
          <a:xfrm>
            <a:off x="6775521" y="4750352"/>
            <a:ext cx="2006514" cy="6698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further developed and refined</a:t>
            </a:r>
          </a:p>
        </p:txBody>
      </p:sp>
      <p:pic>
        <p:nvPicPr>
          <p:cNvPr id="34" name="Graphic 33" descr="Illustrator with solid fill">
            <a:extLst>
              <a:ext uri="{FF2B5EF4-FFF2-40B4-BE49-F238E27FC236}">
                <a16:creationId xmlns:a16="http://schemas.microsoft.com/office/drawing/2014/main" id="{A42E681C-8F6F-BFD0-E846-EE45919897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833156" y="4806563"/>
            <a:ext cx="493703" cy="49370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1BC4DD-9C45-5ADF-DA6C-98D4C981879C}"/>
              </a:ext>
            </a:extLst>
          </p:cNvPr>
          <p:cNvCxnSpPr>
            <a:cxnSpLocks/>
          </p:cNvCxnSpPr>
          <p:nvPr/>
        </p:nvCxnSpPr>
        <p:spPr>
          <a:xfrm flipH="1" flipV="1">
            <a:off x="7326859" y="3150907"/>
            <a:ext cx="11602" cy="13577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">
            <a:extLst>
              <a:ext uri="{FF2B5EF4-FFF2-40B4-BE49-F238E27FC236}">
                <a16:creationId xmlns:a16="http://schemas.microsoft.com/office/drawing/2014/main" id="{D738A35D-0128-9EC5-7147-2AA428289B2B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Meeting Purpose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E5A7CB3-7E89-3FCA-5020-2EFF376C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22" y="1488172"/>
            <a:ext cx="6949440" cy="914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Development Process</a:t>
            </a:r>
          </a:p>
        </p:txBody>
      </p:sp>
      <p:pic>
        <p:nvPicPr>
          <p:cNvPr id="45" name="Graphic 44" descr="Presentation with checklist with solid fill">
            <a:extLst>
              <a:ext uri="{FF2B5EF4-FFF2-40B4-BE49-F238E27FC236}">
                <a16:creationId xmlns:a16="http://schemas.microsoft.com/office/drawing/2014/main" id="{2F7C1ECD-81A3-DF0A-3A86-92BCD37342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890534" y="3272722"/>
            <a:ext cx="468206" cy="457200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6645C4B-7C93-A9C0-3104-D71D0C28BF51}"/>
              </a:ext>
            </a:extLst>
          </p:cNvPr>
          <p:cNvSpPr/>
          <p:nvPr/>
        </p:nvSpPr>
        <p:spPr>
          <a:xfrm>
            <a:off x="8377482" y="3468758"/>
            <a:ext cx="2378289" cy="692560"/>
          </a:xfrm>
          <a:prstGeom prst="roundRect">
            <a:avLst>
              <a:gd name="adj" fmla="val 1236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Common Council Public Hearing</a:t>
            </a:r>
          </a:p>
        </p:txBody>
      </p:sp>
      <p:pic>
        <p:nvPicPr>
          <p:cNvPr id="47" name="Graphic 46" descr="Presentation with checklist with solid fill">
            <a:extLst>
              <a:ext uri="{FF2B5EF4-FFF2-40B4-BE49-F238E27FC236}">
                <a16:creationId xmlns:a16="http://schemas.microsoft.com/office/drawing/2014/main" id="{C13A03F4-5317-1C9B-EF83-90D8BE033D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403986" y="3579044"/>
            <a:ext cx="468206" cy="45720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EE3C41-944B-D806-1B57-3F81E8B4ABDD}"/>
              </a:ext>
            </a:extLst>
          </p:cNvPr>
          <p:cNvCxnSpPr>
            <a:cxnSpLocks/>
          </p:cNvCxnSpPr>
          <p:nvPr/>
        </p:nvCxnSpPr>
        <p:spPr>
          <a:xfrm flipV="1">
            <a:off x="10668000" y="4137235"/>
            <a:ext cx="0" cy="40526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 descr="Line arrow: Counter-clockwise curve with solid fill">
            <a:extLst>
              <a:ext uri="{FF2B5EF4-FFF2-40B4-BE49-F238E27FC236}">
                <a16:creationId xmlns:a16="http://schemas.microsoft.com/office/drawing/2014/main" id="{0E624A6E-ED0E-618A-450C-47ACDC25DC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3431790">
            <a:off x="2909801" y="3045484"/>
            <a:ext cx="458212" cy="458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B3601-F290-19A6-ECA7-75E02AD5B0FA}"/>
              </a:ext>
            </a:extLst>
          </p:cNvPr>
          <p:cNvSpPr txBox="1"/>
          <p:nvPr/>
        </p:nvSpPr>
        <p:spPr>
          <a:xfrm>
            <a:off x="3241813" y="2938966"/>
            <a:ext cx="179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18013168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1DB7C-FE9A-B956-FF5A-3CC676EA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01EAB347-FD5E-D44A-1250-ED457E3BD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B06524-D08D-7E90-6DD3-2BDEF74BD6E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2C0BE52-1A6D-DAC5-E941-9CB42B9C6E8A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6274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-1" y="838200"/>
            <a:ext cx="7010401" cy="5638800"/>
          </a:xfrm>
        </p:spPr>
        <p:txBody>
          <a:bodyPr>
            <a:norm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information]</a:t>
            </a:r>
          </a:p>
          <a:p>
            <a:pPr eaLnBrk="1" hangingPunct="1"/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Project Scope</a:t>
            </a:r>
          </a:p>
        </p:txBody>
      </p:sp>
    </p:spTree>
    <p:extLst>
      <p:ext uri="{BB962C8B-B14F-4D97-AF65-F5344CB8AC3E}">
        <p14:creationId xmlns:p14="http://schemas.microsoft.com/office/powerpoint/2010/main" val="375487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46B7-A8BE-05C6-8F5B-EF1E3D68A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187A3136-699E-A276-8A73-A4A6839C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BB805D-01E1-0609-2FD5-AA541A47A510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501D142-CEA4-219E-BEE0-6FED1B66A1D8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29386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019129"/>
          <a:ext cx="10972800" cy="423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1109920691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3912696871"/>
                    </a:ext>
                  </a:extLst>
                </a:gridCol>
              </a:tblGrid>
              <a:tr h="4511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Existing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Condition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1269742090"/>
                  </a:ext>
                </a:extLst>
              </a:tr>
              <a:tr h="39807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Last Surfaced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2111727347"/>
                  </a:ext>
                </a:extLst>
              </a:tr>
              <a:tr h="52237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Pavement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Surface Evaluation &amp; Rating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781068021"/>
                  </a:ext>
                </a:extLst>
              </a:tr>
              <a:tr h="44575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Curb Rating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152194712"/>
                  </a:ext>
                </a:extLst>
              </a:tr>
              <a:tr h="39807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Width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353540701"/>
                  </a:ext>
                </a:extLst>
              </a:tr>
              <a:tr h="39807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Surface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3624935119"/>
                  </a:ext>
                </a:extLst>
              </a:tr>
              <a:tr h="432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Sidewalk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2723206442"/>
                  </a:ext>
                </a:extLst>
              </a:tr>
              <a:tr h="398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Sanitary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1019097423"/>
                  </a:ext>
                </a:extLst>
              </a:tr>
              <a:tr h="396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Water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394003431"/>
                  </a:ext>
                </a:extLst>
              </a:tr>
              <a:tr h="398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Storm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174060304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1F7C9D58-9EF0-BBE4-89E3-E930E9B7B8D5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Existing Conditions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Rules and Housekeeping Items for this Meeting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11353800" cy="41148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This meeting will be </a:t>
            </a:r>
            <a:r>
              <a:rPr lang="en-US" b="1" u="sng" dirty="0"/>
              <a:t>recorded</a:t>
            </a:r>
            <a:r>
              <a:rPr lang="en-US" dirty="0"/>
              <a:t> and posted to the project page.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All attendees should be </a:t>
            </a:r>
            <a:r>
              <a:rPr lang="en-US" b="1" u="sng" dirty="0"/>
              <a:t>muted</a:t>
            </a:r>
            <a:r>
              <a:rPr lang="en-US" dirty="0"/>
              <a:t> to keep background noise to a minimum.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Use the </a:t>
            </a:r>
            <a:r>
              <a:rPr lang="en-US" b="1" u="sng" dirty="0"/>
              <a:t>“Q and A” </a:t>
            </a:r>
            <a:r>
              <a:rPr lang="en-US" dirty="0"/>
              <a:t>button for technical issues with meeting to troubleshoot with staff to assist.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Use the </a:t>
            </a:r>
            <a:r>
              <a:rPr lang="en-US" b="1" u="sng" dirty="0"/>
              <a:t>“Q and A” </a:t>
            </a:r>
            <a:r>
              <a:rPr lang="en-US" dirty="0"/>
              <a:t>button to type questions about presentation. Questions will be answered live after the presentation.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Inappropriate questions may be dismissed.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Use the </a:t>
            </a:r>
            <a:r>
              <a:rPr lang="en-US" b="1" dirty="0"/>
              <a:t>“raise your hand” </a:t>
            </a:r>
            <a:r>
              <a:rPr lang="en-US" dirty="0"/>
              <a:t>button to verbally ask your question. You will be prompted to unmute when it is your turn.  </a:t>
            </a:r>
          </a:p>
        </p:txBody>
      </p:sp>
    </p:spTree>
    <p:extLst>
      <p:ext uri="{BB962C8B-B14F-4D97-AF65-F5344CB8AC3E}">
        <p14:creationId xmlns:p14="http://schemas.microsoft.com/office/powerpoint/2010/main" val="380985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0612D-F961-D740-277C-D3EB109C5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48C1E831-D3EF-3657-E3BB-0818EF674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EF1063-921C-FC65-7A0A-D97A1440F15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C293D21-9939-182A-2A01-07F3DA209857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8116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48363-DE9B-5646-4BBA-BFB3188A5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6678E997-3C58-DBE5-BBEF-1776294C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EEE011-25C5-C97C-46FC-539BED1245D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03A7125-CF50-E39C-A37D-30D654FEC995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76752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BDCAB-6229-5F17-F55C-C5B83AE7D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68A7CEAC-439A-3402-B1C4-B8B8BEB02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4DA4A3-0B49-1BCD-0EAA-F4B30631DC61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46CFB66-EB9B-98B3-BF98-D27E7E448AA5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31243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7391400" cy="457200"/>
          </a:xfrm>
        </p:spPr>
        <p:txBody>
          <a:bodyPr/>
          <a:lstStyle/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[street name]</a:t>
            </a:r>
            <a:endParaRPr lang="en-US" altLang="en-US" sz="2000" i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</a:rPr>
              <a:t>[Proposed Street Design]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1295400"/>
            <a:ext cx="784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SzPct val="68000"/>
              <a:buFont typeface="Courier New" panose="02070309020205020404" pitchFamily="49" charset="0"/>
              <a:buChar char="o"/>
            </a:pPr>
            <a:r>
              <a:rPr lang="en-US" altLang="en-US" sz="2000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[add information]</a:t>
            </a:r>
          </a:p>
          <a:p>
            <a:pPr lvl="1"/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37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4A7A8-6FA1-5487-3F2C-04A09A54E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DE169903-9EE1-9B05-F89D-8C90671F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0B2756-BDDA-FAEB-BFF2-FD5FDFD6AD3F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BA7D82-23A3-C2A5-2EDE-90FA408CAEE1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8010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F36C1-ADC3-C8FC-DB43-81C5318F9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5DEE69C0-EF3A-D393-A2D3-FB69BB528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ED2BCD-C0C5-2BE4-8880-EBCEF5E00BA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51C9EE9-CCF9-209F-807F-5D0E922DEDBF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88965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127F-EDDE-AD72-796C-3866BBCE4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A8236FF9-2D1C-1EC1-8912-6D606394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2E1AC0E-14BE-7668-D838-9B2E6EBA6CC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56BF083-0AF8-0F4C-342A-2A3BF55E92B8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52462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Public Right-Of-Way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EC2AC31-5A12-9785-203B-706AC183E837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4572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Space of property that extends typically from the curb into the homeowner’s yard.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Homeowners are responsible for maintaining the public right-of-way.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City uses this portion of the yard to improve utilities or other infrastructure the public uses.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Right-of-way &amp; temporary limited easements are potential going to be purchased.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E4B94-92DB-0184-A897-F1C879E23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17" y="762000"/>
            <a:ext cx="6919221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2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42705-A73F-EF2B-4A82-9AB0AB2D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05D6BFD3-6642-02AE-7E29-C47C291A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C917C1-1543-B4DA-A774-9757824CCB31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430B196-2CAB-6B87-2BDC-DBC3CA985827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254104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990600"/>
            <a:ext cx="1219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information]</a:t>
            </a:r>
          </a:p>
          <a:p>
            <a:pPr marL="109537" indent="0" eaLnBrk="1" hangingPunct="1"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Forestry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71165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ontent Placeholder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109537" algn="ctr">
              <a:buSzTx/>
              <a:buFont typeface="Wingdings 3"/>
              <a:buNone/>
              <a:defRPr b="1"/>
            </a:pPr>
            <a:r>
              <a:rPr dirty="0"/>
              <a:t>This meeting is being recorded.  </a:t>
            </a:r>
          </a:p>
          <a:p>
            <a:pPr marL="0" indent="109537" algn="ctr">
              <a:buSzTx/>
              <a:buFont typeface="Wingdings 3"/>
              <a:buNone/>
              <a:defRPr b="1"/>
            </a:pPr>
            <a:r>
              <a:rPr dirty="0"/>
              <a:t>It is a public record subject to disclosure.</a:t>
            </a:r>
          </a:p>
          <a:p>
            <a:pPr marL="0" indent="109537" algn="ctr">
              <a:buSzTx/>
              <a:buFont typeface="Wingdings 3"/>
              <a:buNone/>
            </a:pPr>
            <a:r>
              <a:rPr dirty="0"/>
              <a:t>By continuing to be in the meeting, you are consenting to being recorded and consenting to this record being released to public record requestors.</a:t>
            </a:r>
          </a:p>
        </p:txBody>
      </p:sp>
    </p:spTree>
    <p:extLst>
      <p:ext uri="{BB962C8B-B14F-4D97-AF65-F5344CB8AC3E}">
        <p14:creationId xmlns:p14="http://schemas.microsoft.com/office/powerpoint/2010/main" val="4005188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F85B6-44C5-4935-9C54-35911BAB1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ABE77093-16BD-94C4-E773-3CD7FCC2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56F705A-9687-E380-D993-377F9371388A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C573782-9589-E007-A2EA-240CC25DBD95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07208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5238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Assessment Policy &amp; Costs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853438"/>
            <a:ext cx="990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i="1" dirty="0">
                <a:highlight>
                  <a:srgbClr val="FFFF00"/>
                </a:highlight>
                <a:latin typeface="Calibri" panose="020F0502020204030204" pitchFamily="34" charset="0"/>
              </a:rPr>
              <a:t>[add table]</a:t>
            </a:r>
            <a:endParaRPr lang="en-US" altLang="en-US" i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1181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Special charge for work being done that has a direct benefit to the property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more information]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Assessment Policy &amp; Costs</a:t>
            </a:r>
          </a:p>
        </p:txBody>
      </p:sp>
    </p:spTree>
    <p:extLst>
      <p:ext uri="{BB962C8B-B14F-4D97-AF65-F5344CB8AC3E}">
        <p14:creationId xmlns:p14="http://schemas.microsoft.com/office/powerpoint/2010/main" val="1093097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7DD04-D767-72EA-8E9C-0C46F1082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14E94CEB-C05E-41D6-9A09-E8F73FA9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A3D6F5-9786-4177-0E8C-AC8B7843295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B05E2BF-F7F1-F693-E290-1C084949F488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8843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514A4-2F5F-9A6D-F038-2E16CA332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B841C546-6F0C-73FD-E7E8-FA851B93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0964006-087A-328A-7138-AB3BC45E873B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E56C34-2CED-22A2-3D74-403886F117A1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175509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4648200"/>
          </a:xfrm>
        </p:spPr>
        <p:txBody>
          <a:bodyPr/>
          <a:lstStyle/>
          <a:p>
            <a:pPr marL="735013" lvl="1" indent="-342900" fontAlgn="base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[discuss approval schedule]</a:t>
            </a:r>
          </a:p>
          <a:p>
            <a:pPr marL="1077913" lvl="2" fontAlgn="base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Project Approval Schedule</a:t>
            </a:r>
          </a:p>
        </p:txBody>
      </p:sp>
    </p:spTree>
    <p:extLst>
      <p:ext uri="{BB962C8B-B14F-4D97-AF65-F5344CB8AC3E}">
        <p14:creationId xmlns:p14="http://schemas.microsoft.com/office/powerpoint/2010/main" val="4101482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6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400" dirty="0"/>
              <a:t>Members of the public can watch, register support/opposition, speak (3 minutes), and/or submit written comments.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400" dirty="0"/>
              <a:t>Subscribe to the email list on project webpage to get notification when BPW meeting registration opens.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400" dirty="0"/>
              <a:t>If you register to speak, make sure the name you display in Zoom matches the name you registered under so staff know who to unmute when it’s your turn.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400" dirty="0"/>
              <a:t>BPW meetings start at 4:30 PM but the public hearings for public works projects don’t start until 5:30 PM (or when the item under discussion at 5:30 PM finishes). You can join at any time.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400" dirty="0"/>
              <a:t>If you have any questions about registering for the BPW meeting, email </a:t>
            </a:r>
            <a:r>
              <a:rPr lang="en-US" sz="2400" b="0" i="0" dirty="0">
                <a:effectLst/>
                <a:hlinkClick r:id="rId3"/>
              </a:rPr>
              <a:t>boardofpublicworks@cityofmadison.com</a:t>
            </a:r>
            <a:r>
              <a:rPr lang="en-US" sz="2400" b="0" i="0" dirty="0">
                <a:effectLst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E42F43-8776-7671-21F5-6260515C61B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Board of Public Works (BPW Meeting)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20AA6-FD1D-798B-3E38-E17B92709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FA9693F5-87F3-F179-035B-71C248AF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08776B-D6C7-B8F7-C8C9-EB509F18DE90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68BF46-4BD6-7FCF-2EBB-25F46D81D1F4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74334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Construction Schedule &amp; Access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46482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information]</a:t>
            </a:r>
          </a:p>
        </p:txBody>
      </p:sp>
    </p:spTree>
    <p:extLst>
      <p:ext uri="{BB962C8B-B14F-4D97-AF65-F5344CB8AC3E}">
        <p14:creationId xmlns:p14="http://schemas.microsoft.com/office/powerpoint/2010/main" val="82993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55046-2053-8A7C-C7F2-2895208A4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E99D43CA-5481-E75D-9336-07D1A795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2CDB616-6DA9-5DC2-7D7D-919E082D42F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3EC448C-C2FA-C63A-B1C0-733645088E79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28382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sp>
        <p:nvSpPr>
          <p:cNvPr id="98" name="Up Arrow 11"/>
          <p:cNvSpPr/>
          <p:nvPr/>
        </p:nvSpPr>
        <p:spPr>
          <a:xfrm rot="5400000">
            <a:off x="1593850" y="5568950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9" name="TextBox 8"/>
          <p:cNvSpPr txBox="1"/>
          <p:nvPr/>
        </p:nvSpPr>
        <p:spPr>
          <a:xfrm>
            <a:off x="105614" y="5285453"/>
            <a:ext cx="195178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b="1" dirty="0"/>
              <a:t>Make sure to </a:t>
            </a:r>
            <a:endParaRPr lang="en-US" b="1" dirty="0"/>
          </a:p>
          <a:p>
            <a:r>
              <a:rPr b="1" dirty="0"/>
              <a:t>join audio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1563D73-860A-9447-9261-9C078B8B75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26761" r="36250" b="37219"/>
          <a:stretch/>
        </p:blipFill>
        <p:spPr>
          <a:xfrm>
            <a:off x="4953000" y="1676400"/>
            <a:ext cx="4191000" cy="2362200"/>
          </a:xfrm>
          <a:prstGeom prst="rect">
            <a:avLst/>
          </a:prstGeom>
        </p:spPr>
      </p:pic>
      <p:sp>
        <p:nvSpPr>
          <p:cNvPr id="7" name="Up Arrow 11">
            <a:extLst>
              <a:ext uri="{FF2B5EF4-FFF2-40B4-BE49-F238E27FC236}">
                <a16:creationId xmlns:a16="http://schemas.microsoft.com/office/drawing/2014/main" id="{E9662705-4896-1760-464D-6584B4419154}"/>
              </a:ext>
            </a:extLst>
          </p:cNvPr>
          <p:cNvSpPr/>
          <p:nvPr/>
        </p:nvSpPr>
        <p:spPr>
          <a:xfrm rot="5400000">
            <a:off x="5784850" y="2597150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912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40231"/>
            <a:ext cx="11582400" cy="5155769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3200" dirty="0"/>
              <a:t>Up coming opportunities for public involvement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Fill out the questionnaire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800" dirty="0"/>
              <a:t>Sign-up for project email updates on the website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3200" dirty="0"/>
              <a:t>The public is encouraged to attend the following three City committee meetings and provide written or verbal feedback: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Transportation Commission Meeting 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Board of Public Works Meeting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Common Council Meeting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3200" dirty="0"/>
              <a:t>Public notified via website updates and/or mailing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0000"/>
                </a:solidFill>
              </a:rPr>
              <a:t>Add website link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01414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77C40-7065-B331-FC18-C160B9EE5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C4ACD4EE-542C-8BD3-93C2-0CE5D1A1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9A0096-6520-DDE1-E71C-4E1AE8367F0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53AD6BF-43B2-3520-2E16-FE4EE21C42B0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87810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Contact Information &amp; Resources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5867400"/>
          </a:xfrm>
        </p:spPr>
        <p:txBody>
          <a:bodyPr>
            <a:normAutofit/>
          </a:bodyPr>
          <a:lstStyle/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Engineering</a:t>
            </a:r>
          </a:p>
          <a:p>
            <a:pPr marL="735013" lvl="1" indent="-342900" eaLnBrk="0" fontAlgn="base" hangingPunct="0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900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[add project manager name, phone, email]</a:t>
            </a:r>
          </a:p>
          <a:p>
            <a:pPr marL="735013" lvl="1" indent="-342900" eaLnBrk="0" fontAlgn="base" hangingPunct="0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</a:rPr>
              <a:t>Public Information Officer, Hannah Mohelnitzky, 669-3560, </a:t>
            </a: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hmohelnitzky@cityofmadison.com</a:t>
            </a:r>
            <a:endParaRPr lang="en-US" sz="19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Traffic Engineering</a:t>
            </a:r>
          </a:p>
          <a:p>
            <a:pPr marL="735013" lvl="1" indent="-342900" eaLnBrk="0" fontAlgn="base" hangingPunct="0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900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[add TE designer name, phone, email]</a:t>
            </a:r>
          </a:p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Project Website: </a:t>
            </a:r>
            <a:r>
              <a:rPr lang="en-US" sz="1800" i="1" u="sng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[add link]</a:t>
            </a:r>
          </a:p>
          <a:p>
            <a:pPr marL="735013" lvl="1" indent="-342900" fontAlgn="base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900" dirty="0">
                <a:solidFill>
                  <a:prstClr val="black"/>
                </a:solidFill>
                <a:latin typeface="Calibri" panose="020F0502020204030204" pitchFamily="34" charset="0"/>
              </a:rPr>
              <a:t>Sign-up for project email updates on the website</a:t>
            </a:r>
          </a:p>
          <a:p>
            <a:pPr marL="735013" lvl="1" indent="-342900" fontAlgn="base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900" dirty="0">
                <a:solidFill>
                  <a:prstClr val="black"/>
                </a:solidFill>
                <a:latin typeface="Calibri" panose="020F0502020204030204" pitchFamily="34" charset="0"/>
              </a:rPr>
              <a:t>A PDF of the presentation, design information, </a:t>
            </a: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</a:rPr>
              <a:t>&amp; construction progress will be posted to the project website</a:t>
            </a:r>
            <a:endParaRPr lang="en-US" altLang="en-US" sz="19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Facebook – City of Madison Engineering</a:t>
            </a:r>
          </a:p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Instagram -- @MadisonEngr</a:t>
            </a:r>
          </a:p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X – @MadisonEngr</a:t>
            </a:r>
          </a:p>
          <a:p>
            <a:pPr marL="452437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Podcast: Search Everyday Engineering on Apple iTunes or your podcast provider</a:t>
            </a:r>
          </a:p>
        </p:txBody>
      </p:sp>
    </p:spTree>
    <p:extLst>
      <p:ext uri="{BB962C8B-B14F-4D97-AF65-F5344CB8AC3E}">
        <p14:creationId xmlns:p14="http://schemas.microsoft.com/office/powerpoint/2010/main" val="2045871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Thank You for Attending!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4876800"/>
          </a:xfrm>
        </p:spPr>
        <p:txBody>
          <a:bodyPr>
            <a:normAutofit lnSpcReduction="10000"/>
          </a:bodyPr>
          <a:lstStyle/>
          <a:p>
            <a:pPr marL="452437" lvl="0" indent="-34290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Questions</a:t>
            </a:r>
          </a:p>
          <a:p>
            <a:pPr marL="735013" lvl="1" indent="-342900" eaLnBrk="0" fontAlgn="base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Please use the </a:t>
            </a:r>
            <a:r>
              <a:rPr lang="en-US" altLang="en-US" sz="21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“Q&amp;A” 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option at the bottom of the screen to type a question. </a:t>
            </a:r>
          </a:p>
          <a:p>
            <a:pPr marL="735013" lvl="1" indent="-342900" eaLnBrk="0" fontAlgn="base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To ask a question verbally, click the </a:t>
            </a:r>
            <a:r>
              <a:rPr lang="en-US" altLang="en-US" sz="21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“raise hand”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 option at the bottom of your screen and the host will unmute you.</a:t>
            </a:r>
            <a:endParaRPr lang="en-US" altLang="en-US" sz="21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2437" lvl="0" indent="-3429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2437" lvl="0" indent="-3429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Engineering</a:t>
            </a:r>
          </a:p>
          <a:p>
            <a:pPr marL="735013" lvl="1" indent="-342900" eaLnBrk="0" fontAlgn="base" hangingPunct="0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100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[add project manager name, phone, email]</a:t>
            </a:r>
          </a:p>
          <a:p>
            <a:pPr marL="735013" lvl="1" indent="-342900" eaLnBrk="0" fontAlgn="base" hangingPunct="0">
              <a:lnSpc>
                <a:spcPct val="11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Public Information Officer, Hannah Mohelnitzky, 669-3560,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hmohelnitzky@cityofmadison.com</a:t>
            </a:r>
            <a:endParaRPr lang="en-US" sz="2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2437" lvl="0" indent="-3429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Traffic Engineering</a:t>
            </a:r>
          </a:p>
          <a:p>
            <a:pPr marL="735013" lvl="1" indent="-3429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900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[add TE designer name, phone, email]</a:t>
            </a:r>
          </a:p>
          <a:p>
            <a:pPr marL="452437" indent="-3429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Project Website: </a:t>
            </a:r>
            <a:r>
              <a:rPr lang="en-US" sz="1800" i="1" u="sng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[add link]</a:t>
            </a:r>
          </a:p>
          <a:p>
            <a:pPr marL="735013" lvl="1" indent="-342900" fontAlgn="base">
              <a:lnSpc>
                <a:spcPct val="11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Sign-up for project email updates on the website</a:t>
            </a:r>
          </a:p>
          <a:p>
            <a:pPr marL="735013" lvl="1" indent="-342900" fontAlgn="base">
              <a:lnSpc>
                <a:spcPct val="11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A PDF of the presentation, design information,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&amp; construction progress will be posted to the project website</a:t>
            </a:r>
            <a:endParaRPr lang="en-US" altLang="en-US" sz="2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0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sp>
        <p:nvSpPr>
          <p:cNvPr id="98" name="Up Arrow 11"/>
          <p:cNvSpPr/>
          <p:nvPr/>
        </p:nvSpPr>
        <p:spPr>
          <a:xfrm>
            <a:off x="5784850" y="6213456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9" name="TextBox 8"/>
          <p:cNvSpPr txBox="1"/>
          <p:nvPr/>
        </p:nvSpPr>
        <p:spPr>
          <a:xfrm>
            <a:off x="152400" y="6112542"/>
            <a:ext cx="591418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>
                <a:solidFill>
                  <a:srgbClr val="FF0000"/>
                </a:solidFill>
              </a:rPr>
              <a:t>Raise your hand </a:t>
            </a:r>
            <a:r>
              <a:rPr lang="en-US" b="1" dirty="0"/>
              <a:t>to be unmuted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/>
              <a:t>For comments or ask additional questions.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4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sp>
        <p:nvSpPr>
          <p:cNvPr id="98" name="Up Arrow 11"/>
          <p:cNvSpPr/>
          <p:nvPr/>
        </p:nvSpPr>
        <p:spPr>
          <a:xfrm>
            <a:off x="6858000" y="6112540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99" name="TextBox 8"/>
          <p:cNvSpPr txBox="1"/>
          <p:nvPr/>
        </p:nvSpPr>
        <p:spPr>
          <a:xfrm>
            <a:off x="838200" y="6112540"/>
            <a:ext cx="58674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/>
              <a:t>Use </a:t>
            </a:r>
            <a:r>
              <a:rPr lang="en-US" b="1" dirty="0">
                <a:solidFill>
                  <a:srgbClr val="FF0000"/>
                </a:solidFill>
              </a:rPr>
              <a:t>Q&amp;A button </a:t>
            </a:r>
            <a:r>
              <a:rPr lang="en-US" b="1" dirty="0"/>
              <a:t>if you have technical issues</a:t>
            </a:r>
            <a:endParaRPr lang="en-US" sz="3200" b="1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/>
              <a:t>or a question for the panelists.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0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sp>
        <p:nvSpPr>
          <p:cNvPr id="98" name="Up Arrow 11"/>
          <p:cNvSpPr/>
          <p:nvPr/>
        </p:nvSpPr>
        <p:spPr>
          <a:xfrm>
            <a:off x="6857999" y="6112540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99" name="TextBox 8"/>
          <p:cNvSpPr txBox="1"/>
          <p:nvPr/>
        </p:nvSpPr>
        <p:spPr>
          <a:xfrm>
            <a:off x="1447800" y="6112540"/>
            <a:ext cx="5181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/>
              <a:t>Use </a:t>
            </a:r>
            <a:r>
              <a:rPr lang="en-US" b="1" dirty="0">
                <a:solidFill>
                  <a:srgbClr val="FF0000"/>
                </a:solidFill>
              </a:rPr>
              <a:t>Q&amp;A button for all other questions.</a:t>
            </a:r>
            <a:r>
              <a:rPr lang="en-US" dirty="0"/>
              <a:t>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/>
              <a:t>We will answer after the presentation.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9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  <p:sp>
        <p:nvSpPr>
          <p:cNvPr id="98" name="Up Arrow 11"/>
          <p:cNvSpPr/>
          <p:nvPr/>
        </p:nvSpPr>
        <p:spPr>
          <a:xfrm rot="10800000">
            <a:off x="11277600" y="4800600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99" name="TextBox 8"/>
          <p:cNvSpPr txBox="1"/>
          <p:nvPr/>
        </p:nvSpPr>
        <p:spPr>
          <a:xfrm>
            <a:off x="7391400" y="4191000"/>
            <a:ext cx="44958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>
                <a:solidFill>
                  <a:srgbClr val="FF0000"/>
                </a:solidFill>
              </a:rPr>
              <a:t>To leave the meeting, click leave.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0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  <p:sp>
        <p:nvSpPr>
          <p:cNvPr id="98" name="Up Arrow 11"/>
          <p:cNvSpPr/>
          <p:nvPr/>
        </p:nvSpPr>
        <p:spPr>
          <a:xfrm rot="10800000">
            <a:off x="7620000" y="3886200"/>
            <a:ext cx="990600" cy="128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99" name="TextBox 8"/>
          <p:cNvSpPr txBox="1"/>
          <p:nvPr/>
        </p:nvSpPr>
        <p:spPr>
          <a:xfrm>
            <a:off x="2895600" y="1981200"/>
            <a:ext cx="8610600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If you’d like to enable closed captioning, click “show closed captions” button on the bottom of the screen.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This may already be enabled. If this is not enabled, click the button to allow closed captioning. </a:t>
            </a:r>
          </a:p>
        </p:txBody>
      </p:sp>
    </p:spTree>
    <p:extLst>
      <p:ext uri="{BB962C8B-B14F-4D97-AF65-F5344CB8AC3E}">
        <p14:creationId xmlns:p14="http://schemas.microsoft.com/office/powerpoint/2010/main" val="177388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6402</TotalTime>
  <Words>1835</Words>
  <Application>Microsoft Office PowerPoint</Application>
  <PresentationFormat>Widescreen</PresentationFormat>
  <Paragraphs>484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Franklin Gothic Book</vt:lpstr>
      <vt:lpstr>Franklin Gothic Demi</vt:lpstr>
      <vt:lpstr>Times New Roman</vt:lpstr>
      <vt:lpstr>Verdana</vt:lpstr>
      <vt:lpstr>Wingdings 3</vt:lpstr>
      <vt:lpstr>Office Theme</vt:lpstr>
      <vt:lpstr>Public Information Meeting City of Madison Engineering Division [Date]  Thank you for attending. We will begin shortly…</vt:lpstr>
      <vt:lpstr>Rules and Housekeeping Items for this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Project Development Process</vt:lpstr>
      <vt:lpstr>PowerPoint Presentation</vt:lpstr>
      <vt:lpstr>Project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encjp</dc:creator>
  <cp:lastModifiedBy>Zwieg, Andrew</cp:lastModifiedBy>
  <cp:revision>518</cp:revision>
  <dcterms:created xsi:type="dcterms:W3CDTF">2007-04-05T20:38:04Z</dcterms:created>
  <dcterms:modified xsi:type="dcterms:W3CDTF">2026-07-02T19:29:16Z</dcterms:modified>
</cp:coreProperties>
</file>