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45" r:id="rId4"/>
  </p:sldMasterIdLst>
  <p:notesMasterIdLst>
    <p:notesMasterId r:id="rId21"/>
  </p:notesMasterIdLst>
  <p:handoutMasterIdLst>
    <p:handoutMasterId r:id="rId22"/>
  </p:handoutMasterIdLst>
  <p:sldIdLst>
    <p:sldId id="463" r:id="rId5"/>
    <p:sldId id="434" r:id="rId6"/>
    <p:sldId id="455" r:id="rId7"/>
    <p:sldId id="443" r:id="rId8"/>
    <p:sldId id="490" r:id="rId9"/>
    <p:sldId id="444" r:id="rId10"/>
    <p:sldId id="451" r:id="rId11"/>
    <p:sldId id="452" r:id="rId12"/>
    <p:sldId id="453" r:id="rId13"/>
    <p:sldId id="500" r:id="rId14"/>
    <p:sldId id="501" r:id="rId15"/>
    <p:sldId id="454" r:id="rId16"/>
    <p:sldId id="462" r:id="rId17"/>
    <p:sldId id="478" r:id="rId18"/>
    <p:sldId id="488" r:id="rId19"/>
    <p:sldId id="482" r:id="rId20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F2CB1-A074-3D02-9814-B851DA6C6865}" name="Zwieg, Andrew" initials="AZ" userId="S::AZwieg@cityofmadison.com::c1e54d41-9292-45be-a9f5-efccfbc47e1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midt, Janet" initials="SJ" lastIdx="8" clrIdx="0">
    <p:extLst>
      <p:ext uri="{19B8F6BF-5375-455C-9EA6-DF929625EA0E}">
        <p15:presenceInfo xmlns:p15="http://schemas.microsoft.com/office/powerpoint/2012/main" userId="Schmidt, Janet" providerId="None"/>
      </p:ext>
    </p:extLst>
  </p:cmAuthor>
  <p:cmAuthor id="2" name="OBrien, Joanna" initials="OJ" lastIdx="4" clrIdx="1">
    <p:extLst>
      <p:ext uri="{19B8F6BF-5375-455C-9EA6-DF929625EA0E}">
        <p15:presenceInfo xmlns:p15="http://schemas.microsoft.com/office/powerpoint/2012/main" userId="OBrien, Joanna" providerId="None"/>
      </p:ext>
    </p:extLst>
  </p:cmAuthor>
  <p:cmAuthor id="3" name="Burger, Caroline" initials="BC" lastIdx="1" clrIdx="2">
    <p:extLst>
      <p:ext uri="{19B8F6BF-5375-455C-9EA6-DF929625EA0E}">
        <p15:presenceInfo xmlns:p15="http://schemas.microsoft.com/office/powerpoint/2012/main" userId="Burger, Caroline" providerId="None"/>
      </p:ext>
    </p:extLst>
  </p:cmAuthor>
  <p:cmAuthor id="4" name="Mike Wegner" initials="MW" lastIdx="2" clrIdx="3">
    <p:extLst>
      <p:ext uri="{19B8F6BF-5375-455C-9EA6-DF929625EA0E}">
        <p15:presenceInfo xmlns:p15="http://schemas.microsoft.com/office/powerpoint/2012/main" userId="S::mwegner@BrwnCald.com::e3376478-11be-468d-a16e-2ba93f756349" providerId="AD"/>
      </p:ext>
    </p:extLst>
  </p:cmAuthor>
  <p:cmAuthor id="5" name="Striegl, Lauren" initials="SL" lastIdx="18" clrIdx="4">
    <p:extLst>
      <p:ext uri="{19B8F6BF-5375-455C-9EA6-DF929625EA0E}">
        <p15:presenceInfo xmlns:p15="http://schemas.microsoft.com/office/powerpoint/2012/main" userId="Striegl, Laur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81"/>
    <a:srgbClr val="9D2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720"/>
    </p:cViewPr>
  </p:sorterViewPr>
  <p:notesViewPr>
    <p:cSldViewPr snapToGrid="0">
      <p:cViewPr varScale="1">
        <p:scale>
          <a:sx n="84" d="100"/>
          <a:sy n="84" d="100"/>
        </p:scale>
        <p:origin x="3718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F59D5D69-05A1-4EF6-ABD3-349D339840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48A7D87E-C6D1-40C9-8D09-423F0C521207}" type="datetimeFigureOut">
              <a:rPr lang="en-US"/>
              <a:pPr>
                <a:defRPr/>
              </a:pPr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732360-804B-428C-9E2C-822EE973E9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324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297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768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647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668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8833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1B7DC0-5F14-412A-BC59-C387F515766C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36095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273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732360-804B-428C-9E2C-822EE973E9E6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21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9E5952-3A1C-47E4-B695-1AAD5CEC19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073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054ED-8F5F-45C5-B1A8-B586E79A3D9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48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8ACBE0-79F7-4D85-90B4-2C197169EA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350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ECE52-C6DC-48A9-AF83-6BA19E3073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9412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05C4-FB0F-4A80-97D2-8AFCB7C4D03A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22DDB-2160-4931-B161-322C06D21E1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45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05C4-FB0F-4A80-97D2-8AFCB7C4D03A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22DDB-2160-4931-B161-322C06D21E1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94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6C58AD-FDE2-4F91-B4D2-53672E2C29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3669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684CA-DFBB-4B4D-ACC7-B4A53186DB7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54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98A1-9912-47B3-A8B1-B7EFA83A44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61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C3563-D0CA-4D8C-9579-583B6C11F3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981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05C4-FB0F-4A80-97D2-8AFCB7C4D03A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22DDB-2160-4931-B161-322C06D21E1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68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705C4-FB0F-4A80-97D2-8AFCB7C4D03A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C322DDB-2160-4931-B161-322C06D21E1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236646" y="6192631"/>
            <a:ext cx="3139308" cy="549602"/>
          </a:xfrm>
          <a:prstGeom prst="rect">
            <a:avLst/>
          </a:prstGeom>
          <a:blipFill dpi="0" rotWithShape="1">
            <a:blip r:embed="rId13">
              <a:alphaModFix amt="4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927" y="59578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77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46" r:id="rId1"/>
    <p:sldLayoutId id="2147485347" r:id="rId2"/>
    <p:sldLayoutId id="2147485348" r:id="rId3"/>
    <p:sldLayoutId id="2147485349" r:id="rId4"/>
    <p:sldLayoutId id="2147485350" r:id="rId5"/>
    <p:sldLayoutId id="2147485351" r:id="rId6"/>
    <p:sldLayoutId id="2147485352" r:id="rId7"/>
    <p:sldLayoutId id="2147485353" r:id="rId8"/>
    <p:sldLayoutId id="2147485354" r:id="rId9"/>
    <p:sldLayoutId id="2147485355" r:id="rId10"/>
    <p:sldLayoutId id="21474853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hmohelnitzky@cityofmadison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361292"/>
              </p:ext>
            </p:extLst>
          </p:nvPr>
        </p:nvGraphicFramePr>
        <p:xfrm>
          <a:off x="1295399" y="2106804"/>
          <a:ext cx="9601200" cy="409340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380745">
                  <a:extLst>
                    <a:ext uri="{9D8B030D-6E8A-4147-A177-3AD203B41FA5}">
                      <a16:colId xmlns:a16="http://schemas.microsoft.com/office/drawing/2014/main" val="912406978"/>
                    </a:ext>
                  </a:extLst>
                </a:gridCol>
                <a:gridCol w="7220455">
                  <a:extLst>
                    <a:ext uri="{9D8B030D-6E8A-4147-A177-3AD203B41FA5}">
                      <a16:colId xmlns:a16="http://schemas.microsoft.com/office/drawing/2014/main" val="3687548012"/>
                    </a:ext>
                  </a:extLst>
                </a:gridCol>
              </a:tblGrid>
              <a:tr h="6095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Virtual Meeting Schedule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8278620"/>
                  </a:ext>
                </a:extLst>
              </a:tr>
              <a:tr h="6095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</a:rPr>
                        <a:t>6:00 – 6:10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effectLst/>
                          <a:latin typeface="Calibri" panose="020F0502020204030204" pitchFamily="34" charset="0"/>
                        </a:rPr>
                        <a:t>Welcome  </a:t>
                      </a:r>
                      <a:endParaRPr lang="en-US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2799980"/>
                  </a:ext>
                </a:extLst>
              </a:tr>
              <a:tr h="6096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</a:rPr>
                        <a:t>6:10 – 6:45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</a:rPr>
                        <a:t>Presentation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0975800"/>
                  </a:ext>
                </a:extLst>
              </a:tr>
              <a:tr h="8193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</a:rPr>
                        <a:t>6:45 – 7:00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</a:rPr>
                        <a:t>Presentation Q &amp; A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(General)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4784388"/>
                  </a:ext>
                </a:extLst>
              </a:tr>
              <a:tr h="6870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</a:rPr>
                        <a:t>7:00 – 7:45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</a:rPr>
                        <a:t>Zoom Breakout Rooms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8672188"/>
                  </a:ext>
                </a:extLst>
              </a:tr>
              <a:tr h="684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7:45 – 8:00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Come Back Together/Wrap-Up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27298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471898" y="194608"/>
            <a:ext cx="724820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>
                <a:latin typeface="Calibri" panose="020F0502020204030204" pitchFamily="34" charset="0"/>
                <a:cs typeface="Calibri" panose="020F0502020204030204" pitchFamily="34" charset="0"/>
              </a:rPr>
              <a:t>Welcome!  </a:t>
            </a:r>
          </a:p>
          <a:p>
            <a:pPr algn="ctr"/>
            <a:r>
              <a:rPr lang="en-US" sz="6000">
                <a:latin typeface="Calibri" panose="020F0502020204030204" pitchFamily="34" charset="0"/>
                <a:cs typeface="Calibri" panose="020F0502020204030204" pitchFamily="34" charset="0"/>
              </a:rPr>
              <a:t>We will begin shortly…</a:t>
            </a:r>
          </a:p>
        </p:txBody>
      </p:sp>
    </p:spTree>
    <p:extLst>
      <p:ext uri="{BB962C8B-B14F-4D97-AF65-F5344CB8AC3E}">
        <p14:creationId xmlns:p14="http://schemas.microsoft.com/office/powerpoint/2010/main" val="1283176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1"/>
          <p:cNvSpPr txBox="1"/>
          <p:nvPr/>
        </p:nvSpPr>
        <p:spPr>
          <a:xfrm>
            <a:off x="29414" y="762000"/>
            <a:ext cx="1769972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algn="r" defTabSz="758951">
              <a:lnSpc>
                <a:spcPct val="90000"/>
              </a:lnSpc>
              <a:defRPr sz="4980" b="1">
                <a:solidFill>
                  <a:srgbClr val="464646"/>
                </a:solidFill>
                <a:effectLst>
                  <a:outerShdw blurRad="31623" dist="21082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algn="ctr"/>
            <a:r>
              <a:rPr sz="2400" dirty="0">
                <a:solidFill>
                  <a:srgbClr val="FF0000"/>
                </a:solidFill>
              </a:rPr>
              <a:t>How to Participate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8232D-AB8F-F36C-5C0E-B296E73168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68"/>
          <a:stretch/>
        </p:blipFill>
        <p:spPr>
          <a:xfrm>
            <a:off x="2057400" y="9617"/>
            <a:ext cx="9906000" cy="6057942"/>
          </a:xfrm>
          <a:prstGeom prst="rect">
            <a:avLst/>
          </a:prstGeom>
        </p:spPr>
      </p:pic>
      <p:sp>
        <p:nvSpPr>
          <p:cNvPr id="98" name="Up Arrow 11"/>
          <p:cNvSpPr/>
          <p:nvPr/>
        </p:nvSpPr>
        <p:spPr>
          <a:xfrm rot="10800000">
            <a:off x="11277600" y="4800600"/>
            <a:ext cx="304801" cy="444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404"/>
                </a:moveTo>
                <a:lnTo>
                  <a:pt x="10800" y="0"/>
                </a:lnTo>
                <a:lnTo>
                  <a:pt x="21600" y="7404"/>
                </a:lnTo>
                <a:lnTo>
                  <a:pt x="16200" y="7404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74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99" name="TextBox 8"/>
          <p:cNvSpPr txBox="1"/>
          <p:nvPr/>
        </p:nvSpPr>
        <p:spPr>
          <a:xfrm>
            <a:off x="7391400" y="4191000"/>
            <a:ext cx="449580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b="1" dirty="0">
                <a:solidFill>
                  <a:srgbClr val="FF0000"/>
                </a:solidFill>
              </a:rPr>
              <a:t>To leave the meeting, click leave.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801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1"/>
          <p:cNvSpPr txBox="1"/>
          <p:nvPr/>
        </p:nvSpPr>
        <p:spPr>
          <a:xfrm>
            <a:off x="29414" y="762000"/>
            <a:ext cx="1769972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>
            <a:lvl1pPr algn="r" defTabSz="758951">
              <a:lnSpc>
                <a:spcPct val="90000"/>
              </a:lnSpc>
              <a:defRPr sz="4980" b="1">
                <a:solidFill>
                  <a:srgbClr val="464646"/>
                </a:solidFill>
                <a:effectLst>
                  <a:outerShdw blurRad="31623" dist="21082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algn="ctr"/>
            <a:r>
              <a:rPr sz="2400" dirty="0">
                <a:solidFill>
                  <a:srgbClr val="FF0000"/>
                </a:solidFill>
              </a:rPr>
              <a:t>How to Participate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8232D-AB8F-F36C-5C0E-B296E73168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68"/>
          <a:stretch/>
        </p:blipFill>
        <p:spPr>
          <a:xfrm>
            <a:off x="2057400" y="9617"/>
            <a:ext cx="9906000" cy="6057942"/>
          </a:xfrm>
          <a:prstGeom prst="rect">
            <a:avLst/>
          </a:prstGeom>
        </p:spPr>
      </p:pic>
      <p:sp>
        <p:nvSpPr>
          <p:cNvPr id="98" name="Up Arrow 11"/>
          <p:cNvSpPr/>
          <p:nvPr/>
        </p:nvSpPr>
        <p:spPr>
          <a:xfrm rot="10800000">
            <a:off x="7620000" y="3886200"/>
            <a:ext cx="990600" cy="128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404"/>
                </a:moveTo>
                <a:lnTo>
                  <a:pt x="10800" y="0"/>
                </a:lnTo>
                <a:lnTo>
                  <a:pt x="21600" y="7404"/>
                </a:lnTo>
                <a:lnTo>
                  <a:pt x="16200" y="7404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74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99" name="TextBox 8"/>
          <p:cNvSpPr txBox="1"/>
          <p:nvPr/>
        </p:nvSpPr>
        <p:spPr>
          <a:xfrm>
            <a:off x="2895600" y="1981200"/>
            <a:ext cx="8610600" cy="1477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n-US" b="1" dirty="0">
                <a:solidFill>
                  <a:srgbClr val="FF0000"/>
                </a:solidFill>
              </a:rPr>
              <a:t>If you’d like to enable closed captioning, click “show closed captions” button on the bottom of the screen. 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This may already be enabled. If this is not enabled, click the button to allow closed captioning. </a:t>
            </a:r>
          </a:p>
        </p:txBody>
      </p:sp>
    </p:spTree>
    <p:extLst>
      <p:ext uri="{BB962C8B-B14F-4D97-AF65-F5344CB8AC3E}">
        <p14:creationId xmlns:p14="http://schemas.microsoft.com/office/powerpoint/2010/main" val="1773882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0"/>
            <a:ext cx="10896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</a:rPr>
              <a:t>Presentation Overview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11353800" cy="4114800"/>
          </a:xfrm>
        </p:spPr>
        <p:txBody>
          <a:bodyPr>
            <a:normAutofit fontScale="92500" lnSpcReduction="10000"/>
          </a:bodyPr>
          <a:lstStyle/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Thank You for participating!</a:t>
            </a:r>
          </a:p>
          <a:p>
            <a:pPr>
              <a:defRPr/>
            </a:pPr>
            <a:endParaRPr lang="en-US" altLang="en-US" sz="1600" dirty="0">
              <a:latin typeface="Calibri" panose="020F0502020204030204" pitchFamily="34" charset="0"/>
            </a:endParaRP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Welcome (</a:t>
            </a:r>
            <a:r>
              <a:rPr lang="en-US" sz="2400" dirty="0">
                <a:latin typeface="Calibri" panose="020F0502020204030204" pitchFamily="34" charset="0"/>
              </a:rPr>
              <a:t>Hannah Mohelnitzky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>
                <a:latin typeface="Calibri" panose="020F0502020204030204" pitchFamily="34" charset="0"/>
              </a:rPr>
              <a:t>Public Information Officer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City of Madison)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 (Alder </a:t>
            </a:r>
            <a:r>
              <a:rPr lang="en-US" altLang="en-US" sz="2400" i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[name]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District </a:t>
            </a:r>
            <a:r>
              <a:rPr lang="en-US" altLang="en-US" sz="24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 </a:t>
            </a:r>
            <a:r>
              <a:rPr lang="en-US" altLang="en-US" sz="2400" i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([</a:t>
            </a:r>
            <a:r>
              <a:rPr lang="en-US" altLang="en-US" sz="2400" i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engineer</a:t>
            </a:r>
            <a:r>
              <a:rPr lang="en-US" altLang="en-US" sz="2400" i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(s)]</a:t>
            </a:r>
            <a:r>
              <a:rPr lang="en-US" altLang="en-US" sz="24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latin typeface="Calibri" panose="020F0502020204030204" pitchFamily="34" charset="0"/>
              </a:rPr>
              <a:t>Q&amp;A (facilitated by </a:t>
            </a:r>
            <a:r>
              <a:rPr lang="en-US" sz="2400" dirty="0">
                <a:latin typeface="Calibri" panose="020F0502020204030204" pitchFamily="34" charset="0"/>
              </a:rPr>
              <a:t>Hannah Mohelnitzky</a:t>
            </a:r>
            <a:r>
              <a:rPr lang="en-US" altLang="en-US" sz="2400" dirty="0">
                <a:latin typeface="Calibri" panose="020F0502020204030204" pitchFamily="34" charset="0"/>
              </a:rPr>
              <a:t>)</a:t>
            </a:r>
          </a:p>
          <a:p>
            <a:pPr lvl="1"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latin typeface="Calibri" panose="020F0502020204030204" pitchFamily="34" charset="0"/>
              </a:rPr>
              <a:t>Assisted by:</a:t>
            </a:r>
          </a:p>
          <a:p>
            <a:pPr lvl="2"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i="1" dirty="0">
                <a:highlight>
                  <a:srgbClr val="FFFF00"/>
                </a:highlight>
                <a:latin typeface="Calibri" panose="020F0502020204030204" pitchFamily="34" charset="0"/>
              </a:rPr>
              <a:t>[engineer]</a:t>
            </a:r>
          </a:p>
          <a:p>
            <a:pPr lvl="2"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i="1" dirty="0">
                <a:highlight>
                  <a:srgbClr val="FFFF00"/>
                </a:highlight>
                <a:latin typeface="Calibri" panose="020F0502020204030204" pitchFamily="34" charset="0"/>
              </a:rPr>
              <a:t>[engineer]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 available on the website</a:t>
            </a:r>
          </a:p>
          <a:p>
            <a:pPr lvl="1">
              <a:buClr>
                <a:schemeClr val="accent1"/>
              </a:buClr>
              <a:buFont typeface="Courier New" panose="02070309020205020404" pitchFamily="49" charset="0"/>
              <a:buChar char="o"/>
              <a:defRPr/>
            </a:pPr>
            <a:r>
              <a:rPr lang="en-US" sz="1600" i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[add link]</a:t>
            </a:r>
            <a:endParaRPr lang="en-US" altLang="en-US" sz="2400" i="1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30238" lvl="2" indent="0">
              <a:buClr>
                <a:schemeClr val="accent1"/>
              </a:buClr>
              <a:buNone/>
              <a:defRPr/>
            </a:pPr>
            <a:endParaRPr lang="en-US" alt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173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66700"/>
            <a:ext cx="10972800" cy="914400"/>
          </a:xfrm>
        </p:spPr>
        <p:txBody>
          <a:bodyPr/>
          <a:lstStyle/>
          <a:p>
            <a:pPr algn="ctr"/>
            <a:r>
              <a:rPr lang="en-US" u="sng" dirty="0"/>
              <a:t>Presentation Outline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5800" y="1181100"/>
            <a:ext cx="6083300" cy="53086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Definitions of commonly used terms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Study location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Watershed study schedule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Flood mitigation targets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Inundation mapping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Proposed solutions development process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Proposed solutions</a:t>
            </a:r>
          </a:p>
          <a:p>
            <a:pPr marL="457200" lvl="1" indent="0">
              <a:buNone/>
            </a:pPr>
            <a:r>
              <a:rPr lang="en-US" dirty="0"/>
              <a:t>a. 	Standalone projects</a:t>
            </a:r>
          </a:p>
          <a:p>
            <a:pPr marL="457200" lvl="1" indent="0">
              <a:buNone/>
            </a:pPr>
            <a:r>
              <a:rPr lang="en-US" dirty="0"/>
              <a:t>b. 	Local storm sewer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Implementation and cost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Why aren’t all flood targets met?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177090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33400" y="0"/>
            <a:ext cx="8305800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Calibri" panose="020F0502020204030204" pitchFamily="34" charset="0"/>
              </a:rPr>
              <a:t>Thank You for Attending!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12192000" cy="4876800"/>
          </a:xfrm>
        </p:spPr>
        <p:txBody>
          <a:bodyPr>
            <a:normAutofit lnSpcReduction="10000"/>
          </a:bodyPr>
          <a:lstStyle/>
          <a:p>
            <a:pPr marL="452437" lvl="0" indent="-342900" eaLnBrk="0" fontAlgn="base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Questions</a:t>
            </a:r>
          </a:p>
          <a:p>
            <a:pPr marL="735013" lvl="1" indent="-342900" eaLnBrk="0" fontAlgn="base" hangingPunct="0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>
                <a:srgbClr val="2DA2BF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Please use the </a:t>
            </a:r>
            <a:r>
              <a:rPr lang="en-US" altLang="en-US" sz="21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“Q&amp;A” </a:t>
            </a:r>
            <a:r>
              <a:rPr lang="en-US" alt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option at the bottom of the screen to type a question. </a:t>
            </a:r>
          </a:p>
          <a:p>
            <a:pPr marL="735013" lvl="1" indent="-342900" eaLnBrk="0" fontAlgn="base" hangingPunct="0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>
                <a:srgbClr val="2DA2BF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To ask a question verbally, click the </a:t>
            </a:r>
            <a:r>
              <a:rPr lang="en-US" altLang="en-US" sz="21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“raise hand”</a:t>
            </a:r>
            <a:r>
              <a:rPr lang="en-US" alt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 option at the bottom of your screen and the host will unmute you.</a:t>
            </a:r>
            <a:endParaRPr lang="en-US" altLang="en-US" sz="21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452437" lvl="0" indent="-342900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Courier New" panose="02070309020205020404" pitchFamily="49" charset="0"/>
              <a:buChar char="o"/>
              <a:defRPr/>
            </a:pPr>
            <a:endParaRPr lang="en-US" altLang="en-US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2437" lvl="0" indent="-342900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Engineering</a:t>
            </a:r>
          </a:p>
          <a:p>
            <a:pPr marL="735013" lvl="1" indent="-342900" eaLnBrk="0" fontAlgn="base" hangingPunct="0">
              <a:lnSpc>
                <a:spcPct val="120000"/>
              </a:lnSpc>
              <a:spcBef>
                <a:spcPts val="325"/>
              </a:spcBef>
              <a:spcAft>
                <a:spcPct val="0"/>
              </a:spcAft>
              <a:buClr>
                <a:srgbClr val="2DA2BF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100" i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[add project manager name, phone, email]</a:t>
            </a:r>
          </a:p>
          <a:p>
            <a:pPr marL="735013" lvl="1" indent="-342900" eaLnBrk="0" fontAlgn="base" hangingPunct="0">
              <a:lnSpc>
                <a:spcPct val="110000"/>
              </a:lnSpc>
              <a:spcBef>
                <a:spcPts val="325"/>
              </a:spcBef>
              <a:spcAft>
                <a:spcPct val="0"/>
              </a:spcAft>
              <a:buClr>
                <a:srgbClr val="2DA2BF"/>
              </a:buClr>
              <a:buFont typeface="Courier New" panose="02070309020205020404" pitchFamily="49" charset="0"/>
              <a:buChar char="o"/>
              <a:defRPr/>
            </a:pPr>
            <a:r>
              <a:rPr 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Public Information Officer, Hannah Mohelnitzky, 669-3560, </a:t>
            </a:r>
            <a:r>
              <a:rPr lang="en-US" sz="2100" dirty="0">
                <a:solidFill>
                  <a:prstClr val="black"/>
                </a:solidFill>
                <a:latin typeface="Calibri" panose="020F0502020204030204" pitchFamily="34" charset="0"/>
                <a:hlinkClick r:id="rId3"/>
              </a:rPr>
              <a:t>hmohelnitzky@cityofmadison.com</a:t>
            </a:r>
            <a:endParaRPr lang="en-US" sz="21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2437" lvl="0" indent="-342900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Traffic Engineering</a:t>
            </a:r>
          </a:p>
          <a:p>
            <a:pPr marL="735013" lvl="1" indent="-342900" fontAlgn="base">
              <a:spcBef>
                <a:spcPts val="325"/>
              </a:spcBef>
              <a:spcAft>
                <a:spcPct val="0"/>
              </a:spcAft>
              <a:buClr>
                <a:srgbClr val="2DA2BF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1900" i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[add TE designer name, phone, email]</a:t>
            </a:r>
          </a:p>
          <a:p>
            <a:pPr marL="452437" indent="-342900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Courier New" panose="02070309020205020404" pitchFamily="49" charset="0"/>
              <a:buChar char="o"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Project Website: </a:t>
            </a:r>
            <a:r>
              <a:rPr lang="en-US" sz="1800" i="1" u="sng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[add link]</a:t>
            </a:r>
          </a:p>
          <a:p>
            <a:pPr marL="735013" lvl="1" indent="-342900" fontAlgn="base">
              <a:lnSpc>
                <a:spcPct val="110000"/>
              </a:lnSpc>
              <a:spcBef>
                <a:spcPts val="325"/>
              </a:spcBef>
              <a:spcAft>
                <a:spcPct val="0"/>
              </a:spcAft>
              <a:buClr>
                <a:srgbClr val="2DA2BF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Sign-up for project email updates on the website</a:t>
            </a:r>
          </a:p>
          <a:p>
            <a:pPr marL="735013" lvl="1" indent="-342900" fontAlgn="base">
              <a:lnSpc>
                <a:spcPct val="110000"/>
              </a:lnSpc>
              <a:spcBef>
                <a:spcPts val="325"/>
              </a:spcBef>
              <a:spcAft>
                <a:spcPct val="0"/>
              </a:spcAft>
              <a:buClr>
                <a:srgbClr val="2DA2BF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A PDF of the presentation, design information, </a:t>
            </a:r>
            <a:r>
              <a:rPr lang="en-US" sz="2100" dirty="0">
                <a:solidFill>
                  <a:prstClr val="black"/>
                </a:solidFill>
                <a:latin typeface="Calibri" panose="020F0502020204030204" pitchFamily="34" charset="0"/>
              </a:rPr>
              <a:t>&amp; construction progress will be posted to the project website</a:t>
            </a:r>
            <a:endParaRPr lang="en-US" altLang="en-US" sz="21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508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65675" y="546099"/>
            <a:ext cx="5638800" cy="914400"/>
          </a:xfrm>
        </p:spPr>
        <p:txBody>
          <a:bodyPr/>
          <a:lstStyle/>
          <a:p>
            <a:r>
              <a:rPr lang="en-US" dirty="0"/>
              <a:t>Zoom Breakout Rooms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00250" y="1857374"/>
            <a:ext cx="8191500" cy="4124325"/>
          </a:xfrm>
        </p:spPr>
        <p:txBody>
          <a:bodyPr/>
          <a:lstStyle/>
          <a:p>
            <a:r>
              <a:rPr lang="en-US" sz="3200" dirty="0"/>
              <a:t>Join a Zoom Breakout Room Session</a:t>
            </a:r>
          </a:p>
          <a:p>
            <a:endParaRPr lang="en-US" dirty="0"/>
          </a:p>
          <a:p>
            <a:pPr lvl="1"/>
            <a:r>
              <a:rPr lang="en-US" sz="2800" dirty="0"/>
              <a:t>Window will pop up where you can select which group you’d like to join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If a window doesn’t pop up, look for a button on the bottom that says “Breakout Rooms.” Click the button and room options will appear.  </a:t>
            </a:r>
          </a:p>
          <a:p>
            <a:pPr lvl="1"/>
            <a:endParaRPr lang="en-US" sz="22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otl.du.edu/knowledgebase/files/2020/04/ZOOM-breakoutRoom-button-1024x327.png">
            <a:extLst>
              <a:ext uri="{FF2B5EF4-FFF2-40B4-BE49-F238E27FC236}">
                <a16:creationId xmlns:a16="http://schemas.microsoft.com/office/drawing/2014/main" id="{41491892-DCC2-476F-A655-9A1E91ED8D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19526" y="591441"/>
            <a:ext cx="1831849" cy="823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CDC6F2E-E90A-4685-9923-B4C52922D02B}"/>
              </a:ext>
            </a:extLst>
          </p:cNvPr>
          <p:cNvCxnSpPr/>
          <p:nvPr/>
        </p:nvCxnSpPr>
        <p:spPr>
          <a:xfrm>
            <a:off x="1676400" y="1663700"/>
            <a:ext cx="86106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833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5181600" cy="914400"/>
          </a:xfrm>
        </p:spPr>
        <p:txBody>
          <a:bodyPr>
            <a:normAutofit/>
          </a:bodyPr>
          <a:lstStyle/>
          <a:p>
            <a:r>
              <a:rPr lang="en-US" dirty="0"/>
              <a:t>Breakout Groups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" y="1371600"/>
            <a:ext cx="6004560" cy="5375753"/>
          </a:xfrm>
        </p:spPr>
        <p:txBody>
          <a:bodyPr/>
          <a:lstStyle/>
          <a:p>
            <a:pPr marL="593725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Struck/Seybold/Watts and Forward Dr. Reconstruction Projects</a:t>
            </a:r>
          </a:p>
          <a:p>
            <a:pPr marL="593725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Schroeder Rd. and New Washburn Way Reconstruction Projects </a:t>
            </a:r>
          </a:p>
          <a:p>
            <a:pPr marL="593725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Valhalla Way Reconstruction and High Point Estates Pond</a:t>
            </a:r>
          </a:p>
          <a:p>
            <a:pPr marL="593725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Piping Rock Rd., Chapel Hill Rd. and Greenway Reconstruction</a:t>
            </a:r>
          </a:p>
          <a:p>
            <a:pPr marL="593725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McKenna Blvd. Storm Sewer Improvements</a:t>
            </a:r>
          </a:p>
          <a:p>
            <a:pPr marL="593725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Elver Park Greenway and Marty Road/Mid Town Road Regional Pond</a:t>
            </a:r>
          </a:p>
          <a:p>
            <a:pPr marL="593725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Other Watershed Areas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747" y="185352"/>
            <a:ext cx="5826210" cy="5826210"/>
          </a:xfrm>
          <a:prstGeom prst="rect">
            <a:avLst/>
          </a:prstGeom>
        </p:spPr>
      </p:pic>
      <p:pic>
        <p:nvPicPr>
          <p:cNvPr id="33" name="Picture 2" descr="https://otl.du.edu/knowledgebase/files/2020/04/ZOOM-breakoutRoom-button-1024x327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096198" y="5087241"/>
            <a:ext cx="1831849" cy="823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95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41775" cy="404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581400" y="304800"/>
            <a:ext cx="7391399" cy="2063496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>
              <a:defRPr/>
            </a:pPr>
            <a:r>
              <a:rPr lang="en-US" sz="6000" i="1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[Title]</a:t>
            </a:r>
          </a:p>
          <a:p>
            <a:pPr>
              <a:defRPr/>
            </a:pPr>
            <a:r>
              <a:rPr lang="en-US" sz="6000" i="1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[Title]</a:t>
            </a:r>
            <a:endParaRPr lang="en-US" sz="6600" i="1" dirty="0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5629096"/>
            <a:ext cx="1158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Please Note: This meeting is being recorded.  It is a public record subject to disclosure.</a:t>
            </a:r>
            <a:endParaRPr lang="en-US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By continuing to be in the meeting, you are consenting to being recorded and consenting to this record being released to public record requestors.</a:t>
            </a:r>
            <a:endParaRPr lang="en-US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3ADC19-C869-9384-C05B-9D14F633DB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384" y="3605539"/>
            <a:ext cx="6267231" cy="195698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0"/>
            <a:ext cx="10896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Rules and Housekeeping Items for this Meeting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11353800" cy="41148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</a:pPr>
            <a:r>
              <a:rPr lang="en-US" dirty="0"/>
              <a:t>This meeting will be </a:t>
            </a:r>
            <a:r>
              <a:rPr lang="en-US" b="1" u="sng" dirty="0"/>
              <a:t>recorded</a:t>
            </a:r>
            <a:r>
              <a:rPr lang="en-US" dirty="0"/>
              <a:t> and posted to the project page.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</a:pPr>
            <a:r>
              <a:rPr lang="en-US" dirty="0"/>
              <a:t>All attendees should be </a:t>
            </a:r>
            <a:r>
              <a:rPr lang="en-US" b="1" u="sng" dirty="0"/>
              <a:t>muted</a:t>
            </a:r>
            <a:r>
              <a:rPr lang="en-US" dirty="0"/>
              <a:t> to keep background noise to a minimum.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</a:pPr>
            <a:r>
              <a:rPr lang="en-US" dirty="0"/>
              <a:t>Use the </a:t>
            </a:r>
            <a:r>
              <a:rPr lang="en-US" b="1" u="sng" dirty="0"/>
              <a:t>“Q and A” </a:t>
            </a:r>
            <a:r>
              <a:rPr lang="en-US" dirty="0"/>
              <a:t>button for technical issues with meeting to troubleshoot with staff to assist.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</a:pPr>
            <a:r>
              <a:rPr lang="en-US" dirty="0"/>
              <a:t>Use the </a:t>
            </a:r>
            <a:r>
              <a:rPr lang="en-US" b="1" u="sng" dirty="0"/>
              <a:t>“Q and A” </a:t>
            </a:r>
            <a:r>
              <a:rPr lang="en-US" dirty="0"/>
              <a:t>button to type questions about presentation. Questions will be answered live after the presentation.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</a:pPr>
            <a:r>
              <a:rPr lang="en-US" dirty="0"/>
              <a:t>Inappropriate questions may be dismissed.</a:t>
            </a:r>
          </a:p>
          <a:p>
            <a:pPr>
              <a:buClr>
                <a:schemeClr val="accent1"/>
              </a:buClr>
              <a:buSzPct val="68000"/>
              <a:buFont typeface="Courier New" panose="02070309020205020404" pitchFamily="49" charset="0"/>
              <a:buChar char="o"/>
            </a:pPr>
            <a:r>
              <a:rPr lang="en-US" dirty="0"/>
              <a:t>Use the </a:t>
            </a:r>
            <a:r>
              <a:rPr lang="en-US" b="1" dirty="0"/>
              <a:t>“raise your hand” </a:t>
            </a:r>
            <a:r>
              <a:rPr lang="en-US" dirty="0"/>
              <a:t>button to verbally ask your question. You will be prompted to unmute when it is your turn.  </a:t>
            </a:r>
          </a:p>
        </p:txBody>
      </p:sp>
    </p:spTree>
    <p:extLst>
      <p:ext uri="{BB962C8B-B14F-4D97-AF65-F5344CB8AC3E}">
        <p14:creationId xmlns:p14="http://schemas.microsoft.com/office/powerpoint/2010/main" val="3809853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ontent Placeholder 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09537" algn="ctr">
              <a:buSzTx/>
              <a:buFont typeface="Wingdings 3"/>
              <a:buNone/>
              <a:defRPr b="1"/>
            </a:pPr>
            <a:r>
              <a:rPr dirty="0"/>
              <a:t>This meeting is being recorded.  </a:t>
            </a:r>
          </a:p>
          <a:p>
            <a:pPr marL="0" indent="109537" algn="ctr">
              <a:buSzTx/>
              <a:buFont typeface="Wingdings 3"/>
              <a:buNone/>
              <a:defRPr b="1"/>
            </a:pPr>
            <a:r>
              <a:rPr dirty="0"/>
              <a:t>It is a public record subject to disclosure.</a:t>
            </a:r>
          </a:p>
          <a:p>
            <a:pPr marL="0" indent="109537" algn="ctr">
              <a:buSzTx/>
              <a:buFont typeface="Wingdings 3"/>
              <a:buNone/>
            </a:pPr>
            <a:r>
              <a:rPr dirty="0"/>
              <a:t>By continuing to be in the meeting, you are consenting to being recorded and consenting to this record being released to public record requestors.</a:t>
            </a:r>
          </a:p>
        </p:txBody>
      </p:sp>
    </p:spTree>
    <p:extLst>
      <p:ext uri="{BB962C8B-B14F-4D97-AF65-F5344CB8AC3E}">
        <p14:creationId xmlns:p14="http://schemas.microsoft.com/office/powerpoint/2010/main" val="4005188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ontent Placeholder 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09537" algn="ctr">
              <a:buSzTx/>
              <a:buFont typeface="Wingdings 3"/>
              <a:buNone/>
              <a:defRPr b="1"/>
            </a:pPr>
            <a:r>
              <a:rPr dirty="0"/>
              <a:t>This meeting is being recorded.  </a:t>
            </a:r>
          </a:p>
          <a:p>
            <a:pPr marL="0" indent="109537" algn="ctr">
              <a:buSzTx/>
              <a:buFont typeface="Wingdings 3"/>
              <a:buNone/>
              <a:defRPr b="1"/>
            </a:pPr>
            <a:r>
              <a:rPr dirty="0"/>
              <a:t>It is a public record subject to disclosure.</a:t>
            </a:r>
          </a:p>
          <a:p>
            <a:pPr marL="0" indent="109537" algn="ctr">
              <a:buSzTx/>
              <a:buFont typeface="Wingdings 3"/>
              <a:buNone/>
            </a:pPr>
            <a:r>
              <a:rPr dirty="0"/>
              <a:t>By continuing to be in the meeting, you are consenting to being recorded and consenting to this record being released to public record requestors.</a:t>
            </a:r>
          </a:p>
        </p:txBody>
      </p:sp>
    </p:spTree>
    <p:extLst>
      <p:ext uri="{BB962C8B-B14F-4D97-AF65-F5344CB8AC3E}">
        <p14:creationId xmlns:p14="http://schemas.microsoft.com/office/powerpoint/2010/main" val="421839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1"/>
          <p:cNvSpPr txBox="1"/>
          <p:nvPr/>
        </p:nvSpPr>
        <p:spPr>
          <a:xfrm>
            <a:off x="29414" y="762000"/>
            <a:ext cx="1769972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algn="r" defTabSz="758951">
              <a:lnSpc>
                <a:spcPct val="90000"/>
              </a:lnSpc>
              <a:defRPr sz="4980" b="1">
                <a:solidFill>
                  <a:srgbClr val="464646"/>
                </a:solidFill>
                <a:effectLst>
                  <a:outerShdw blurRad="31623" dist="21082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algn="ctr"/>
            <a:r>
              <a:rPr sz="2400" dirty="0">
                <a:solidFill>
                  <a:srgbClr val="FF0000"/>
                </a:solidFill>
              </a:rPr>
              <a:t>How to Participate</a:t>
            </a:r>
          </a:p>
        </p:txBody>
      </p:sp>
      <p:sp>
        <p:nvSpPr>
          <p:cNvPr id="98" name="Up Arrow 11"/>
          <p:cNvSpPr/>
          <p:nvPr/>
        </p:nvSpPr>
        <p:spPr>
          <a:xfrm rot="5400000">
            <a:off x="1593850" y="5568950"/>
            <a:ext cx="304801" cy="444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404"/>
                </a:moveTo>
                <a:lnTo>
                  <a:pt x="10800" y="0"/>
                </a:lnTo>
                <a:lnTo>
                  <a:pt x="21600" y="7404"/>
                </a:lnTo>
                <a:lnTo>
                  <a:pt x="16200" y="7404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74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9" name="TextBox 8"/>
          <p:cNvSpPr txBox="1"/>
          <p:nvPr/>
        </p:nvSpPr>
        <p:spPr>
          <a:xfrm>
            <a:off x="105614" y="5285453"/>
            <a:ext cx="1951786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b="1" dirty="0"/>
              <a:t>Make sure to </a:t>
            </a:r>
            <a:endParaRPr lang="en-US" b="1" dirty="0"/>
          </a:p>
          <a:p>
            <a:r>
              <a:rPr b="1" dirty="0"/>
              <a:t>join audio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8232D-AB8F-F36C-5C0E-B296E73168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68"/>
          <a:stretch/>
        </p:blipFill>
        <p:spPr>
          <a:xfrm>
            <a:off x="2057400" y="9617"/>
            <a:ext cx="9906000" cy="6057942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F1563D73-860A-9447-9261-9C078B8B753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75" t="26761" r="36250" b="37219"/>
          <a:stretch/>
        </p:blipFill>
        <p:spPr>
          <a:xfrm>
            <a:off x="4953000" y="1676400"/>
            <a:ext cx="4191000" cy="2362200"/>
          </a:xfrm>
          <a:prstGeom prst="rect">
            <a:avLst/>
          </a:prstGeom>
        </p:spPr>
      </p:pic>
      <p:sp>
        <p:nvSpPr>
          <p:cNvPr id="7" name="Up Arrow 11">
            <a:extLst>
              <a:ext uri="{FF2B5EF4-FFF2-40B4-BE49-F238E27FC236}">
                <a16:creationId xmlns:a16="http://schemas.microsoft.com/office/drawing/2014/main" id="{E9662705-4896-1760-464D-6584B4419154}"/>
              </a:ext>
            </a:extLst>
          </p:cNvPr>
          <p:cNvSpPr/>
          <p:nvPr/>
        </p:nvSpPr>
        <p:spPr>
          <a:xfrm rot="5400000">
            <a:off x="5784850" y="2597150"/>
            <a:ext cx="304801" cy="444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404"/>
                </a:moveTo>
                <a:lnTo>
                  <a:pt x="10800" y="0"/>
                </a:lnTo>
                <a:lnTo>
                  <a:pt x="21600" y="7404"/>
                </a:lnTo>
                <a:lnTo>
                  <a:pt x="16200" y="7404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74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291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1"/>
          <p:cNvSpPr txBox="1"/>
          <p:nvPr/>
        </p:nvSpPr>
        <p:spPr>
          <a:xfrm>
            <a:off x="29414" y="762000"/>
            <a:ext cx="1769972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>
            <a:lvl1pPr algn="r" defTabSz="758951">
              <a:lnSpc>
                <a:spcPct val="90000"/>
              </a:lnSpc>
              <a:defRPr sz="4980" b="1">
                <a:solidFill>
                  <a:srgbClr val="464646"/>
                </a:solidFill>
                <a:effectLst>
                  <a:outerShdw blurRad="31623" dist="21082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algn="ctr"/>
            <a:r>
              <a:rPr sz="2400" dirty="0">
                <a:solidFill>
                  <a:srgbClr val="FF0000"/>
                </a:solidFill>
              </a:rPr>
              <a:t>How to Participate</a:t>
            </a:r>
          </a:p>
        </p:txBody>
      </p:sp>
      <p:sp>
        <p:nvSpPr>
          <p:cNvPr id="98" name="Up Arrow 11"/>
          <p:cNvSpPr/>
          <p:nvPr/>
        </p:nvSpPr>
        <p:spPr>
          <a:xfrm>
            <a:off x="5784850" y="6213456"/>
            <a:ext cx="304801" cy="444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404"/>
                </a:moveTo>
                <a:lnTo>
                  <a:pt x="10800" y="0"/>
                </a:lnTo>
                <a:lnTo>
                  <a:pt x="21600" y="7404"/>
                </a:lnTo>
                <a:lnTo>
                  <a:pt x="16200" y="7404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74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9" name="TextBox 8"/>
          <p:cNvSpPr txBox="1"/>
          <p:nvPr/>
        </p:nvSpPr>
        <p:spPr>
          <a:xfrm>
            <a:off x="152400" y="6112542"/>
            <a:ext cx="5914186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b="1" dirty="0">
                <a:solidFill>
                  <a:srgbClr val="FF0000"/>
                </a:solidFill>
              </a:rPr>
              <a:t>Raise your hand </a:t>
            </a:r>
            <a:r>
              <a:rPr lang="en-US" b="1" dirty="0"/>
              <a:t>to be unmuted </a:t>
            </a:r>
          </a:p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b="1" dirty="0"/>
              <a:t>For comments or ask additional questions.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8232D-AB8F-F36C-5C0E-B296E73168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68"/>
          <a:stretch/>
        </p:blipFill>
        <p:spPr>
          <a:xfrm>
            <a:off x="2057400" y="9617"/>
            <a:ext cx="9906000" cy="605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4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1"/>
          <p:cNvSpPr txBox="1"/>
          <p:nvPr/>
        </p:nvSpPr>
        <p:spPr>
          <a:xfrm>
            <a:off x="29414" y="762000"/>
            <a:ext cx="1769972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algn="r" defTabSz="758951">
              <a:lnSpc>
                <a:spcPct val="90000"/>
              </a:lnSpc>
              <a:defRPr sz="4980" b="1">
                <a:solidFill>
                  <a:srgbClr val="464646"/>
                </a:solidFill>
                <a:effectLst>
                  <a:outerShdw blurRad="31623" dist="21082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algn="ctr"/>
            <a:r>
              <a:rPr sz="2400" dirty="0">
                <a:solidFill>
                  <a:srgbClr val="FF0000"/>
                </a:solidFill>
              </a:rPr>
              <a:t>How to Participate</a:t>
            </a:r>
          </a:p>
        </p:txBody>
      </p:sp>
      <p:sp>
        <p:nvSpPr>
          <p:cNvPr id="98" name="Up Arrow 11"/>
          <p:cNvSpPr/>
          <p:nvPr/>
        </p:nvSpPr>
        <p:spPr>
          <a:xfrm>
            <a:off x="6858000" y="6112540"/>
            <a:ext cx="304801" cy="444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404"/>
                </a:moveTo>
                <a:lnTo>
                  <a:pt x="10800" y="0"/>
                </a:lnTo>
                <a:lnTo>
                  <a:pt x="21600" y="7404"/>
                </a:lnTo>
                <a:lnTo>
                  <a:pt x="16200" y="7404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74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99" name="TextBox 8"/>
          <p:cNvSpPr txBox="1"/>
          <p:nvPr/>
        </p:nvSpPr>
        <p:spPr>
          <a:xfrm>
            <a:off x="838200" y="6112540"/>
            <a:ext cx="5867400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b="1" dirty="0"/>
              <a:t>Use </a:t>
            </a:r>
            <a:r>
              <a:rPr lang="en-US" b="1" dirty="0">
                <a:solidFill>
                  <a:srgbClr val="FF0000"/>
                </a:solidFill>
              </a:rPr>
              <a:t>Q&amp;A button </a:t>
            </a:r>
            <a:r>
              <a:rPr lang="en-US" b="1" dirty="0"/>
              <a:t>if you have technical issues</a:t>
            </a:r>
            <a:endParaRPr lang="en-US" sz="3200" b="1" dirty="0"/>
          </a:p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b="1" dirty="0"/>
              <a:t>or a question for the panelists.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8232D-AB8F-F36C-5C0E-B296E73168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68"/>
          <a:stretch/>
        </p:blipFill>
        <p:spPr>
          <a:xfrm>
            <a:off x="2057400" y="9617"/>
            <a:ext cx="9906000" cy="605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0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1"/>
          <p:cNvSpPr txBox="1"/>
          <p:nvPr/>
        </p:nvSpPr>
        <p:spPr>
          <a:xfrm>
            <a:off x="29414" y="762000"/>
            <a:ext cx="1769972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>
            <a:lvl1pPr algn="r" defTabSz="758951">
              <a:lnSpc>
                <a:spcPct val="90000"/>
              </a:lnSpc>
              <a:defRPr sz="4980" b="1">
                <a:solidFill>
                  <a:srgbClr val="464646"/>
                </a:solidFill>
                <a:effectLst>
                  <a:outerShdw blurRad="31623" dist="21082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algn="ctr"/>
            <a:r>
              <a:rPr sz="2400" dirty="0">
                <a:solidFill>
                  <a:srgbClr val="FF0000"/>
                </a:solidFill>
              </a:rPr>
              <a:t>How to Participate</a:t>
            </a:r>
          </a:p>
        </p:txBody>
      </p:sp>
      <p:sp>
        <p:nvSpPr>
          <p:cNvPr id="98" name="Up Arrow 11"/>
          <p:cNvSpPr/>
          <p:nvPr/>
        </p:nvSpPr>
        <p:spPr>
          <a:xfrm>
            <a:off x="6857999" y="6112540"/>
            <a:ext cx="304801" cy="444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7404"/>
                </a:moveTo>
                <a:lnTo>
                  <a:pt x="10800" y="0"/>
                </a:lnTo>
                <a:lnTo>
                  <a:pt x="21600" y="7404"/>
                </a:lnTo>
                <a:lnTo>
                  <a:pt x="16200" y="7404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740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99" name="TextBox 8"/>
          <p:cNvSpPr txBox="1"/>
          <p:nvPr/>
        </p:nvSpPr>
        <p:spPr>
          <a:xfrm>
            <a:off x="1447800" y="6112540"/>
            <a:ext cx="5181600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b="1" dirty="0"/>
              <a:t>Use </a:t>
            </a:r>
            <a:r>
              <a:rPr lang="en-US" b="1" dirty="0">
                <a:solidFill>
                  <a:srgbClr val="FF0000"/>
                </a:solidFill>
              </a:rPr>
              <a:t>Q&amp;A button for all other questions.</a:t>
            </a:r>
            <a:r>
              <a:rPr lang="en-US" dirty="0"/>
              <a:t> </a:t>
            </a:r>
          </a:p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rPr lang="en-US" b="1" dirty="0"/>
              <a:t>We will answer after the presentation.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8232D-AB8F-F36C-5C0E-B296E73168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68"/>
          <a:stretch/>
        </p:blipFill>
        <p:spPr>
          <a:xfrm>
            <a:off x="2057400" y="9617"/>
            <a:ext cx="9906000" cy="605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697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0D39CFA74C8408DCE80E00714586F" ma:contentTypeVersion="10" ma:contentTypeDescription="Create a new document." ma:contentTypeScope="" ma:versionID="1d33494e4394c9e5a98052a6a4fe0b9f">
  <xsd:schema xmlns:xsd="http://www.w3.org/2001/XMLSchema" xmlns:xs="http://www.w3.org/2001/XMLSchema" xmlns:p="http://schemas.microsoft.com/office/2006/metadata/properties" xmlns:ns2="28328034-c517-4dba-9f10-1da956fb481c" targetNamespace="http://schemas.microsoft.com/office/2006/metadata/properties" ma:root="true" ma:fieldsID="5040868acb7c7b818e4263d39867a4c2" ns2:_="">
    <xsd:import namespace="28328034-c517-4dba-9f10-1da956fb48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328034-c517-4dba-9f10-1da956fb48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28916E-C8D3-4A93-A431-22BEDD282856}">
  <ds:schemaRefs>
    <ds:schemaRef ds:uri="28328034-c517-4dba-9f10-1da956fb48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77781F6-C7C6-4E5E-A65D-B640295D65DF}">
  <ds:schemaRefs>
    <ds:schemaRef ds:uri="http://purl.org/dc/terms/"/>
    <ds:schemaRef ds:uri="28328034-c517-4dba-9f10-1da956fb481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A4DB39C-0C6F-4B77-82D2-0905FE1132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2583</TotalTime>
  <Words>755</Words>
  <Application>Microsoft Office PowerPoint</Application>
  <PresentationFormat>Widescreen</PresentationFormat>
  <Paragraphs>110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Times New Roman</vt:lpstr>
      <vt:lpstr>Wingdings 3</vt:lpstr>
      <vt:lpstr>Office Theme</vt:lpstr>
      <vt:lpstr>PowerPoint Presentation</vt:lpstr>
      <vt:lpstr>PowerPoint Presentation</vt:lpstr>
      <vt:lpstr>Rules and Housekeeping Items for this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Presentation Overview</vt:lpstr>
      <vt:lpstr>Presentation Outline</vt:lpstr>
      <vt:lpstr>PowerPoint Presentation</vt:lpstr>
      <vt:lpstr>Zoom Breakout Rooms</vt:lpstr>
      <vt:lpstr>Breakout Groups</vt:lpstr>
    </vt:vector>
  </TitlesOfParts>
  <Company>City of 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encjp</dc:creator>
  <cp:lastModifiedBy>Zwieg, Andrew</cp:lastModifiedBy>
  <cp:revision>181</cp:revision>
  <cp:lastPrinted>2020-06-18T17:28:43Z</cp:lastPrinted>
  <dcterms:created xsi:type="dcterms:W3CDTF">2007-04-05T20:38:04Z</dcterms:created>
  <dcterms:modified xsi:type="dcterms:W3CDTF">2026-07-01T14:23:23Z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0x0101001930D39CFA74C8408DCE80E00714586F</vt:lpwstr>
  </property>
</Properties>
</file>