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6"/>
  </p:notesMasterIdLst>
  <p:sldIdLst>
    <p:sldId id="369" r:id="rId6"/>
    <p:sldId id="370" r:id="rId7"/>
    <p:sldId id="371" r:id="rId8"/>
    <p:sldId id="374" r:id="rId9"/>
    <p:sldId id="372" r:id="rId10"/>
    <p:sldId id="373" r:id="rId11"/>
    <p:sldId id="363" r:id="rId12"/>
    <p:sldId id="364" r:id="rId13"/>
    <p:sldId id="375" r:id="rId14"/>
    <p:sldId id="3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36194E-7EAB-43C6-A275-D047D53EA47B}">
          <p14:sldIdLst>
            <p14:sldId id="369"/>
            <p14:sldId id="370"/>
            <p14:sldId id="371"/>
            <p14:sldId id="374"/>
            <p14:sldId id="372"/>
            <p14:sldId id="373"/>
            <p14:sldId id="363"/>
            <p14:sldId id="364"/>
            <p14:sldId id="375"/>
            <p14:sldId id="37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A753"/>
    <a:srgbClr val="1763B0"/>
    <a:srgbClr val="5D499E"/>
    <a:srgbClr val="86449A"/>
    <a:srgbClr val="009FBF"/>
    <a:srgbClr val="0DB3AF"/>
    <a:srgbClr val="0070C0"/>
    <a:srgbClr val="000000"/>
    <a:srgbClr val="036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12" autoAdjust="0"/>
    <p:restoredTop sz="60400" autoAdjust="0"/>
  </p:normalViewPr>
  <p:slideViewPr>
    <p:cSldViewPr snapToGrid="0">
      <p:cViewPr varScale="1">
        <p:scale>
          <a:sx n="57" d="100"/>
          <a:sy n="57" d="100"/>
        </p:scale>
        <p:origin x="828" y="7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8" d="100"/>
          <a:sy n="68" d="100"/>
        </p:scale>
        <p:origin x="21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62FA98-BFA8-4736-915E-5382AAA2663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CFE4207-470D-4B2B-8312-1FFABF2AFF48}">
      <dgm:prSet phldrT="[Text]"/>
      <dgm:spPr/>
      <dgm:t>
        <a:bodyPr/>
        <a:lstStyle/>
        <a:p>
          <a:r>
            <a:rPr lang="en-US" dirty="0" smtClean="0"/>
            <a:t>Think about a business or company that you really enjoy interacting with or receiving service from. What are two or three reasons why?</a:t>
          </a:r>
          <a:endParaRPr lang="en-US" dirty="0"/>
        </a:p>
      </dgm:t>
    </dgm:pt>
    <dgm:pt modelId="{591A0C4A-260A-4FE6-A87A-CB2FFD05CD25}" type="parTrans" cxnId="{403082E1-75A0-4767-92E3-96A36E42D697}">
      <dgm:prSet/>
      <dgm:spPr/>
      <dgm:t>
        <a:bodyPr/>
        <a:lstStyle/>
        <a:p>
          <a:endParaRPr lang="en-US"/>
        </a:p>
      </dgm:t>
    </dgm:pt>
    <dgm:pt modelId="{80D2718E-AE23-4D6F-9669-7F8498506F0A}" type="sibTrans" cxnId="{403082E1-75A0-4767-92E3-96A36E42D697}">
      <dgm:prSet/>
      <dgm:spPr/>
      <dgm:t>
        <a:bodyPr/>
        <a:lstStyle/>
        <a:p>
          <a:endParaRPr lang="en-US"/>
        </a:p>
      </dgm:t>
    </dgm:pt>
    <dgm:pt modelId="{E0684E73-2B12-44B1-ACE4-7DBE98E6C174}" type="pres">
      <dgm:prSet presAssocID="{9B62FA98-BFA8-4736-915E-5382AAA26634}" presName="diagram" presStyleCnt="0">
        <dgm:presLayoutVars>
          <dgm:dir/>
          <dgm:resizeHandles val="exact"/>
        </dgm:presLayoutVars>
      </dgm:prSet>
      <dgm:spPr/>
      <dgm:t>
        <a:bodyPr/>
        <a:lstStyle/>
        <a:p>
          <a:endParaRPr lang="en-US"/>
        </a:p>
      </dgm:t>
    </dgm:pt>
    <dgm:pt modelId="{72FE81AA-8057-422B-9E30-3705526DB171}" type="pres">
      <dgm:prSet presAssocID="{DCFE4207-470D-4B2B-8312-1FFABF2AFF48}" presName="node" presStyleLbl="node1" presStyleIdx="0" presStyleCnt="1">
        <dgm:presLayoutVars>
          <dgm:bulletEnabled val="1"/>
        </dgm:presLayoutVars>
      </dgm:prSet>
      <dgm:spPr/>
      <dgm:t>
        <a:bodyPr/>
        <a:lstStyle/>
        <a:p>
          <a:endParaRPr lang="en-US"/>
        </a:p>
      </dgm:t>
    </dgm:pt>
  </dgm:ptLst>
  <dgm:cxnLst>
    <dgm:cxn modelId="{403082E1-75A0-4767-92E3-96A36E42D697}" srcId="{9B62FA98-BFA8-4736-915E-5382AAA26634}" destId="{DCFE4207-470D-4B2B-8312-1FFABF2AFF48}" srcOrd="0" destOrd="0" parTransId="{591A0C4A-260A-4FE6-A87A-CB2FFD05CD25}" sibTransId="{80D2718E-AE23-4D6F-9669-7F8498506F0A}"/>
    <dgm:cxn modelId="{CA609855-80AF-4D36-A4F9-353EDFEC4ABB}" type="presOf" srcId="{DCFE4207-470D-4B2B-8312-1FFABF2AFF48}" destId="{72FE81AA-8057-422B-9E30-3705526DB171}" srcOrd="0" destOrd="0" presId="urn:microsoft.com/office/officeart/2005/8/layout/default"/>
    <dgm:cxn modelId="{5A15BD97-F52E-4BEE-8058-E8F24D0191CE}" type="presOf" srcId="{9B62FA98-BFA8-4736-915E-5382AAA26634}" destId="{E0684E73-2B12-44B1-ACE4-7DBE98E6C174}" srcOrd="0" destOrd="0" presId="urn:microsoft.com/office/officeart/2005/8/layout/default"/>
    <dgm:cxn modelId="{514B7922-5A0C-4E23-8323-B6B413DEC08F}" type="presParOf" srcId="{E0684E73-2B12-44B1-ACE4-7DBE98E6C174}" destId="{72FE81AA-8057-422B-9E30-3705526DB17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B398D-C508-47D7-9D63-96235E2D0947}" type="doc">
      <dgm:prSet loTypeId="urn:microsoft.com/office/officeart/2005/8/layout/venn3" loCatId="relationship" qsTypeId="urn:microsoft.com/office/officeart/2005/8/quickstyle/simple2" qsCatId="simple" csTypeId="urn:microsoft.com/office/officeart/2005/8/colors/accent0_2" csCatId="mainScheme" phldr="1"/>
      <dgm:spPr/>
      <dgm:t>
        <a:bodyPr/>
        <a:lstStyle/>
        <a:p>
          <a:endParaRPr lang="en-US"/>
        </a:p>
      </dgm:t>
    </dgm:pt>
    <dgm:pt modelId="{5A876129-CD03-4479-8618-39ECD948AFAA}">
      <dgm:prSet phldrT="[Text]"/>
      <dgm:spPr>
        <a:xfrm>
          <a:off x="1495649" y="84"/>
          <a:ext cx="1147910" cy="1147910"/>
        </a:xfrm>
        <a:prstGeom prst="ellipse">
          <a:avLst/>
        </a:prstGeom>
        <a:solidFill>
          <a:srgbClr val="F79646">
            <a:lumMod val="20000"/>
            <a:lumOff val="80000"/>
            <a:alpha val="50000"/>
          </a:srgbClr>
        </a:solidFill>
        <a:ln w="38100" cap="flat" cmpd="sng" algn="ctr">
          <a:solidFill>
            <a:srgbClr val="F79646"/>
          </a:solidFill>
          <a:prstDash val="solid"/>
        </a:ln>
        <a:effectLst/>
      </dgm:spPr>
      <dgm:t>
        <a:bodyPr/>
        <a:lstStyle/>
        <a:p>
          <a:r>
            <a:rPr lang="en-US">
              <a:solidFill>
                <a:sysClr val="windowText" lastClr="000000"/>
              </a:solidFill>
              <a:latin typeface="Calibri"/>
              <a:ea typeface="+mn-ea"/>
              <a:cs typeface="+mn-cs"/>
            </a:rPr>
            <a:t>Engaged Public</a:t>
          </a:r>
        </a:p>
      </dgm:t>
    </dgm:pt>
    <dgm:pt modelId="{D51AD1D2-EE16-4BC2-AA62-44DA74E9166C}" type="parTrans" cxnId="{1495542F-EB11-4C9F-81A3-FB8D0FA2106D}">
      <dgm:prSet/>
      <dgm:spPr/>
      <dgm:t>
        <a:bodyPr/>
        <a:lstStyle/>
        <a:p>
          <a:endParaRPr lang="en-US"/>
        </a:p>
      </dgm:t>
    </dgm:pt>
    <dgm:pt modelId="{C7024E22-516D-48C4-9C30-F9BF65530E77}" type="sibTrans" cxnId="{1495542F-EB11-4C9F-81A3-FB8D0FA2106D}">
      <dgm:prSet/>
      <dgm:spPr/>
      <dgm:t>
        <a:bodyPr/>
        <a:lstStyle/>
        <a:p>
          <a:endParaRPr lang="en-US"/>
        </a:p>
      </dgm:t>
    </dgm:pt>
    <dgm:pt modelId="{5B35C87B-292D-49F4-9225-F6D55F3178A1}">
      <dgm:prSet/>
      <dgm:spPr>
        <a:xfrm>
          <a:off x="2413978" y="84"/>
          <a:ext cx="1147910" cy="1147910"/>
        </a:xfrm>
        <a:prstGeom prst="ellipse">
          <a:avLst/>
        </a:prstGeom>
        <a:solidFill>
          <a:srgbClr val="C0504D">
            <a:lumMod val="20000"/>
            <a:lumOff val="80000"/>
            <a:alpha val="50000"/>
          </a:srgbClr>
        </a:solidFill>
        <a:ln w="38100" cap="flat" cmpd="sng" algn="ctr">
          <a:solidFill>
            <a:srgbClr val="C0504D"/>
          </a:solidFill>
          <a:prstDash val="solid"/>
        </a:ln>
        <a:effectLst/>
      </dgm:spPr>
      <dgm:t>
        <a:bodyPr/>
        <a:lstStyle/>
        <a:p>
          <a:r>
            <a:rPr lang="en-US">
              <a:solidFill>
                <a:sysClr val="windowText" lastClr="000000"/>
              </a:solidFill>
              <a:latin typeface="Calibri"/>
              <a:ea typeface="+mn-ea"/>
              <a:cs typeface="+mn-cs"/>
            </a:rPr>
            <a:t>Engaged Workforce</a:t>
          </a:r>
        </a:p>
      </dgm:t>
    </dgm:pt>
    <dgm:pt modelId="{624B6BE4-22A5-403C-AF35-8FFB14D043CA}" type="parTrans" cxnId="{442B3074-00B8-472A-A5DC-8EECD9732EF4}">
      <dgm:prSet/>
      <dgm:spPr/>
      <dgm:t>
        <a:bodyPr/>
        <a:lstStyle/>
        <a:p>
          <a:endParaRPr lang="en-US"/>
        </a:p>
      </dgm:t>
    </dgm:pt>
    <dgm:pt modelId="{16F641D1-F62E-49B9-A59F-CEF18EC6720B}" type="sibTrans" cxnId="{442B3074-00B8-472A-A5DC-8EECD9732EF4}">
      <dgm:prSet/>
      <dgm:spPr/>
      <dgm:t>
        <a:bodyPr/>
        <a:lstStyle/>
        <a:p>
          <a:endParaRPr lang="en-US"/>
        </a:p>
      </dgm:t>
    </dgm:pt>
    <dgm:pt modelId="{132ED3F4-2924-4192-AD62-5F21686B554E}">
      <dgm:prSet/>
      <dgm:spPr>
        <a:xfrm>
          <a:off x="3332306" y="84"/>
          <a:ext cx="1147910" cy="1147910"/>
        </a:xfrm>
        <a:prstGeom prst="ellipse">
          <a:avLst/>
        </a:prstGeom>
        <a:solidFill>
          <a:srgbClr val="1F497D">
            <a:lumMod val="20000"/>
            <a:lumOff val="80000"/>
            <a:alpha val="50000"/>
          </a:srgbClr>
        </a:solidFill>
        <a:ln w="38100" cap="flat" cmpd="sng" algn="ctr">
          <a:solidFill>
            <a:srgbClr val="1F497D">
              <a:shade val="80000"/>
              <a:hueOff val="0"/>
              <a:satOff val="0"/>
              <a:lumOff val="0"/>
              <a:alphaOff val="0"/>
            </a:srgbClr>
          </a:solidFill>
          <a:prstDash val="solid"/>
        </a:ln>
        <a:effectLst/>
      </dgm:spPr>
      <dgm:t>
        <a:bodyPr/>
        <a:lstStyle/>
        <a:p>
          <a:r>
            <a:rPr lang="en-US">
              <a:solidFill>
                <a:sysClr val="windowText" lastClr="000000"/>
              </a:solidFill>
              <a:latin typeface="Calibri"/>
              <a:ea typeface="+mn-ea"/>
              <a:cs typeface="+mn-cs"/>
            </a:rPr>
            <a:t>Strong Operations</a:t>
          </a:r>
        </a:p>
      </dgm:t>
    </dgm:pt>
    <dgm:pt modelId="{CAD6CE1D-5052-47E2-AA4E-82960ECB8775}" type="parTrans" cxnId="{CE3FFFD8-EC6B-4A5D-A43E-EA03AC589CBF}">
      <dgm:prSet/>
      <dgm:spPr/>
      <dgm:t>
        <a:bodyPr/>
        <a:lstStyle/>
        <a:p>
          <a:endParaRPr lang="en-US"/>
        </a:p>
      </dgm:t>
    </dgm:pt>
    <dgm:pt modelId="{8C2BEC02-7BAE-40A1-8DDE-06ECE48F29C5}" type="sibTrans" cxnId="{CE3FFFD8-EC6B-4A5D-A43E-EA03AC589CBF}">
      <dgm:prSet/>
      <dgm:spPr/>
      <dgm:t>
        <a:bodyPr/>
        <a:lstStyle/>
        <a:p>
          <a:endParaRPr lang="en-US"/>
        </a:p>
      </dgm:t>
    </dgm:pt>
    <dgm:pt modelId="{712C94BC-3387-455E-9F55-6B95C870A4A5}">
      <dgm:prSet/>
      <dgm:spPr>
        <a:xfrm>
          <a:off x="4250634" y="84"/>
          <a:ext cx="1147910" cy="1147910"/>
        </a:xfrm>
        <a:prstGeom prst="ellipse">
          <a:avLst/>
        </a:prstGeom>
        <a:solidFill>
          <a:srgbClr val="9BBB59">
            <a:lumMod val="20000"/>
            <a:lumOff val="80000"/>
            <a:alpha val="50000"/>
          </a:srgbClr>
        </a:solidFill>
        <a:ln w="38100" cap="flat" cmpd="sng" algn="ctr">
          <a:solidFill>
            <a:srgbClr val="9BBB59"/>
          </a:solidFill>
          <a:prstDash val="solid"/>
        </a:ln>
        <a:effectLst/>
      </dgm:spPr>
      <dgm:t>
        <a:bodyPr/>
        <a:lstStyle/>
        <a:p>
          <a:r>
            <a:rPr lang="en-US">
              <a:solidFill>
                <a:sysClr val="windowText" lastClr="000000"/>
              </a:solidFill>
              <a:latin typeface="Calibri"/>
              <a:ea typeface="+mn-ea"/>
              <a:cs typeface="+mn-cs"/>
            </a:rPr>
            <a:t>Effective Use of Resources</a:t>
          </a:r>
        </a:p>
      </dgm:t>
    </dgm:pt>
    <dgm:pt modelId="{F589456A-D774-446F-8811-38A4EC2E5A05}" type="parTrans" cxnId="{29B2BB0C-A518-44D9-BFCA-6C162A3BA91D}">
      <dgm:prSet/>
      <dgm:spPr/>
      <dgm:t>
        <a:bodyPr/>
        <a:lstStyle/>
        <a:p>
          <a:endParaRPr lang="en-US"/>
        </a:p>
      </dgm:t>
    </dgm:pt>
    <dgm:pt modelId="{A0F4DB1F-82ED-4FD4-B1E2-4D71DF33185E}" type="sibTrans" cxnId="{29B2BB0C-A518-44D9-BFCA-6C162A3BA91D}">
      <dgm:prSet/>
      <dgm:spPr/>
      <dgm:t>
        <a:bodyPr/>
        <a:lstStyle/>
        <a:p>
          <a:endParaRPr lang="en-US"/>
        </a:p>
      </dgm:t>
    </dgm:pt>
    <dgm:pt modelId="{502E3A96-2284-41EF-A903-2F50138EF9ED}" type="pres">
      <dgm:prSet presAssocID="{22DB398D-C508-47D7-9D63-96235E2D0947}" presName="Name0" presStyleCnt="0">
        <dgm:presLayoutVars>
          <dgm:dir/>
          <dgm:resizeHandles val="exact"/>
        </dgm:presLayoutVars>
      </dgm:prSet>
      <dgm:spPr/>
      <dgm:t>
        <a:bodyPr/>
        <a:lstStyle/>
        <a:p>
          <a:endParaRPr lang="en-US"/>
        </a:p>
      </dgm:t>
    </dgm:pt>
    <dgm:pt modelId="{519E1214-BF76-4B6A-9103-A37D7889F93D}" type="pres">
      <dgm:prSet presAssocID="{5A876129-CD03-4479-8618-39ECD948AFAA}" presName="Name5" presStyleLbl="vennNode1" presStyleIdx="0" presStyleCnt="4">
        <dgm:presLayoutVars>
          <dgm:bulletEnabled val="1"/>
        </dgm:presLayoutVars>
      </dgm:prSet>
      <dgm:spPr/>
      <dgm:t>
        <a:bodyPr/>
        <a:lstStyle/>
        <a:p>
          <a:endParaRPr lang="en-US"/>
        </a:p>
      </dgm:t>
    </dgm:pt>
    <dgm:pt modelId="{A7986325-CBFB-474B-8143-A4F85CF3087D}" type="pres">
      <dgm:prSet presAssocID="{C7024E22-516D-48C4-9C30-F9BF65530E77}" presName="space" presStyleCnt="0"/>
      <dgm:spPr/>
    </dgm:pt>
    <dgm:pt modelId="{B5AB95AB-DF75-4853-8217-E3E404D59000}" type="pres">
      <dgm:prSet presAssocID="{5B35C87B-292D-49F4-9225-F6D55F3178A1}" presName="Name5" presStyleLbl="vennNode1" presStyleIdx="1" presStyleCnt="4">
        <dgm:presLayoutVars>
          <dgm:bulletEnabled val="1"/>
        </dgm:presLayoutVars>
      </dgm:prSet>
      <dgm:spPr/>
      <dgm:t>
        <a:bodyPr/>
        <a:lstStyle/>
        <a:p>
          <a:endParaRPr lang="en-US"/>
        </a:p>
      </dgm:t>
    </dgm:pt>
    <dgm:pt modelId="{1B6C5B3B-D222-448C-A15A-FEF6C5E24F53}" type="pres">
      <dgm:prSet presAssocID="{16F641D1-F62E-49B9-A59F-CEF18EC6720B}" presName="space" presStyleCnt="0"/>
      <dgm:spPr/>
    </dgm:pt>
    <dgm:pt modelId="{29F30DD5-550F-4AD5-ABC5-42C599EA6491}" type="pres">
      <dgm:prSet presAssocID="{132ED3F4-2924-4192-AD62-5F21686B554E}" presName="Name5" presStyleLbl="vennNode1" presStyleIdx="2" presStyleCnt="4">
        <dgm:presLayoutVars>
          <dgm:bulletEnabled val="1"/>
        </dgm:presLayoutVars>
      </dgm:prSet>
      <dgm:spPr/>
      <dgm:t>
        <a:bodyPr/>
        <a:lstStyle/>
        <a:p>
          <a:endParaRPr lang="en-US"/>
        </a:p>
      </dgm:t>
    </dgm:pt>
    <dgm:pt modelId="{BCDB9987-097C-4F48-A8BB-BEF478FBFB0F}" type="pres">
      <dgm:prSet presAssocID="{8C2BEC02-7BAE-40A1-8DDE-06ECE48F29C5}" presName="space" presStyleCnt="0"/>
      <dgm:spPr/>
    </dgm:pt>
    <dgm:pt modelId="{07C18749-8E19-4E8D-BC91-B74EA986ED55}" type="pres">
      <dgm:prSet presAssocID="{712C94BC-3387-455E-9F55-6B95C870A4A5}" presName="Name5" presStyleLbl="vennNode1" presStyleIdx="3" presStyleCnt="4">
        <dgm:presLayoutVars>
          <dgm:bulletEnabled val="1"/>
        </dgm:presLayoutVars>
      </dgm:prSet>
      <dgm:spPr/>
      <dgm:t>
        <a:bodyPr/>
        <a:lstStyle/>
        <a:p>
          <a:endParaRPr lang="en-US"/>
        </a:p>
      </dgm:t>
    </dgm:pt>
  </dgm:ptLst>
  <dgm:cxnLst>
    <dgm:cxn modelId="{1495542F-EB11-4C9F-81A3-FB8D0FA2106D}" srcId="{22DB398D-C508-47D7-9D63-96235E2D0947}" destId="{5A876129-CD03-4479-8618-39ECD948AFAA}" srcOrd="0" destOrd="0" parTransId="{D51AD1D2-EE16-4BC2-AA62-44DA74E9166C}" sibTransId="{C7024E22-516D-48C4-9C30-F9BF65530E77}"/>
    <dgm:cxn modelId="{19F1FBE1-ABE9-48D7-B7F1-DC9D2B3A2CD5}" type="presOf" srcId="{712C94BC-3387-455E-9F55-6B95C870A4A5}" destId="{07C18749-8E19-4E8D-BC91-B74EA986ED55}" srcOrd="0" destOrd="0" presId="urn:microsoft.com/office/officeart/2005/8/layout/venn3"/>
    <dgm:cxn modelId="{29B2BB0C-A518-44D9-BFCA-6C162A3BA91D}" srcId="{22DB398D-C508-47D7-9D63-96235E2D0947}" destId="{712C94BC-3387-455E-9F55-6B95C870A4A5}" srcOrd="3" destOrd="0" parTransId="{F589456A-D774-446F-8811-38A4EC2E5A05}" sibTransId="{A0F4DB1F-82ED-4FD4-B1E2-4D71DF33185E}"/>
    <dgm:cxn modelId="{61D5B188-4A51-4A2D-A7EA-D50159005DD1}" type="presOf" srcId="{132ED3F4-2924-4192-AD62-5F21686B554E}" destId="{29F30DD5-550F-4AD5-ABC5-42C599EA6491}" srcOrd="0" destOrd="0" presId="urn:microsoft.com/office/officeart/2005/8/layout/venn3"/>
    <dgm:cxn modelId="{CE3FFFD8-EC6B-4A5D-A43E-EA03AC589CBF}" srcId="{22DB398D-C508-47D7-9D63-96235E2D0947}" destId="{132ED3F4-2924-4192-AD62-5F21686B554E}" srcOrd="2" destOrd="0" parTransId="{CAD6CE1D-5052-47E2-AA4E-82960ECB8775}" sibTransId="{8C2BEC02-7BAE-40A1-8DDE-06ECE48F29C5}"/>
    <dgm:cxn modelId="{675D739B-38B3-4213-B9D8-D7382EC3096F}" type="presOf" srcId="{5B35C87B-292D-49F4-9225-F6D55F3178A1}" destId="{B5AB95AB-DF75-4853-8217-E3E404D59000}" srcOrd="0" destOrd="0" presId="urn:microsoft.com/office/officeart/2005/8/layout/venn3"/>
    <dgm:cxn modelId="{442B3074-00B8-472A-A5DC-8EECD9732EF4}" srcId="{22DB398D-C508-47D7-9D63-96235E2D0947}" destId="{5B35C87B-292D-49F4-9225-F6D55F3178A1}" srcOrd="1" destOrd="0" parTransId="{624B6BE4-22A5-403C-AF35-8FFB14D043CA}" sibTransId="{16F641D1-F62E-49B9-A59F-CEF18EC6720B}"/>
    <dgm:cxn modelId="{495DB68B-615A-4F8A-813A-E36FEB0203DC}" type="presOf" srcId="{5A876129-CD03-4479-8618-39ECD948AFAA}" destId="{519E1214-BF76-4B6A-9103-A37D7889F93D}" srcOrd="0" destOrd="0" presId="urn:microsoft.com/office/officeart/2005/8/layout/venn3"/>
    <dgm:cxn modelId="{837125EA-A979-411E-B403-D8B4B016D853}" type="presOf" srcId="{22DB398D-C508-47D7-9D63-96235E2D0947}" destId="{502E3A96-2284-41EF-A903-2F50138EF9ED}" srcOrd="0" destOrd="0" presId="urn:microsoft.com/office/officeart/2005/8/layout/venn3"/>
    <dgm:cxn modelId="{19431AC7-02EB-4861-ABA6-0DB2F5D0F67A}" type="presParOf" srcId="{502E3A96-2284-41EF-A903-2F50138EF9ED}" destId="{519E1214-BF76-4B6A-9103-A37D7889F93D}" srcOrd="0" destOrd="0" presId="urn:microsoft.com/office/officeart/2005/8/layout/venn3"/>
    <dgm:cxn modelId="{A6032E4C-2F21-44BE-B712-479D917584DF}" type="presParOf" srcId="{502E3A96-2284-41EF-A903-2F50138EF9ED}" destId="{A7986325-CBFB-474B-8143-A4F85CF3087D}" srcOrd="1" destOrd="0" presId="urn:microsoft.com/office/officeart/2005/8/layout/venn3"/>
    <dgm:cxn modelId="{3B284F53-E899-4DBC-B6D7-1EDB7DF449D9}" type="presParOf" srcId="{502E3A96-2284-41EF-A903-2F50138EF9ED}" destId="{B5AB95AB-DF75-4853-8217-E3E404D59000}" srcOrd="2" destOrd="0" presId="urn:microsoft.com/office/officeart/2005/8/layout/venn3"/>
    <dgm:cxn modelId="{D67C4323-E490-4E40-94D9-1E47191C7A28}" type="presParOf" srcId="{502E3A96-2284-41EF-A903-2F50138EF9ED}" destId="{1B6C5B3B-D222-448C-A15A-FEF6C5E24F53}" srcOrd="3" destOrd="0" presId="urn:microsoft.com/office/officeart/2005/8/layout/venn3"/>
    <dgm:cxn modelId="{F8462532-7D52-4524-853B-DB9C298240FD}" type="presParOf" srcId="{502E3A96-2284-41EF-A903-2F50138EF9ED}" destId="{29F30DD5-550F-4AD5-ABC5-42C599EA6491}" srcOrd="4" destOrd="0" presId="urn:microsoft.com/office/officeart/2005/8/layout/venn3"/>
    <dgm:cxn modelId="{2C7E007E-C2B1-4FE5-8F35-7AF14FD0E4B8}" type="presParOf" srcId="{502E3A96-2284-41EF-A903-2F50138EF9ED}" destId="{BCDB9987-097C-4F48-A8BB-BEF478FBFB0F}" srcOrd="5" destOrd="0" presId="urn:microsoft.com/office/officeart/2005/8/layout/venn3"/>
    <dgm:cxn modelId="{9490527E-DFC1-4B65-9EFF-9F2339BCF089}" type="presParOf" srcId="{502E3A96-2284-41EF-A903-2F50138EF9ED}" destId="{07C18749-8E19-4E8D-BC91-B74EA986ED55}"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4BCB1C-21B8-4436-85E8-EA4786BABED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904C94C-45A0-4DB4-9683-EDA6D777AA02}">
      <dgm:prSet phldrT="[Text]"/>
      <dgm:spPr/>
      <dgm:t>
        <a:bodyPr/>
        <a:lstStyle/>
        <a:p>
          <a:pPr algn="ctr"/>
          <a:r>
            <a:rPr lang="en-US" dirty="0" smtClean="0"/>
            <a:t>SURVEY GOAL</a:t>
          </a:r>
          <a:endParaRPr lang="en-US" dirty="0"/>
        </a:p>
      </dgm:t>
    </dgm:pt>
    <dgm:pt modelId="{5561BA7F-D4C4-4BD6-97EB-1911D681D476}" type="parTrans" cxnId="{57E4F6BE-2E63-48FD-B30D-03F28C8CBFF1}">
      <dgm:prSet/>
      <dgm:spPr/>
      <dgm:t>
        <a:bodyPr/>
        <a:lstStyle/>
        <a:p>
          <a:pPr algn="ctr"/>
          <a:endParaRPr lang="en-US"/>
        </a:p>
      </dgm:t>
    </dgm:pt>
    <dgm:pt modelId="{ECA1B8A5-0F5C-472A-866E-3A5B35C09902}" type="sibTrans" cxnId="{57E4F6BE-2E63-48FD-B30D-03F28C8CBFF1}">
      <dgm:prSet/>
      <dgm:spPr/>
      <dgm:t>
        <a:bodyPr/>
        <a:lstStyle/>
        <a:p>
          <a:pPr algn="ctr"/>
          <a:endParaRPr lang="en-US"/>
        </a:p>
      </dgm:t>
    </dgm:pt>
    <dgm:pt modelId="{D2100714-7163-4BE7-8DD0-FBFDA05E2C30}">
      <dgm:prSet phldrT="[Text]"/>
      <dgm:spPr/>
      <dgm:t>
        <a:bodyPr/>
        <a:lstStyle/>
        <a:p>
          <a:pPr algn="ctr"/>
          <a:r>
            <a:rPr lang="en-US" dirty="0" smtClean="0"/>
            <a:t>DEPARTMENT EXPECTATIONS</a:t>
          </a:r>
          <a:endParaRPr lang="en-US" dirty="0"/>
        </a:p>
      </dgm:t>
    </dgm:pt>
    <dgm:pt modelId="{A743F2D2-DDA5-4161-8BD0-30F0164B49BB}" type="parTrans" cxnId="{6D32390F-E598-44CD-B1A5-FC0049D99F7F}">
      <dgm:prSet/>
      <dgm:spPr/>
      <dgm:t>
        <a:bodyPr/>
        <a:lstStyle/>
        <a:p>
          <a:pPr algn="ctr"/>
          <a:endParaRPr lang="en-US"/>
        </a:p>
      </dgm:t>
    </dgm:pt>
    <dgm:pt modelId="{76BEAA57-1ACE-4247-9AA7-CA40005AC1A3}" type="sibTrans" cxnId="{6D32390F-E598-44CD-B1A5-FC0049D99F7F}">
      <dgm:prSet/>
      <dgm:spPr/>
      <dgm:t>
        <a:bodyPr/>
        <a:lstStyle/>
        <a:p>
          <a:pPr algn="ctr"/>
          <a:endParaRPr lang="en-US"/>
        </a:p>
      </dgm:t>
    </dgm:pt>
    <dgm:pt modelId="{3C4ECDE1-FCB4-4147-A008-253A04BB16FA}">
      <dgm:prSet/>
      <dgm:spPr/>
      <dgm:t>
        <a:bodyPr/>
        <a:lstStyle/>
        <a:p>
          <a:pPr algn="ctr"/>
          <a:r>
            <a:rPr lang="en-US" dirty="0" smtClean="0"/>
            <a:t>SURVEY DATES</a:t>
          </a:r>
        </a:p>
      </dgm:t>
    </dgm:pt>
    <dgm:pt modelId="{E2AAB005-5807-4020-9B0A-1AFD0155BF38}" type="parTrans" cxnId="{AEE89EEF-1711-4957-BA88-4DCDECEC1B69}">
      <dgm:prSet/>
      <dgm:spPr/>
      <dgm:t>
        <a:bodyPr/>
        <a:lstStyle/>
        <a:p>
          <a:pPr algn="ctr"/>
          <a:endParaRPr lang="en-US"/>
        </a:p>
      </dgm:t>
    </dgm:pt>
    <dgm:pt modelId="{533C4564-590D-461C-9358-1CBE213B07EE}" type="sibTrans" cxnId="{AEE89EEF-1711-4957-BA88-4DCDECEC1B69}">
      <dgm:prSet/>
      <dgm:spPr/>
      <dgm:t>
        <a:bodyPr/>
        <a:lstStyle/>
        <a:p>
          <a:pPr algn="ctr"/>
          <a:endParaRPr lang="en-US"/>
        </a:p>
      </dgm:t>
    </dgm:pt>
    <dgm:pt modelId="{9FB54749-6524-4EB7-9938-A22BB3832226}">
      <dgm:prSet phldrT="[Text]"/>
      <dgm:spPr/>
      <dgm:t>
        <a:bodyPr anchor="ctr"/>
        <a:lstStyle/>
        <a:p>
          <a:pPr algn="ctr"/>
          <a:r>
            <a:rPr lang="en-US" dirty="0" smtClean="0"/>
            <a:t>Identify the tools, support, and processes needed to make the City of Madison the best place to work</a:t>
          </a:r>
          <a:endParaRPr lang="en-US" dirty="0"/>
        </a:p>
      </dgm:t>
    </dgm:pt>
    <dgm:pt modelId="{11CA370F-6589-4333-8779-2C8D83E70463}" type="parTrans" cxnId="{355E616B-378E-4D43-8C65-9BA4DEBE97BF}">
      <dgm:prSet/>
      <dgm:spPr/>
      <dgm:t>
        <a:bodyPr/>
        <a:lstStyle/>
        <a:p>
          <a:pPr algn="ctr"/>
          <a:endParaRPr lang="en-US"/>
        </a:p>
      </dgm:t>
    </dgm:pt>
    <dgm:pt modelId="{8AE44F8E-27E3-4B45-B491-48029987AC68}" type="sibTrans" cxnId="{355E616B-378E-4D43-8C65-9BA4DEBE97BF}">
      <dgm:prSet/>
      <dgm:spPr/>
      <dgm:t>
        <a:bodyPr/>
        <a:lstStyle/>
        <a:p>
          <a:pPr algn="ctr"/>
          <a:endParaRPr lang="en-US"/>
        </a:p>
      </dgm:t>
    </dgm:pt>
    <dgm:pt modelId="{F39595A1-122F-42A0-AF3A-D9559D50571B}">
      <dgm:prSet/>
      <dgm:spPr/>
      <dgm:t>
        <a:bodyPr anchor="ctr"/>
        <a:lstStyle/>
        <a:p>
          <a:pPr algn="ctr"/>
          <a:r>
            <a:rPr lang="en-US" dirty="0" smtClean="0"/>
            <a:t>November 5, 2018 – November 25, 2018</a:t>
          </a:r>
        </a:p>
      </dgm:t>
    </dgm:pt>
    <dgm:pt modelId="{0CE05863-5AE3-46A0-ADB3-6F64A003C065}" type="parTrans" cxnId="{2ACC8AC9-D3A6-4A1C-A63B-3283F7A54EDE}">
      <dgm:prSet/>
      <dgm:spPr/>
      <dgm:t>
        <a:bodyPr/>
        <a:lstStyle/>
        <a:p>
          <a:pPr algn="ctr"/>
          <a:endParaRPr lang="en-US"/>
        </a:p>
      </dgm:t>
    </dgm:pt>
    <dgm:pt modelId="{5D7A5C3D-7CC7-44F3-ADD3-4B6108E055BC}" type="sibTrans" cxnId="{2ACC8AC9-D3A6-4A1C-A63B-3283F7A54EDE}">
      <dgm:prSet/>
      <dgm:spPr/>
      <dgm:t>
        <a:bodyPr/>
        <a:lstStyle/>
        <a:p>
          <a:pPr algn="ctr"/>
          <a:endParaRPr lang="en-US"/>
        </a:p>
      </dgm:t>
    </dgm:pt>
    <dgm:pt modelId="{1DE9F8C8-103C-4209-8A8E-6457ADAAA3AE}">
      <dgm:prSet phldrT="[Text]"/>
      <dgm:spPr/>
      <dgm:t>
        <a:bodyPr anchor="ctr"/>
        <a:lstStyle/>
        <a:p>
          <a:pPr algn="ctr"/>
          <a:r>
            <a:rPr lang="en-US" b="1" dirty="0" smtClean="0"/>
            <a:t>Communication: </a:t>
          </a:r>
          <a:r>
            <a:rPr lang="en-US" dirty="0" smtClean="0"/>
            <a:t>Send messages to all staff about importance of survey</a:t>
          </a:r>
          <a:endParaRPr lang="en-US" dirty="0"/>
        </a:p>
      </dgm:t>
    </dgm:pt>
    <dgm:pt modelId="{36A301F0-CC62-4F2C-B0FC-89FFA9EF73C8}" type="parTrans" cxnId="{4FAAE560-8F2A-4E1C-939D-2CA9B66B66BF}">
      <dgm:prSet/>
      <dgm:spPr/>
      <dgm:t>
        <a:bodyPr/>
        <a:lstStyle/>
        <a:p>
          <a:pPr algn="ctr"/>
          <a:endParaRPr lang="en-US"/>
        </a:p>
      </dgm:t>
    </dgm:pt>
    <dgm:pt modelId="{98166DDD-5332-4C86-91D8-562ADCAAC776}" type="sibTrans" cxnId="{4FAAE560-8F2A-4E1C-939D-2CA9B66B66BF}">
      <dgm:prSet/>
      <dgm:spPr/>
      <dgm:t>
        <a:bodyPr/>
        <a:lstStyle/>
        <a:p>
          <a:pPr algn="ctr"/>
          <a:endParaRPr lang="en-US"/>
        </a:p>
      </dgm:t>
    </dgm:pt>
    <dgm:pt modelId="{52E60830-A635-4AB7-813C-EB9049F0343A}">
      <dgm:prSet phldrT="[Text]"/>
      <dgm:spPr/>
      <dgm:t>
        <a:bodyPr anchor="ctr"/>
        <a:lstStyle/>
        <a:p>
          <a:pPr algn="ctr"/>
          <a:r>
            <a:rPr lang="en-US" b="1" dirty="0" smtClean="0"/>
            <a:t>Implementation: </a:t>
          </a:r>
          <a:r>
            <a:rPr lang="en-US" dirty="0" smtClean="0"/>
            <a:t>Respond to data received in 2019</a:t>
          </a:r>
          <a:endParaRPr lang="en-US" dirty="0"/>
        </a:p>
      </dgm:t>
    </dgm:pt>
    <dgm:pt modelId="{838D6ED0-8A05-4836-9C85-BA50CDA87984}" type="parTrans" cxnId="{4E7C8883-D14E-4D9B-BF8C-D21D7264C90C}">
      <dgm:prSet/>
      <dgm:spPr/>
      <dgm:t>
        <a:bodyPr/>
        <a:lstStyle/>
        <a:p>
          <a:endParaRPr lang="en-US"/>
        </a:p>
      </dgm:t>
    </dgm:pt>
    <dgm:pt modelId="{7B5B01E9-83FC-4152-91A9-16AF78CF9C08}" type="sibTrans" cxnId="{4E7C8883-D14E-4D9B-BF8C-D21D7264C90C}">
      <dgm:prSet/>
      <dgm:spPr/>
      <dgm:t>
        <a:bodyPr/>
        <a:lstStyle/>
        <a:p>
          <a:endParaRPr lang="en-US"/>
        </a:p>
      </dgm:t>
    </dgm:pt>
    <dgm:pt modelId="{FB7ABE98-F4F9-4303-B01B-D524A52CC6A1}" type="pres">
      <dgm:prSet presAssocID="{724BCB1C-21B8-4436-85E8-EA4786BABED0}" presName="Name0" presStyleCnt="0">
        <dgm:presLayoutVars>
          <dgm:dir/>
          <dgm:animLvl val="lvl"/>
          <dgm:resizeHandles val="exact"/>
        </dgm:presLayoutVars>
      </dgm:prSet>
      <dgm:spPr/>
      <dgm:t>
        <a:bodyPr/>
        <a:lstStyle/>
        <a:p>
          <a:endParaRPr lang="en-US"/>
        </a:p>
      </dgm:t>
    </dgm:pt>
    <dgm:pt modelId="{97CE0C3B-C0AF-446D-9079-F780EE16C8A0}" type="pres">
      <dgm:prSet presAssocID="{C904C94C-45A0-4DB4-9683-EDA6D777AA02}" presName="composite" presStyleCnt="0"/>
      <dgm:spPr/>
    </dgm:pt>
    <dgm:pt modelId="{F9BB77A8-14B7-43C5-9C5B-79857604AB6B}" type="pres">
      <dgm:prSet presAssocID="{C904C94C-45A0-4DB4-9683-EDA6D777AA02}" presName="parTx" presStyleLbl="alignNode1" presStyleIdx="0" presStyleCnt="3">
        <dgm:presLayoutVars>
          <dgm:chMax val="0"/>
          <dgm:chPref val="0"/>
          <dgm:bulletEnabled val="1"/>
        </dgm:presLayoutVars>
      </dgm:prSet>
      <dgm:spPr/>
      <dgm:t>
        <a:bodyPr/>
        <a:lstStyle/>
        <a:p>
          <a:endParaRPr lang="en-US"/>
        </a:p>
      </dgm:t>
    </dgm:pt>
    <dgm:pt modelId="{21289ED2-DE5B-4C46-A399-698082822D3C}" type="pres">
      <dgm:prSet presAssocID="{C904C94C-45A0-4DB4-9683-EDA6D777AA02}" presName="desTx" presStyleLbl="alignAccFollowNode1" presStyleIdx="0" presStyleCnt="3">
        <dgm:presLayoutVars>
          <dgm:bulletEnabled val="1"/>
        </dgm:presLayoutVars>
      </dgm:prSet>
      <dgm:spPr/>
      <dgm:t>
        <a:bodyPr/>
        <a:lstStyle/>
        <a:p>
          <a:endParaRPr lang="en-US"/>
        </a:p>
      </dgm:t>
    </dgm:pt>
    <dgm:pt modelId="{95AEF208-3C3A-45D2-B501-D60B4C0F72A2}" type="pres">
      <dgm:prSet presAssocID="{ECA1B8A5-0F5C-472A-866E-3A5B35C09902}" presName="space" presStyleCnt="0"/>
      <dgm:spPr/>
    </dgm:pt>
    <dgm:pt modelId="{84A5E7DA-3981-4754-BB3B-25DE73CA2764}" type="pres">
      <dgm:prSet presAssocID="{3C4ECDE1-FCB4-4147-A008-253A04BB16FA}" presName="composite" presStyleCnt="0"/>
      <dgm:spPr/>
    </dgm:pt>
    <dgm:pt modelId="{FFFC92A0-3578-433A-8710-B8775E1F2645}" type="pres">
      <dgm:prSet presAssocID="{3C4ECDE1-FCB4-4147-A008-253A04BB16FA}" presName="parTx" presStyleLbl="alignNode1" presStyleIdx="1" presStyleCnt="3">
        <dgm:presLayoutVars>
          <dgm:chMax val="0"/>
          <dgm:chPref val="0"/>
          <dgm:bulletEnabled val="1"/>
        </dgm:presLayoutVars>
      </dgm:prSet>
      <dgm:spPr/>
      <dgm:t>
        <a:bodyPr/>
        <a:lstStyle/>
        <a:p>
          <a:endParaRPr lang="en-US"/>
        </a:p>
      </dgm:t>
    </dgm:pt>
    <dgm:pt modelId="{2AD5A9BA-E211-4D05-858D-9CB2B043F7CE}" type="pres">
      <dgm:prSet presAssocID="{3C4ECDE1-FCB4-4147-A008-253A04BB16FA}" presName="desTx" presStyleLbl="alignAccFollowNode1" presStyleIdx="1" presStyleCnt="3">
        <dgm:presLayoutVars>
          <dgm:bulletEnabled val="1"/>
        </dgm:presLayoutVars>
      </dgm:prSet>
      <dgm:spPr/>
      <dgm:t>
        <a:bodyPr/>
        <a:lstStyle/>
        <a:p>
          <a:endParaRPr lang="en-US"/>
        </a:p>
      </dgm:t>
    </dgm:pt>
    <dgm:pt modelId="{D3433D37-9C57-41DB-9CBE-1F520E504700}" type="pres">
      <dgm:prSet presAssocID="{533C4564-590D-461C-9358-1CBE213B07EE}" presName="space" presStyleCnt="0"/>
      <dgm:spPr/>
    </dgm:pt>
    <dgm:pt modelId="{04FB4B33-2CF7-4E97-8829-B347A451C31C}" type="pres">
      <dgm:prSet presAssocID="{D2100714-7163-4BE7-8DD0-FBFDA05E2C30}" presName="composite" presStyleCnt="0"/>
      <dgm:spPr/>
    </dgm:pt>
    <dgm:pt modelId="{D2059945-5EFD-4564-A61F-1B8F88431B0C}" type="pres">
      <dgm:prSet presAssocID="{D2100714-7163-4BE7-8DD0-FBFDA05E2C30}" presName="parTx" presStyleLbl="alignNode1" presStyleIdx="2" presStyleCnt="3">
        <dgm:presLayoutVars>
          <dgm:chMax val="0"/>
          <dgm:chPref val="0"/>
          <dgm:bulletEnabled val="1"/>
        </dgm:presLayoutVars>
      </dgm:prSet>
      <dgm:spPr/>
      <dgm:t>
        <a:bodyPr/>
        <a:lstStyle/>
        <a:p>
          <a:endParaRPr lang="en-US"/>
        </a:p>
      </dgm:t>
    </dgm:pt>
    <dgm:pt modelId="{D051C7CA-08DA-487D-BE60-704444DE6A47}" type="pres">
      <dgm:prSet presAssocID="{D2100714-7163-4BE7-8DD0-FBFDA05E2C30}" presName="desTx" presStyleLbl="alignAccFollowNode1" presStyleIdx="2" presStyleCnt="3">
        <dgm:presLayoutVars>
          <dgm:bulletEnabled val="1"/>
        </dgm:presLayoutVars>
      </dgm:prSet>
      <dgm:spPr/>
      <dgm:t>
        <a:bodyPr/>
        <a:lstStyle/>
        <a:p>
          <a:endParaRPr lang="en-US"/>
        </a:p>
      </dgm:t>
    </dgm:pt>
  </dgm:ptLst>
  <dgm:cxnLst>
    <dgm:cxn modelId="{57E4F6BE-2E63-48FD-B30D-03F28C8CBFF1}" srcId="{724BCB1C-21B8-4436-85E8-EA4786BABED0}" destId="{C904C94C-45A0-4DB4-9683-EDA6D777AA02}" srcOrd="0" destOrd="0" parTransId="{5561BA7F-D4C4-4BD6-97EB-1911D681D476}" sibTransId="{ECA1B8A5-0F5C-472A-866E-3A5B35C09902}"/>
    <dgm:cxn modelId="{46DF5FA1-7BB2-45C1-992A-BF0109089CC3}" type="presOf" srcId="{3C4ECDE1-FCB4-4147-A008-253A04BB16FA}" destId="{FFFC92A0-3578-433A-8710-B8775E1F2645}" srcOrd="0" destOrd="0" presId="urn:microsoft.com/office/officeart/2005/8/layout/hList1"/>
    <dgm:cxn modelId="{61ACDB38-FD69-4799-AD6D-161640754E37}" type="presOf" srcId="{C904C94C-45A0-4DB4-9683-EDA6D777AA02}" destId="{F9BB77A8-14B7-43C5-9C5B-79857604AB6B}" srcOrd="0" destOrd="0" presId="urn:microsoft.com/office/officeart/2005/8/layout/hList1"/>
    <dgm:cxn modelId="{6D32390F-E598-44CD-B1A5-FC0049D99F7F}" srcId="{724BCB1C-21B8-4436-85E8-EA4786BABED0}" destId="{D2100714-7163-4BE7-8DD0-FBFDA05E2C30}" srcOrd="2" destOrd="0" parTransId="{A743F2D2-DDA5-4161-8BD0-30F0164B49BB}" sibTransId="{76BEAA57-1ACE-4247-9AA7-CA40005AC1A3}"/>
    <dgm:cxn modelId="{FC95BA4C-E97C-49CD-9073-3BB85AC69A46}" type="presOf" srcId="{1DE9F8C8-103C-4209-8A8E-6457ADAAA3AE}" destId="{D051C7CA-08DA-487D-BE60-704444DE6A47}" srcOrd="0" destOrd="0" presId="urn:microsoft.com/office/officeart/2005/8/layout/hList1"/>
    <dgm:cxn modelId="{51FAF8C6-A2B3-471C-B749-CDD8E47AB2BB}" type="presOf" srcId="{9FB54749-6524-4EB7-9938-A22BB3832226}" destId="{21289ED2-DE5B-4C46-A399-698082822D3C}" srcOrd="0" destOrd="0" presId="urn:microsoft.com/office/officeart/2005/8/layout/hList1"/>
    <dgm:cxn modelId="{F1B50313-1935-484B-9742-A00EA3B2751C}" type="presOf" srcId="{F39595A1-122F-42A0-AF3A-D9559D50571B}" destId="{2AD5A9BA-E211-4D05-858D-9CB2B043F7CE}" srcOrd="0" destOrd="0" presId="urn:microsoft.com/office/officeart/2005/8/layout/hList1"/>
    <dgm:cxn modelId="{AEE89EEF-1711-4957-BA88-4DCDECEC1B69}" srcId="{724BCB1C-21B8-4436-85E8-EA4786BABED0}" destId="{3C4ECDE1-FCB4-4147-A008-253A04BB16FA}" srcOrd="1" destOrd="0" parTransId="{E2AAB005-5807-4020-9B0A-1AFD0155BF38}" sibTransId="{533C4564-590D-461C-9358-1CBE213B07EE}"/>
    <dgm:cxn modelId="{2ACC8AC9-D3A6-4A1C-A63B-3283F7A54EDE}" srcId="{3C4ECDE1-FCB4-4147-A008-253A04BB16FA}" destId="{F39595A1-122F-42A0-AF3A-D9559D50571B}" srcOrd="0" destOrd="0" parTransId="{0CE05863-5AE3-46A0-ADB3-6F64A003C065}" sibTransId="{5D7A5C3D-7CC7-44F3-ADD3-4B6108E055BC}"/>
    <dgm:cxn modelId="{D6DCF9E7-D2A9-469E-9601-EBF0CF17A3CD}" type="presOf" srcId="{52E60830-A635-4AB7-813C-EB9049F0343A}" destId="{D051C7CA-08DA-487D-BE60-704444DE6A47}" srcOrd="0" destOrd="1" presId="urn:microsoft.com/office/officeart/2005/8/layout/hList1"/>
    <dgm:cxn modelId="{4FAAE560-8F2A-4E1C-939D-2CA9B66B66BF}" srcId="{D2100714-7163-4BE7-8DD0-FBFDA05E2C30}" destId="{1DE9F8C8-103C-4209-8A8E-6457ADAAA3AE}" srcOrd="0" destOrd="0" parTransId="{36A301F0-CC62-4F2C-B0FC-89FFA9EF73C8}" sibTransId="{98166DDD-5332-4C86-91D8-562ADCAAC776}"/>
    <dgm:cxn modelId="{4E7C8883-D14E-4D9B-BF8C-D21D7264C90C}" srcId="{D2100714-7163-4BE7-8DD0-FBFDA05E2C30}" destId="{52E60830-A635-4AB7-813C-EB9049F0343A}" srcOrd="1" destOrd="0" parTransId="{838D6ED0-8A05-4836-9C85-BA50CDA87984}" sibTransId="{7B5B01E9-83FC-4152-91A9-16AF78CF9C08}"/>
    <dgm:cxn modelId="{742CE4D1-7212-45E8-AA99-EEBDC575B7EB}" type="presOf" srcId="{D2100714-7163-4BE7-8DD0-FBFDA05E2C30}" destId="{D2059945-5EFD-4564-A61F-1B8F88431B0C}" srcOrd="0" destOrd="0" presId="urn:microsoft.com/office/officeart/2005/8/layout/hList1"/>
    <dgm:cxn modelId="{355E616B-378E-4D43-8C65-9BA4DEBE97BF}" srcId="{C904C94C-45A0-4DB4-9683-EDA6D777AA02}" destId="{9FB54749-6524-4EB7-9938-A22BB3832226}" srcOrd="0" destOrd="0" parTransId="{11CA370F-6589-4333-8779-2C8D83E70463}" sibTransId="{8AE44F8E-27E3-4B45-B491-48029987AC68}"/>
    <dgm:cxn modelId="{930D4D70-BAD6-444F-8A1F-CF7C796DD9E3}" type="presOf" srcId="{724BCB1C-21B8-4436-85E8-EA4786BABED0}" destId="{FB7ABE98-F4F9-4303-B01B-D524A52CC6A1}" srcOrd="0" destOrd="0" presId="urn:microsoft.com/office/officeart/2005/8/layout/hList1"/>
    <dgm:cxn modelId="{9A992D7F-25D3-4F33-9C19-ADB0B780B964}" type="presParOf" srcId="{FB7ABE98-F4F9-4303-B01B-D524A52CC6A1}" destId="{97CE0C3B-C0AF-446D-9079-F780EE16C8A0}" srcOrd="0" destOrd="0" presId="urn:microsoft.com/office/officeart/2005/8/layout/hList1"/>
    <dgm:cxn modelId="{729CA0BE-C926-43E4-A21A-24BB372C4135}" type="presParOf" srcId="{97CE0C3B-C0AF-446D-9079-F780EE16C8A0}" destId="{F9BB77A8-14B7-43C5-9C5B-79857604AB6B}" srcOrd="0" destOrd="0" presId="urn:microsoft.com/office/officeart/2005/8/layout/hList1"/>
    <dgm:cxn modelId="{749B63A4-C889-4473-ACF4-C334C04D02FC}" type="presParOf" srcId="{97CE0C3B-C0AF-446D-9079-F780EE16C8A0}" destId="{21289ED2-DE5B-4C46-A399-698082822D3C}" srcOrd="1" destOrd="0" presId="urn:microsoft.com/office/officeart/2005/8/layout/hList1"/>
    <dgm:cxn modelId="{0161DEA5-A364-4C31-992B-F9DC0081861F}" type="presParOf" srcId="{FB7ABE98-F4F9-4303-B01B-D524A52CC6A1}" destId="{95AEF208-3C3A-45D2-B501-D60B4C0F72A2}" srcOrd="1" destOrd="0" presId="urn:microsoft.com/office/officeart/2005/8/layout/hList1"/>
    <dgm:cxn modelId="{8DD61566-329A-45F2-9B03-55BEE63C6672}" type="presParOf" srcId="{FB7ABE98-F4F9-4303-B01B-D524A52CC6A1}" destId="{84A5E7DA-3981-4754-BB3B-25DE73CA2764}" srcOrd="2" destOrd="0" presId="urn:microsoft.com/office/officeart/2005/8/layout/hList1"/>
    <dgm:cxn modelId="{0C18839A-FFE6-41A3-BD52-B9B72E41E11A}" type="presParOf" srcId="{84A5E7DA-3981-4754-BB3B-25DE73CA2764}" destId="{FFFC92A0-3578-433A-8710-B8775E1F2645}" srcOrd="0" destOrd="0" presId="urn:microsoft.com/office/officeart/2005/8/layout/hList1"/>
    <dgm:cxn modelId="{7AE59028-9A30-4376-B218-D3B97BAE6A48}" type="presParOf" srcId="{84A5E7DA-3981-4754-BB3B-25DE73CA2764}" destId="{2AD5A9BA-E211-4D05-858D-9CB2B043F7CE}" srcOrd="1" destOrd="0" presId="urn:microsoft.com/office/officeart/2005/8/layout/hList1"/>
    <dgm:cxn modelId="{B07469B0-B404-449D-83F7-59015AE49F63}" type="presParOf" srcId="{FB7ABE98-F4F9-4303-B01B-D524A52CC6A1}" destId="{D3433D37-9C57-41DB-9CBE-1F520E504700}" srcOrd="3" destOrd="0" presId="urn:microsoft.com/office/officeart/2005/8/layout/hList1"/>
    <dgm:cxn modelId="{0ECFA28C-D007-42C1-848D-3362BB29B90A}" type="presParOf" srcId="{FB7ABE98-F4F9-4303-B01B-D524A52CC6A1}" destId="{04FB4B33-2CF7-4E97-8829-B347A451C31C}" srcOrd="4" destOrd="0" presId="urn:microsoft.com/office/officeart/2005/8/layout/hList1"/>
    <dgm:cxn modelId="{721C585B-031D-48FE-AB9F-D1D168E12FB6}" type="presParOf" srcId="{04FB4B33-2CF7-4E97-8829-B347A451C31C}" destId="{D2059945-5EFD-4564-A61F-1B8F88431B0C}" srcOrd="0" destOrd="0" presId="urn:microsoft.com/office/officeart/2005/8/layout/hList1"/>
    <dgm:cxn modelId="{4D0F3E50-E299-44DE-B3C2-A842A14DC4A7}" type="presParOf" srcId="{04FB4B33-2CF7-4E97-8829-B347A451C31C}" destId="{D051C7CA-08DA-487D-BE60-704444DE6A4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E81AA-8057-422B-9E30-3705526DB171}">
      <dsp:nvSpPr>
        <dsp:cNvPr id="0" name=""/>
        <dsp:cNvSpPr/>
      </dsp:nvSpPr>
      <dsp:spPr>
        <a:xfrm>
          <a:off x="1745753" y="178"/>
          <a:ext cx="7024092" cy="42144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Think about a business or company that you really enjoy interacting with or receiving service from. What are two or three reasons why?</a:t>
          </a:r>
          <a:endParaRPr lang="en-US" sz="4600" kern="1200" dirty="0"/>
        </a:p>
      </dsp:txBody>
      <dsp:txXfrm>
        <a:off x="1745753" y="178"/>
        <a:ext cx="7024092" cy="4214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E1214-BF76-4B6A-9103-A37D7889F93D}">
      <dsp:nvSpPr>
        <dsp:cNvPr id="0" name=""/>
        <dsp:cNvSpPr/>
      </dsp:nvSpPr>
      <dsp:spPr>
        <a:xfrm>
          <a:off x="3372" y="350592"/>
          <a:ext cx="3383916" cy="3383916"/>
        </a:xfrm>
        <a:prstGeom prst="ellipse">
          <a:avLst/>
        </a:prstGeom>
        <a:solidFill>
          <a:srgbClr val="F79646">
            <a:lumMod val="20000"/>
            <a:lumOff val="80000"/>
            <a:alpha val="50000"/>
          </a:srgbClr>
        </a:solidFill>
        <a:ln w="38100" cap="flat" cmpd="sng" algn="ctr">
          <a:solidFill>
            <a:srgbClr val="F79646"/>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86228" tIns="44450" rIns="186228" bIns="44450" numCol="1" spcCol="1270" anchor="ctr" anchorCtr="0">
          <a:noAutofit/>
        </a:bodyPr>
        <a:lstStyle/>
        <a:p>
          <a:pPr lvl="0" algn="ctr" defTabSz="1555750">
            <a:lnSpc>
              <a:spcPct val="90000"/>
            </a:lnSpc>
            <a:spcBef>
              <a:spcPct val="0"/>
            </a:spcBef>
            <a:spcAft>
              <a:spcPct val="35000"/>
            </a:spcAft>
          </a:pPr>
          <a:r>
            <a:rPr lang="en-US" sz="3500" kern="1200">
              <a:solidFill>
                <a:sysClr val="windowText" lastClr="000000"/>
              </a:solidFill>
              <a:latin typeface="Calibri"/>
              <a:ea typeface="+mn-ea"/>
              <a:cs typeface="+mn-cs"/>
            </a:rPr>
            <a:t>Engaged Public</a:t>
          </a:r>
        </a:p>
      </dsp:txBody>
      <dsp:txXfrm>
        <a:off x="498935" y="846155"/>
        <a:ext cx="2392790" cy="2392790"/>
      </dsp:txXfrm>
    </dsp:sp>
    <dsp:sp modelId="{B5AB95AB-DF75-4853-8217-E3E404D59000}">
      <dsp:nvSpPr>
        <dsp:cNvPr id="0" name=""/>
        <dsp:cNvSpPr/>
      </dsp:nvSpPr>
      <dsp:spPr>
        <a:xfrm>
          <a:off x="2710506" y="350592"/>
          <a:ext cx="3383916" cy="3383916"/>
        </a:xfrm>
        <a:prstGeom prst="ellipse">
          <a:avLst/>
        </a:prstGeom>
        <a:solidFill>
          <a:srgbClr val="C0504D">
            <a:lumMod val="20000"/>
            <a:lumOff val="80000"/>
            <a:alpha val="50000"/>
          </a:srgbClr>
        </a:solidFill>
        <a:ln w="38100" cap="flat" cmpd="sng" algn="ctr">
          <a:solidFill>
            <a:srgbClr val="C0504D"/>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86228" tIns="44450" rIns="186228" bIns="44450" numCol="1" spcCol="1270" anchor="ctr" anchorCtr="0">
          <a:noAutofit/>
        </a:bodyPr>
        <a:lstStyle/>
        <a:p>
          <a:pPr lvl="0" algn="ctr" defTabSz="1555750">
            <a:lnSpc>
              <a:spcPct val="90000"/>
            </a:lnSpc>
            <a:spcBef>
              <a:spcPct val="0"/>
            </a:spcBef>
            <a:spcAft>
              <a:spcPct val="35000"/>
            </a:spcAft>
          </a:pPr>
          <a:r>
            <a:rPr lang="en-US" sz="3500" kern="1200">
              <a:solidFill>
                <a:sysClr val="windowText" lastClr="000000"/>
              </a:solidFill>
              <a:latin typeface="Calibri"/>
              <a:ea typeface="+mn-ea"/>
              <a:cs typeface="+mn-cs"/>
            </a:rPr>
            <a:t>Engaged Workforce</a:t>
          </a:r>
        </a:p>
      </dsp:txBody>
      <dsp:txXfrm>
        <a:off x="3206069" y="846155"/>
        <a:ext cx="2392790" cy="2392790"/>
      </dsp:txXfrm>
    </dsp:sp>
    <dsp:sp modelId="{29F30DD5-550F-4AD5-ABC5-42C599EA6491}">
      <dsp:nvSpPr>
        <dsp:cNvPr id="0" name=""/>
        <dsp:cNvSpPr/>
      </dsp:nvSpPr>
      <dsp:spPr>
        <a:xfrm>
          <a:off x="5417639" y="350592"/>
          <a:ext cx="3383916" cy="3383916"/>
        </a:xfrm>
        <a:prstGeom prst="ellipse">
          <a:avLst/>
        </a:prstGeom>
        <a:solidFill>
          <a:srgbClr val="1F497D">
            <a:lumMod val="20000"/>
            <a:lumOff val="80000"/>
            <a:alpha val="50000"/>
          </a:srgbClr>
        </a:solidFill>
        <a:ln w="38100" cap="flat" cmpd="sng" algn="ctr">
          <a:solidFill>
            <a:srgbClr val="1F497D">
              <a:shade val="80000"/>
              <a:hueOff val="0"/>
              <a:satOff val="0"/>
              <a:lumOff val="0"/>
              <a:alphaOff val="0"/>
            </a:srgb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86228" tIns="44450" rIns="186228" bIns="44450" numCol="1" spcCol="1270" anchor="ctr" anchorCtr="0">
          <a:noAutofit/>
        </a:bodyPr>
        <a:lstStyle/>
        <a:p>
          <a:pPr lvl="0" algn="ctr" defTabSz="1555750">
            <a:lnSpc>
              <a:spcPct val="90000"/>
            </a:lnSpc>
            <a:spcBef>
              <a:spcPct val="0"/>
            </a:spcBef>
            <a:spcAft>
              <a:spcPct val="35000"/>
            </a:spcAft>
          </a:pPr>
          <a:r>
            <a:rPr lang="en-US" sz="3500" kern="1200">
              <a:solidFill>
                <a:sysClr val="windowText" lastClr="000000"/>
              </a:solidFill>
              <a:latin typeface="Calibri"/>
              <a:ea typeface="+mn-ea"/>
              <a:cs typeface="+mn-cs"/>
            </a:rPr>
            <a:t>Strong Operations</a:t>
          </a:r>
        </a:p>
      </dsp:txBody>
      <dsp:txXfrm>
        <a:off x="5913202" y="846155"/>
        <a:ext cx="2392790" cy="2392790"/>
      </dsp:txXfrm>
    </dsp:sp>
    <dsp:sp modelId="{07C18749-8E19-4E8D-BC91-B74EA986ED55}">
      <dsp:nvSpPr>
        <dsp:cNvPr id="0" name=""/>
        <dsp:cNvSpPr/>
      </dsp:nvSpPr>
      <dsp:spPr>
        <a:xfrm>
          <a:off x="8124772" y="350592"/>
          <a:ext cx="3383916" cy="3383916"/>
        </a:xfrm>
        <a:prstGeom prst="ellipse">
          <a:avLst/>
        </a:prstGeom>
        <a:solidFill>
          <a:srgbClr val="9BBB59">
            <a:lumMod val="20000"/>
            <a:lumOff val="80000"/>
            <a:alpha val="50000"/>
          </a:srgbClr>
        </a:solidFill>
        <a:ln w="38100" cap="flat" cmpd="sng" algn="ctr">
          <a:solidFill>
            <a:srgbClr val="9BBB59"/>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86228" tIns="44450" rIns="186228" bIns="44450" numCol="1" spcCol="1270" anchor="ctr" anchorCtr="0">
          <a:noAutofit/>
        </a:bodyPr>
        <a:lstStyle/>
        <a:p>
          <a:pPr lvl="0" algn="ctr" defTabSz="1555750">
            <a:lnSpc>
              <a:spcPct val="90000"/>
            </a:lnSpc>
            <a:spcBef>
              <a:spcPct val="0"/>
            </a:spcBef>
            <a:spcAft>
              <a:spcPct val="35000"/>
            </a:spcAft>
          </a:pPr>
          <a:r>
            <a:rPr lang="en-US" sz="3500" kern="1200">
              <a:solidFill>
                <a:sysClr val="windowText" lastClr="000000"/>
              </a:solidFill>
              <a:latin typeface="Calibri"/>
              <a:ea typeface="+mn-ea"/>
              <a:cs typeface="+mn-cs"/>
            </a:rPr>
            <a:t>Effective Use of Resources</a:t>
          </a:r>
        </a:p>
      </dsp:txBody>
      <dsp:txXfrm>
        <a:off x="8620335" y="846155"/>
        <a:ext cx="2392790" cy="23927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B77A8-14B7-43C5-9C5B-79857604AB6B}">
      <dsp:nvSpPr>
        <dsp:cNvPr id="0" name=""/>
        <dsp:cNvSpPr/>
      </dsp:nvSpPr>
      <dsp:spPr>
        <a:xfrm>
          <a:off x="3305" y="213820"/>
          <a:ext cx="3222835" cy="87805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SURVEY GOAL</a:t>
          </a:r>
          <a:endParaRPr lang="en-US" sz="2400" kern="1200" dirty="0"/>
        </a:p>
      </dsp:txBody>
      <dsp:txXfrm>
        <a:off x="3305" y="213820"/>
        <a:ext cx="3222835" cy="878054"/>
      </dsp:txXfrm>
    </dsp:sp>
    <dsp:sp modelId="{21289ED2-DE5B-4C46-A399-698082822D3C}">
      <dsp:nvSpPr>
        <dsp:cNvPr id="0" name=""/>
        <dsp:cNvSpPr/>
      </dsp:nvSpPr>
      <dsp:spPr>
        <a:xfrm>
          <a:off x="3305" y="1091874"/>
          <a:ext cx="3222835" cy="2742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en-US" sz="2400" kern="1200" dirty="0" smtClean="0"/>
            <a:t>Identify the tools, support, and processes needed to make the City of Madison the best place to work</a:t>
          </a:r>
          <a:endParaRPr lang="en-US" sz="2400" kern="1200" dirty="0"/>
        </a:p>
      </dsp:txBody>
      <dsp:txXfrm>
        <a:off x="3305" y="1091874"/>
        <a:ext cx="3222835" cy="2742254"/>
      </dsp:txXfrm>
    </dsp:sp>
    <dsp:sp modelId="{FFFC92A0-3578-433A-8710-B8775E1F2645}">
      <dsp:nvSpPr>
        <dsp:cNvPr id="0" name=""/>
        <dsp:cNvSpPr/>
      </dsp:nvSpPr>
      <dsp:spPr>
        <a:xfrm>
          <a:off x="3677338" y="213820"/>
          <a:ext cx="3222835" cy="87805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SURVEY DATES</a:t>
          </a:r>
        </a:p>
      </dsp:txBody>
      <dsp:txXfrm>
        <a:off x="3677338" y="213820"/>
        <a:ext cx="3222835" cy="878054"/>
      </dsp:txXfrm>
    </dsp:sp>
    <dsp:sp modelId="{2AD5A9BA-E211-4D05-858D-9CB2B043F7CE}">
      <dsp:nvSpPr>
        <dsp:cNvPr id="0" name=""/>
        <dsp:cNvSpPr/>
      </dsp:nvSpPr>
      <dsp:spPr>
        <a:xfrm>
          <a:off x="3677338" y="1091874"/>
          <a:ext cx="3222835" cy="2742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en-US" sz="2400" kern="1200" dirty="0" smtClean="0"/>
            <a:t>November 5, 2018 – November 25, 2018</a:t>
          </a:r>
        </a:p>
      </dsp:txBody>
      <dsp:txXfrm>
        <a:off x="3677338" y="1091874"/>
        <a:ext cx="3222835" cy="2742254"/>
      </dsp:txXfrm>
    </dsp:sp>
    <dsp:sp modelId="{D2059945-5EFD-4564-A61F-1B8F88431B0C}">
      <dsp:nvSpPr>
        <dsp:cNvPr id="0" name=""/>
        <dsp:cNvSpPr/>
      </dsp:nvSpPr>
      <dsp:spPr>
        <a:xfrm>
          <a:off x="7351371" y="213820"/>
          <a:ext cx="3222835" cy="87805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DEPARTMENT EXPECTATIONS</a:t>
          </a:r>
          <a:endParaRPr lang="en-US" sz="2400" kern="1200" dirty="0"/>
        </a:p>
      </dsp:txBody>
      <dsp:txXfrm>
        <a:off x="7351371" y="213820"/>
        <a:ext cx="3222835" cy="878054"/>
      </dsp:txXfrm>
    </dsp:sp>
    <dsp:sp modelId="{D051C7CA-08DA-487D-BE60-704444DE6A47}">
      <dsp:nvSpPr>
        <dsp:cNvPr id="0" name=""/>
        <dsp:cNvSpPr/>
      </dsp:nvSpPr>
      <dsp:spPr>
        <a:xfrm>
          <a:off x="7351371" y="1091874"/>
          <a:ext cx="3222835" cy="2742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en-US" sz="2400" b="1" kern="1200" dirty="0" smtClean="0"/>
            <a:t>Communication: </a:t>
          </a:r>
          <a:r>
            <a:rPr lang="en-US" sz="2400" kern="1200" dirty="0" smtClean="0"/>
            <a:t>Send messages to all staff about importance of survey</a:t>
          </a:r>
          <a:endParaRPr lang="en-US" sz="2400" kern="1200" dirty="0"/>
        </a:p>
        <a:p>
          <a:pPr marL="228600" lvl="1" indent="-228600" algn="ctr" defTabSz="1066800">
            <a:lnSpc>
              <a:spcPct val="90000"/>
            </a:lnSpc>
            <a:spcBef>
              <a:spcPct val="0"/>
            </a:spcBef>
            <a:spcAft>
              <a:spcPct val="15000"/>
            </a:spcAft>
            <a:buChar char="••"/>
          </a:pPr>
          <a:r>
            <a:rPr lang="en-US" sz="2400" b="1" kern="1200" dirty="0" smtClean="0"/>
            <a:t>Implementation: </a:t>
          </a:r>
          <a:r>
            <a:rPr lang="en-US" sz="2400" kern="1200" dirty="0" smtClean="0"/>
            <a:t>Respond to data received in 2019</a:t>
          </a:r>
          <a:endParaRPr lang="en-US" sz="2400" kern="1200" dirty="0"/>
        </a:p>
      </dsp:txBody>
      <dsp:txXfrm>
        <a:off x="7351371" y="1091874"/>
        <a:ext cx="3222835" cy="27422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5582D-27F3-4D73-880C-E859325A9302}" type="datetimeFigureOut">
              <a:rPr lang="en-US" smtClean="0"/>
              <a:pPr/>
              <a:t>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2B0D9-246E-4C17-AADA-89C1961A5B62}" type="slidenum">
              <a:rPr lang="en-US" smtClean="0"/>
              <a:pPr/>
              <a:t>‹#›</a:t>
            </a:fld>
            <a:endParaRPr lang="en-US"/>
          </a:p>
        </p:txBody>
      </p:sp>
    </p:spTree>
    <p:extLst>
      <p:ext uri="{BB962C8B-B14F-4D97-AF65-F5344CB8AC3E}">
        <p14:creationId xmlns:p14="http://schemas.microsoft.com/office/powerpoint/2010/main" val="31930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are/PerfExcel/PerformanceExellence/Messaging%20and%20Communications/October%202018%20What%20is%20Performance%20Excellence%20FINAL.doc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What is Performance Excellence (found at link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http://share/PerfExcel/PerformanceExellence/Messaging%20and%20Communications/October%202018%20What%20is%20Performance%20Excellence%20FINAL.docx</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62B0D9-246E-4C17-AADA-89C1961A5B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67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more things we have planned for performance excellence</a:t>
            </a:r>
            <a:r>
              <a:rPr lang="en-US" baseline="0" dirty="0" smtClean="0"/>
              <a:t> in the future after the employee voice survey. Stay tuned!</a:t>
            </a:r>
          </a:p>
          <a:p>
            <a:endParaRPr lang="en-US" baseline="0" dirty="0" smtClean="0"/>
          </a:p>
          <a:p>
            <a:r>
              <a:rPr lang="en-US" baseline="0" dirty="0" smtClean="0"/>
              <a:t>Some examples include:</a:t>
            </a:r>
          </a:p>
          <a:p>
            <a:endParaRPr lang="en-US" baseline="0" dirty="0" smtClean="0"/>
          </a:p>
          <a:p>
            <a:r>
              <a:rPr lang="en-US" baseline="0" dirty="0" smtClean="0"/>
              <a:t>A community voice survey</a:t>
            </a:r>
          </a:p>
          <a:p>
            <a:r>
              <a:rPr lang="en-US" baseline="0" dirty="0" smtClean="0"/>
              <a:t>Ways for departments to identify improvements and solve problems to save time and money</a:t>
            </a:r>
          </a:p>
          <a:p>
            <a:r>
              <a:rPr lang="en-US" baseline="0" dirty="0" smtClean="0"/>
              <a:t>Trainings for staff to do their jobs the best</a:t>
            </a:r>
          </a:p>
          <a:p>
            <a:r>
              <a:rPr lang="en-US" baseline="0" dirty="0" smtClean="0"/>
              <a:t>Improve how we handle data</a:t>
            </a:r>
          </a:p>
          <a:p>
            <a:r>
              <a:rPr lang="en-US" baseline="0" dirty="0" smtClean="0"/>
              <a:t>Work planning and budgeting</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62B0D9-246E-4C17-AADA-89C1961A5B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65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do this as a large group – report out or have people speak to each other in pairs/small groups and report out.</a:t>
            </a:r>
          </a:p>
          <a:p>
            <a:endParaRPr lang="en-US" baseline="0" dirty="0" smtClean="0"/>
          </a:p>
          <a:p>
            <a:r>
              <a:rPr lang="en-US" baseline="0" dirty="0" smtClean="0"/>
              <a:t>You will hear the following themes:</a:t>
            </a:r>
          </a:p>
          <a:p>
            <a:endParaRPr lang="en-US" baseline="0" dirty="0" smtClean="0"/>
          </a:p>
          <a:p>
            <a:r>
              <a:rPr lang="en-US" baseline="0" dirty="0" smtClean="0"/>
              <a:t>Friendly customer service</a:t>
            </a:r>
          </a:p>
          <a:p>
            <a:r>
              <a:rPr lang="en-US" baseline="0" dirty="0" smtClean="0"/>
              <a:t>Good value</a:t>
            </a:r>
          </a:p>
          <a:p>
            <a:r>
              <a:rPr lang="en-US" baseline="0" dirty="0" smtClean="0"/>
              <a:t>A mission that is meaningful</a:t>
            </a:r>
          </a:p>
          <a:p>
            <a:r>
              <a:rPr lang="en-US" baseline="0" dirty="0" smtClean="0"/>
              <a:t>Etc.</a:t>
            </a:r>
          </a:p>
          <a:p>
            <a:endParaRPr lang="en-US" baseline="0" dirty="0" smtClean="0"/>
          </a:p>
          <a:p>
            <a:r>
              <a:rPr lang="en-US" baseline="0" dirty="0" smtClean="0"/>
              <a:t>After people share you can say:</a:t>
            </a:r>
          </a:p>
          <a:p>
            <a:endParaRPr lang="en-US" baseline="0" dirty="0" smtClean="0"/>
          </a:p>
          <a:p>
            <a:pPr marL="171450" indent="-171450">
              <a:buFont typeface="Arial" panose="020B0604020202020204" pitchFamily="34" charset="0"/>
              <a:buChar char="•"/>
            </a:pPr>
            <a:r>
              <a:rPr lang="en-US" baseline="0" dirty="0" smtClean="0"/>
              <a:t>The organizations you are thinking about operate with excellence. The City of Madison strives to be an organization that operates with excellence as well. We want our customers and employees to feel this way about us.</a:t>
            </a:r>
          </a:p>
          <a:p>
            <a:pPr marL="171450" indent="-171450">
              <a:buFont typeface="Arial" panose="020B0604020202020204" pitchFamily="34" charset="0"/>
              <a:buChar char="•"/>
            </a:pPr>
            <a:r>
              <a:rPr lang="en-US" baseline="0" dirty="0" smtClean="0"/>
              <a:t>Organizations that operate with excellence do not achieve it by accident. It is an intentional effort to be the best organization possible.</a:t>
            </a:r>
          </a:p>
          <a:p>
            <a:pPr marL="171450" indent="-171450">
              <a:buFont typeface="Arial" panose="020B0604020202020204" pitchFamily="34" charset="0"/>
              <a:buChar char="•"/>
            </a:pPr>
            <a:r>
              <a:rPr lang="en-US" baseline="0" dirty="0" smtClean="0"/>
              <a:t>There is a recipe for what makes an organization the strongest possible, and we are using that recipe at the city of Madison. We call it Performance Excellence.</a:t>
            </a:r>
            <a:endParaRPr lang="en-US" dirty="0"/>
          </a:p>
        </p:txBody>
      </p:sp>
      <p:sp>
        <p:nvSpPr>
          <p:cNvPr id="4" name="Slide Number Placeholder 3"/>
          <p:cNvSpPr>
            <a:spLocks noGrp="1"/>
          </p:cNvSpPr>
          <p:nvPr>
            <p:ph type="sldNum" sz="quarter" idx="10"/>
          </p:nvPr>
        </p:nvSpPr>
        <p:spPr/>
        <p:txBody>
          <a:bodyPr/>
          <a:lstStyle/>
          <a:p>
            <a:fld id="{A462B0D9-246E-4C17-AADA-89C1961A5B62}" type="slidenum">
              <a:rPr lang="en-US" smtClean="0"/>
              <a:pPr/>
              <a:t>2</a:t>
            </a:fld>
            <a:endParaRPr lang="en-US"/>
          </a:p>
        </p:txBody>
      </p:sp>
    </p:spTree>
    <p:extLst>
      <p:ext uri="{BB962C8B-B14F-4D97-AF65-F5344CB8AC3E}">
        <p14:creationId xmlns:p14="http://schemas.microsoft.com/office/powerpoint/2010/main" val="128102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a:t>
            </a:r>
            <a:r>
              <a:rPr lang="en-US" baseline="0" dirty="0" smtClean="0"/>
              <a:t> important parts of operating with excellence is to have a clear mission, vision, and values to guide our everyday.</a:t>
            </a:r>
          </a:p>
          <a:p>
            <a:endParaRPr lang="en-US" baseline="0" dirty="0" smtClean="0"/>
          </a:p>
          <a:p>
            <a:r>
              <a:rPr lang="en-US" baseline="0" dirty="0" smtClean="0"/>
              <a:t>Thanks to feedback from the community through the comprehensive plan and from our staff, we have identified this to be our mission, vision.</a:t>
            </a:r>
            <a:endParaRPr lang="en-US" dirty="0"/>
          </a:p>
        </p:txBody>
      </p:sp>
      <p:sp>
        <p:nvSpPr>
          <p:cNvPr id="4" name="Slide Number Placeholder 3"/>
          <p:cNvSpPr>
            <a:spLocks noGrp="1"/>
          </p:cNvSpPr>
          <p:nvPr>
            <p:ph type="sldNum" sz="quarter" idx="10"/>
          </p:nvPr>
        </p:nvSpPr>
        <p:spPr/>
        <p:txBody>
          <a:bodyPr/>
          <a:lstStyle/>
          <a:p>
            <a:fld id="{A462B0D9-246E-4C17-AADA-89C1961A5B62}" type="slidenum">
              <a:rPr lang="en-US" smtClean="0"/>
              <a:pPr/>
              <a:t>3</a:t>
            </a:fld>
            <a:endParaRPr lang="en-US"/>
          </a:p>
        </p:txBody>
      </p:sp>
    </p:spTree>
    <p:extLst>
      <p:ext uri="{BB962C8B-B14F-4D97-AF65-F5344CB8AC3E}">
        <p14:creationId xmlns:p14="http://schemas.microsoft.com/office/powerpoint/2010/main" val="3867244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Thanks to feedback from the community through the comprehensive plan and from our staff, we have identified this to be our values.</a:t>
            </a:r>
            <a:endParaRPr lang="en-US" dirty="0" smtClean="0"/>
          </a:p>
          <a:p>
            <a:endParaRPr lang="en-US" dirty="0"/>
          </a:p>
        </p:txBody>
      </p:sp>
      <p:sp>
        <p:nvSpPr>
          <p:cNvPr id="4" name="Slide Number Placeholder 3"/>
          <p:cNvSpPr>
            <a:spLocks noGrp="1"/>
          </p:cNvSpPr>
          <p:nvPr>
            <p:ph type="sldNum" sz="quarter" idx="10"/>
          </p:nvPr>
        </p:nvSpPr>
        <p:spPr/>
        <p:txBody>
          <a:bodyPr/>
          <a:lstStyle/>
          <a:p>
            <a:fld id="{A462B0D9-246E-4C17-AADA-89C1961A5B62}" type="slidenum">
              <a:rPr lang="en-US" smtClean="0"/>
              <a:pPr/>
              <a:t>4</a:t>
            </a:fld>
            <a:endParaRPr lang="en-US"/>
          </a:p>
        </p:txBody>
      </p:sp>
    </p:spTree>
    <p:extLst>
      <p:ext uri="{BB962C8B-B14F-4D97-AF65-F5344CB8AC3E}">
        <p14:creationId xmlns:p14="http://schemas.microsoft.com/office/powerpoint/2010/main" val="3098193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a:t>
            </a:r>
            <a:r>
              <a:rPr lang="en-US" baseline="0" dirty="0" smtClean="0"/>
              <a:t> the other parts of operating with excellence are clear guidelines for how employees act. For that reason, we have a service promise that all city staff should follow.</a:t>
            </a:r>
          </a:p>
          <a:p>
            <a:endParaRPr lang="en-US" baseline="0" dirty="0" smtClean="0"/>
          </a:p>
          <a:p>
            <a:r>
              <a:rPr lang="en-US" baseline="0" dirty="0" smtClean="0"/>
              <a:t>When city staff follow this Service Promise, they are living out the City’s values, advancing the city’s Mission, and getting us closer to our Vision.</a:t>
            </a:r>
            <a:endParaRPr lang="en-US" dirty="0"/>
          </a:p>
        </p:txBody>
      </p:sp>
      <p:sp>
        <p:nvSpPr>
          <p:cNvPr id="4" name="Slide Number Placeholder 3"/>
          <p:cNvSpPr>
            <a:spLocks noGrp="1"/>
          </p:cNvSpPr>
          <p:nvPr>
            <p:ph type="sldNum" sz="quarter" idx="10"/>
          </p:nvPr>
        </p:nvSpPr>
        <p:spPr/>
        <p:txBody>
          <a:bodyPr/>
          <a:lstStyle/>
          <a:p>
            <a:fld id="{A462B0D9-246E-4C17-AADA-89C1961A5B62}" type="slidenum">
              <a:rPr lang="en-US" smtClean="0"/>
              <a:pPr/>
              <a:t>5</a:t>
            </a:fld>
            <a:endParaRPr lang="en-US"/>
          </a:p>
        </p:txBody>
      </p:sp>
    </p:spTree>
    <p:extLst>
      <p:ext uri="{BB962C8B-B14F-4D97-AF65-F5344CB8AC3E}">
        <p14:creationId xmlns:p14="http://schemas.microsoft.com/office/powerpoint/2010/main" val="133281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an organization has a vision, mission, values, and service promise established,</a:t>
            </a:r>
            <a:r>
              <a:rPr lang="en-US" baseline="0" dirty="0" smtClean="0"/>
              <a:t> they have to make sure they focus on key areas to be the best organization possible.</a:t>
            </a:r>
          </a:p>
          <a:p>
            <a:endParaRPr lang="en-US" baseline="0" dirty="0" smtClean="0"/>
          </a:p>
          <a:p>
            <a:r>
              <a:rPr lang="en-US" baseline="0" dirty="0" smtClean="0"/>
              <a:t>[Review handout for examples.]</a:t>
            </a:r>
          </a:p>
        </p:txBody>
      </p:sp>
      <p:sp>
        <p:nvSpPr>
          <p:cNvPr id="4" name="Slide Number Placeholder 3"/>
          <p:cNvSpPr>
            <a:spLocks noGrp="1"/>
          </p:cNvSpPr>
          <p:nvPr>
            <p:ph type="sldNum" sz="quarter" idx="10"/>
          </p:nvPr>
        </p:nvSpPr>
        <p:spPr/>
        <p:txBody>
          <a:bodyPr/>
          <a:lstStyle/>
          <a:p>
            <a:fld id="{A462B0D9-246E-4C17-AADA-89C1961A5B62}" type="slidenum">
              <a:rPr lang="en-US" smtClean="0"/>
              <a:pPr/>
              <a:t>6</a:t>
            </a:fld>
            <a:endParaRPr lang="en-US"/>
          </a:p>
        </p:txBody>
      </p:sp>
    </p:spTree>
    <p:extLst>
      <p:ext uri="{BB962C8B-B14F-4D97-AF65-F5344CB8AC3E}">
        <p14:creationId xmlns:p14="http://schemas.microsoft.com/office/powerpoint/2010/main" val="3400064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excellence, then, is taking</a:t>
            </a:r>
            <a:r>
              <a:rPr lang="en-US" baseline="0" dirty="0" smtClean="0"/>
              <a:t> all of these pieces, along with every department, every project, every team, and putting it all together in the best way possible. Performance Excellence is not a puzzle piece – it is how we put the puzzle pieces together.</a:t>
            </a:r>
            <a:endParaRPr lang="en-US" dirty="0"/>
          </a:p>
        </p:txBody>
      </p:sp>
      <p:sp>
        <p:nvSpPr>
          <p:cNvPr id="4" name="Slide Number Placeholder 3"/>
          <p:cNvSpPr>
            <a:spLocks noGrp="1"/>
          </p:cNvSpPr>
          <p:nvPr>
            <p:ph type="sldNum" sz="quarter" idx="10"/>
          </p:nvPr>
        </p:nvSpPr>
        <p:spPr/>
        <p:txBody>
          <a:bodyPr/>
          <a:lstStyle/>
          <a:p>
            <a:fld id="{A462B0D9-246E-4C17-AADA-89C1961A5B62}" type="slidenum">
              <a:rPr lang="en-US" smtClean="0"/>
              <a:pPr/>
              <a:t>7</a:t>
            </a:fld>
            <a:endParaRPr lang="en-US"/>
          </a:p>
        </p:txBody>
      </p:sp>
    </p:spTree>
    <p:extLst>
      <p:ext uri="{BB962C8B-B14F-4D97-AF65-F5344CB8AC3E}">
        <p14:creationId xmlns:p14="http://schemas.microsoft.com/office/powerpoint/2010/main" val="969046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build</a:t>
            </a:r>
            <a:r>
              <a:rPr lang="en-US" baseline="0" dirty="0" smtClean="0"/>
              <a:t> a puzzle, where do you start? The corners, then the borders!</a:t>
            </a:r>
          </a:p>
          <a:p>
            <a:endParaRPr lang="en-US" baseline="0" dirty="0" smtClean="0"/>
          </a:p>
          <a:p>
            <a:r>
              <a:rPr lang="en-US" baseline="0" dirty="0" smtClean="0"/>
              <a:t>What is the work that you have done in your department to help put together the corners or the border?</a:t>
            </a:r>
          </a:p>
          <a:p>
            <a:r>
              <a:rPr lang="en-US" baseline="0" dirty="0" smtClean="0"/>
              <a:t>Planning – comp plan</a:t>
            </a:r>
          </a:p>
          <a:p>
            <a:r>
              <a:rPr lang="en-US" baseline="0" dirty="0" smtClean="0"/>
              <a:t>Finance – results Madison</a:t>
            </a:r>
          </a:p>
          <a:p>
            <a:r>
              <a:rPr lang="en-US" baseline="0" dirty="0" smtClean="0"/>
              <a:t>Departments – engagement teams</a:t>
            </a:r>
          </a:p>
          <a:p>
            <a:r>
              <a:rPr lang="en-US" baseline="0" dirty="0" smtClean="0"/>
              <a:t>Etc.</a:t>
            </a:r>
          </a:p>
          <a:p>
            <a:endParaRPr lang="en-US" baseline="0" dirty="0" smtClean="0"/>
          </a:p>
          <a:p>
            <a:r>
              <a:rPr lang="en-US" baseline="0" dirty="0" smtClean="0"/>
              <a:t>We have a great start at the city, and now we are going to more formally implement performance excellence.</a:t>
            </a:r>
          </a:p>
          <a:p>
            <a:endParaRPr lang="en-US" baseline="0" dirty="0" smtClean="0"/>
          </a:p>
          <a:p>
            <a:r>
              <a:rPr lang="en-US" baseline="0" dirty="0" smtClean="0"/>
              <a:t>Our first step in Fall of 2018 will be to gather information from our employees about how we are doing as an organization. Why do you all think it is important to make sure that we gather information from our employees to make sure we are achieving excellence?</a:t>
            </a:r>
            <a:endParaRPr lang="en-US" dirty="0" smtClean="0"/>
          </a:p>
          <a:p>
            <a:endParaRPr lang="en-US" dirty="0" smtClean="0"/>
          </a:p>
          <a:p>
            <a:pPr marL="171450" indent="-171450">
              <a:buFont typeface="Arial" panose="020B0604020202020204" pitchFamily="34" charset="0"/>
              <a:buChar char="•"/>
            </a:pPr>
            <a:r>
              <a:rPr lang="en-US" dirty="0" smtClean="0"/>
              <a:t>We have been building our “scaffolding” –</a:t>
            </a:r>
            <a:r>
              <a:rPr lang="en-US" baseline="0" dirty="0" smtClean="0"/>
              <a:t> or constructing the borders of our puzzle for a long time – </a:t>
            </a:r>
            <a:endParaRPr lang="en-US" dirty="0" smtClean="0"/>
          </a:p>
          <a:p>
            <a:pPr marL="171450" indent="-171450">
              <a:buFont typeface="Arial" panose="020B0604020202020204" pitchFamily="34" charset="0"/>
              <a:buChar char="•"/>
            </a:pPr>
            <a:r>
              <a:rPr lang="en-US" dirty="0" smtClean="0"/>
              <a:t>Employee survey is the most</a:t>
            </a:r>
            <a:r>
              <a:rPr lang="en-US" baseline="0" dirty="0" smtClean="0"/>
              <a:t> critical part of performance excellence: it connects all staff to the work and helps us ensure we are listening to our staff</a:t>
            </a:r>
          </a:p>
          <a:p>
            <a:pPr marL="171450" indent="-171450">
              <a:buFont typeface="Arial" panose="020B0604020202020204" pitchFamily="34" charset="0"/>
              <a:buChar char="•"/>
            </a:pPr>
            <a:r>
              <a:rPr lang="en-US" baseline="0" dirty="0" smtClean="0"/>
              <a:t>For the Mission </a:t>
            </a:r>
            <a:endParaRPr lang="en-US" dirty="0"/>
          </a:p>
        </p:txBody>
      </p:sp>
      <p:sp>
        <p:nvSpPr>
          <p:cNvPr id="4" name="Slide Number Placeholder 3"/>
          <p:cNvSpPr>
            <a:spLocks noGrp="1"/>
          </p:cNvSpPr>
          <p:nvPr>
            <p:ph type="sldNum" sz="quarter" idx="10"/>
          </p:nvPr>
        </p:nvSpPr>
        <p:spPr/>
        <p:txBody>
          <a:bodyPr/>
          <a:lstStyle/>
          <a:p>
            <a:fld id="{A462B0D9-246E-4C17-AADA-89C1961A5B62}" type="slidenum">
              <a:rPr lang="en-US" smtClean="0"/>
              <a:pPr/>
              <a:t>8</a:t>
            </a:fld>
            <a:endParaRPr lang="en-US"/>
          </a:p>
        </p:txBody>
      </p:sp>
    </p:spTree>
    <p:extLst>
      <p:ext uri="{BB962C8B-B14F-4D97-AF65-F5344CB8AC3E}">
        <p14:creationId xmlns:p14="http://schemas.microsoft.com/office/powerpoint/2010/main" val="4066018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Goal: This survey is so we can identify the tools, support, and processes needed to make the City of Madison the best place to work</a:t>
            </a:r>
          </a:p>
          <a:p>
            <a:pPr marL="171450" indent="-171450">
              <a:buFont typeface="Arial" panose="020B0604020202020204" pitchFamily="34" charset="0"/>
              <a:buChar char="•"/>
            </a:pPr>
            <a:r>
              <a:rPr lang="en-US" dirty="0" smtClean="0"/>
              <a:t>Our employees want to be heard – even for the survey that we did about the Mission/Vision/Values – we got nearly 1000 responses</a:t>
            </a:r>
          </a:p>
          <a:p>
            <a:pPr marL="171450" indent="-171450">
              <a:buFont typeface="Arial" panose="020B0604020202020204" pitchFamily="34" charset="0"/>
              <a:buChar char="•"/>
            </a:pPr>
            <a:r>
              <a:rPr lang="en-US" dirty="0" smtClean="0"/>
              <a:t>We have selected a vendor to conduct this survey</a:t>
            </a:r>
            <a:r>
              <a:rPr lang="en-US" baseline="0" dirty="0" smtClean="0"/>
              <a:t> – no longer a pulse survey; we will have benchmarks for communities across the country we can compare ourselves with</a:t>
            </a:r>
          </a:p>
          <a:p>
            <a:pPr marL="0" indent="0">
              <a:buFont typeface="Arial" panose="020B0604020202020204" pitchFamily="34" charset="0"/>
              <a:buNone/>
            </a:pPr>
            <a:r>
              <a:rPr lang="en-US" baseline="0" dirty="0" smtClean="0"/>
              <a:t>Survey Dates</a:t>
            </a:r>
          </a:p>
          <a:p>
            <a:pPr marL="171450" indent="-171450">
              <a:buFont typeface="Arial" panose="020B0604020202020204" pitchFamily="34" charset="0"/>
              <a:buChar char="•"/>
            </a:pPr>
            <a:r>
              <a:rPr lang="en-US" baseline="0" dirty="0" smtClean="0"/>
              <a:t>We will “go live” on November 5 and keep the survey open for three weeks</a:t>
            </a:r>
          </a:p>
          <a:p>
            <a:pPr marL="171450" indent="-171450">
              <a:buFont typeface="Arial" panose="020B0604020202020204" pitchFamily="34" charset="0"/>
              <a:buChar char="•"/>
            </a:pPr>
            <a:r>
              <a:rPr lang="en-US" baseline="0" dirty="0" smtClean="0"/>
              <a:t>The vendor will analyze our data and give us results in 6-8 weeks</a:t>
            </a:r>
          </a:p>
          <a:p>
            <a:pPr marL="0" indent="0">
              <a:buFont typeface="Arial" panose="020B0604020202020204" pitchFamily="34" charset="0"/>
              <a:buNone/>
            </a:pPr>
            <a:r>
              <a:rPr lang="en-US" baseline="0" dirty="0" smtClean="0"/>
              <a:t>Department Expectations</a:t>
            </a:r>
          </a:p>
          <a:p>
            <a:pPr marL="0" indent="0">
              <a:buFont typeface="Arial" panose="020B0604020202020204" pitchFamily="34" charset="0"/>
              <a:buNone/>
            </a:pPr>
            <a:r>
              <a:rPr lang="en-US" baseline="0" dirty="0" smtClean="0"/>
              <a:t>COMMUNICATION</a:t>
            </a:r>
          </a:p>
          <a:p>
            <a:pPr marL="171450" indent="-171450">
              <a:buFont typeface="Arial" panose="020B0604020202020204" pitchFamily="34" charset="0"/>
              <a:buChar char="•"/>
            </a:pPr>
            <a:r>
              <a:rPr lang="en-US" baseline="0" dirty="0" smtClean="0"/>
              <a:t>We are counting on you to tell all of your staff about the survey, sharing its value, and helping get us a high return rate</a:t>
            </a:r>
          </a:p>
          <a:p>
            <a:pPr marL="171450" indent="-171450">
              <a:buFont typeface="Arial" panose="020B0604020202020204" pitchFamily="34" charset="0"/>
              <a:buChar char="•"/>
            </a:pPr>
            <a:r>
              <a:rPr lang="en-US" baseline="0" dirty="0" smtClean="0"/>
              <a:t>We will have a communication template for you with messaging to use</a:t>
            </a:r>
          </a:p>
          <a:p>
            <a:pPr marL="171450" indent="-171450">
              <a:buFont typeface="Arial" panose="020B0604020202020204" pitchFamily="34" charset="0"/>
              <a:buChar char="•"/>
            </a:pPr>
            <a:r>
              <a:rPr lang="en-US" baseline="0" dirty="0" smtClean="0"/>
              <a:t>In addition to department and division heads, front line supervisors will need to support as well</a:t>
            </a:r>
          </a:p>
          <a:p>
            <a:pPr marL="0" indent="0">
              <a:buFont typeface="Arial" panose="020B0604020202020204" pitchFamily="34" charset="0"/>
              <a:buNone/>
            </a:pPr>
            <a:r>
              <a:rPr lang="en-US" baseline="0" dirty="0" smtClean="0"/>
              <a:t>IMPLEMENTATION</a:t>
            </a:r>
          </a:p>
          <a:p>
            <a:pPr marL="171450" indent="-171450">
              <a:buFont typeface="Arial" panose="020B0604020202020204" pitchFamily="34" charset="0"/>
              <a:buChar char="•"/>
            </a:pPr>
            <a:r>
              <a:rPr lang="en-US" baseline="0" dirty="0" smtClean="0"/>
              <a:t>The PE Leadership Team will be analyzing the results and deciding on 1-3 citywide goals that every agency will work on in 2019</a:t>
            </a:r>
          </a:p>
          <a:p>
            <a:pPr marL="171450" indent="-171450">
              <a:buFont typeface="Arial" panose="020B0604020202020204" pitchFamily="34" charset="0"/>
              <a:buChar char="•"/>
            </a:pPr>
            <a:r>
              <a:rPr lang="en-US" baseline="0" dirty="0" smtClean="0"/>
              <a:t>Each department will receive results and decide on 1-3 goals for their own department to work on in 2019</a:t>
            </a:r>
          </a:p>
          <a:p>
            <a:pPr marL="171450" indent="-171450">
              <a:buFont typeface="Arial" panose="020B0604020202020204" pitchFamily="34" charset="0"/>
              <a:buChar char="•"/>
            </a:pPr>
            <a:r>
              <a:rPr lang="en-US" baseline="0" dirty="0" smtClean="0"/>
              <a:t>There will be a retreat to help departments and ongoing support from HR to analyze the results</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A462B0D9-246E-4C17-AADA-89C1961A5B62}" type="slidenum">
              <a:rPr lang="en-US" smtClean="0"/>
              <a:pPr/>
              <a:t>9</a:t>
            </a:fld>
            <a:endParaRPr lang="en-US"/>
          </a:p>
        </p:txBody>
      </p:sp>
    </p:spTree>
    <p:extLst>
      <p:ext uri="{BB962C8B-B14F-4D97-AF65-F5344CB8AC3E}">
        <p14:creationId xmlns:p14="http://schemas.microsoft.com/office/powerpoint/2010/main" val="1064207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3914925"/>
            <a:ext cx="8493690" cy="1750503"/>
          </a:xfrm>
        </p:spPr>
        <p:txBody>
          <a:bodyPr anchor="b"/>
          <a:lstStyle>
            <a:lvl1pPr algn="l">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81400" y="5823766"/>
            <a:ext cx="8493690" cy="776835"/>
          </a:xfrm>
        </p:spPr>
        <p:txBody>
          <a:bodyPr>
            <a:normAutofit/>
          </a:bodyPr>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761B919-6D16-40A7-9F08-CE6372F2A981}" type="datetimeFigureOut">
              <a:rPr lang="en-US" smtClean="0"/>
              <a:pPr/>
              <a:t>11/5/2018</a:t>
            </a:fld>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1DF783A-C9DB-4B79-89FF-F0C9B7EEE562}"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668" y="3601264"/>
            <a:ext cx="3040721" cy="3040721"/>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3429000"/>
          </a:xfrm>
          <a:prstGeom prst="rect">
            <a:avLst/>
          </a:prstGeom>
        </p:spPr>
      </p:pic>
    </p:spTree>
    <p:extLst>
      <p:ext uri="{BB962C8B-B14F-4D97-AF65-F5344CB8AC3E}">
        <p14:creationId xmlns:p14="http://schemas.microsoft.com/office/powerpoint/2010/main" val="35751223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61B919-6D16-40A7-9F08-CE6372F2A981}" type="datetimeFigureOut">
              <a:rPr lang="en-US" smtClean="0"/>
              <a:pPr/>
              <a:t>11/5/2018</a:t>
            </a:fld>
            <a:endParaRPr lang="en-US" dirty="0"/>
          </a:p>
        </p:txBody>
      </p:sp>
      <p:sp>
        <p:nvSpPr>
          <p:cNvPr id="7" name="Slide Number Placeholder 6"/>
          <p:cNvSpPr>
            <a:spLocks noGrp="1"/>
          </p:cNvSpPr>
          <p:nvPr>
            <p:ph type="sldNum" sz="quarter" idx="12"/>
          </p:nvPr>
        </p:nvSpPr>
        <p:spPr/>
        <p:txBody>
          <a:bodyPr/>
          <a:lstStyle/>
          <a:p>
            <a:fld id="{B1DF783A-C9DB-4B79-89FF-F0C9B7EEE562}" type="slidenum">
              <a:rPr lang="en-US" smtClean="0"/>
              <a:pPr/>
              <a:t>‹#›</a:t>
            </a:fld>
            <a:endParaRPr lang="en-US" dirty="0"/>
          </a:p>
        </p:txBody>
      </p:sp>
    </p:spTree>
    <p:extLst>
      <p:ext uri="{BB962C8B-B14F-4D97-AF65-F5344CB8AC3E}">
        <p14:creationId xmlns:p14="http://schemas.microsoft.com/office/powerpoint/2010/main" val="386831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82562"/>
            <a:ext cx="10515600" cy="1325563"/>
          </a:xfrm>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1B919-6D16-40A7-9F08-CE6372F2A981}" type="datetimeFigureOut">
              <a:rPr lang="en-US" smtClean="0"/>
              <a:pPr/>
              <a:t>11/5/2018</a:t>
            </a:fld>
            <a:endParaRPr lang="en-US" dirty="0"/>
          </a:p>
        </p:txBody>
      </p:sp>
      <p:sp>
        <p:nvSpPr>
          <p:cNvPr id="6" name="Slide Number Placeholder 5"/>
          <p:cNvSpPr>
            <a:spLocks noGrp="1"/>
          </p:cNvSpPr>
          <p:nvPr>
            <p:ph type="sldNum" sz="quarter" idx="12"/>
          </p:nvPr>
        </p:nvSpPr>
        <p:spPr/>
        <p:txBody>
          <a:bodyPr/>
          <a:lstStyle/>
          <a:p>
            <a:fld id="{B1DF783A-C9DB-4B79-89FF-F0C9B7EEE562}" type="slidenum">
              <a:rPr lang="en-US" smtClean="0"/>
              <a:pPr/>
              <a:t>‹#›</a:t>
            </a:fld>
            <a:endParaRPr lang="en-US" dirty="0"/>
          </a:p>
        </p:txBody>
      </p:sp>
    </p:spTree>
    <p:extLst>
      <p:ext uri="{BB962C8B-B14F-4D97-AF65-F5344CB8AC3E}">
        <p14:creationId xmlns:p14="http://schemas.microsoft.com/office/powerpoint/2010/main" val="53797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1B919-6D16-40A7-9F08-CE6372F2A981}" type="datetimeFigureOut">
              <a:rPr lang="en-US" smtClean="0"/>
              <a:pPr/>
              <a:t>11/5/2018</a:t>
            </a:fld>
            <a:endParaRPr lang="en-US" dirty="0"/>
          </a:p>
        </p:txBody>
      </p:sp>
      <p:sp>
        <p:nvSpPr>
          <p:cNvPr id="6" name="Slide Number Placeholder 5"/>
          <p:cNvSpPr>
            <a:spLocks noGrp="1"/>
          </p:cNvSpPr>
          <p:nvPr>
            <p:ph type="sldNum" sz="quarter" idx="12"/>
          </p:nvPr>
        </p:nvSpPr>
        <p:spPr/>
        <p:txBody>
          <a:bodyPr/>
          <a:lstStyle/>
          <a:p>
            <a:fld id="{B1DF783A-C9DB-4B79-89FF-F0C9B7EEE562}" type="slidenum">
              <a:rPr lang="en-US" smtClean="0"/>
              <a:pPr/>
              <a:t>‹#›</a:t>
            </a:fld>
            <a:endParaRPr lang="en-US" dirty="0"/>
          </a:p>
        </p:txBody>
      </p:sp>
    </p:spTree>
    <p:extLst>
      <p:ext uri="{BB962C8B-B14F-4D97-AF65-F5344CB8AC3E}">
        <p14:creationId xmlns:p14="http://schemas.microsoft.com/office/powerpoint/2010/main" val="2090651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3914925"/>
            <a:ext cx="8493690" cy="1750503"/>
          </a:xfrm>
        </p:spPr>
        <p:txBody>
          <a:bodyPr anchor="b"/>
          <a:lstStyle>
            <a:lvl1pPr algn="l">
              <a:defRPr sz="6000">
                <a:solidFill>
                  <a:schemeClr val="tx1"/>
                </a:solidFill>
              </a:defRPr>
            </a:lvl1pPr>
          </a:lstStyle>
          <a:p>
            <a:endParaRPr lang="en-US" dirty="0"/>
          </a:p>
        </p:txBody>
      </p:sp>
      <p:sp>
        <p:nvSpPr>
          <p:cNvPr id="3" name="Subtitle 2"/>
          <p:cNvSpPr>
            <a:spLocks noGrp="1"/>
          </p:cNvSpPr>
          <p:nvPr>
            <p:ph type="subTitle" idx="1"/>
          </p:nvPr>
        </p:nvSpPr>
        <p:spPr>
          <a:xfrm>
            <a:off x="3581400" y="5823766"/>
            <a:ext cx="8493690" cy="776835"/>
          </a:xfrm>
        </p:spPr>
        <p:txBody>
          <a:bodyPr>
            <a:normAutofit/>
          </a:bodyPr>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761B919-6D16-40A7-9F08-CE6372F2A981}" type="datetimeFigureOut">
              <a:rPr lang="en-US" smtClean="0"/>
              <a:pPr/>
              <a:t>11/5/2018</a:t>
            </a:fld>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1DF783A-C9DB-4B79-89FF-F0C9B7EEE56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668" y="3601264"/>
            <a:ext cx="3040721" cy="3040721"/>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3429000"/>
          </a:xfrm>
          <a:prstGeom prst="rect">
            <a:avLst/>
          </a:prstGeom>
        </p:spPr>
      </p:pic>
    </p:spTree>
    <p:extLst>
      <p:ext uri="{BB962C8B-B14F-4D97-AF65-F5344CB8AC3E}">
        <p14:creationId xmlns:p14="http://schemas.microsoft.com/office/powerpoint/2010/main" val="341733894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2562"/>
            <a:ext cx="10515600" cy="1325563"/>
          </a:xfrm>
          <a:noFill/>
          <a:ln>
            <a:noFill/>
          </a:ln>
        </p:spPr>
        <p:style>
          <a:lnRef idx="2">
            <a:schemeClr val="accent1">
              <a:shade val="50000"/>
            </a:schemeClr>
          </a:lnRef>
          <a:fillRef idx="1">
            <a:schemeClr val="accent1"/>
          </a:fillRef>
          <a:effectRef idx="0">
            <a:schemeClr val="accent1"/>
          </a:effectRef>
          <a:fontRef idx="none"/>
        </p:style>
        <p:txBody>
          <a:bodyPr>
            <a:normAutofit/>
          </a:bodyPr>
          <a:lstStyle>
            <a:lvl1pPr>
              <a:defRPr sz="6000" b="0">
                <a:solidFill>
                  <a:schemeClr val="bg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962615"/>
            <a:ext cx="10515600" cy="4214347"/>
          </a:xfrm>
        </p:spPr>
        <p:txBody>
          <a:bodyPr>
            <a:normAutofit/>
          </a:bodyPr>
          <a:lstStyle>
            <a:lvl1pPr>
              <a:defRPr sz="4000"/>
            </a:lvl1pPr>
            <a:lvl2pPr>
              <a:defRPr sz="3600"/>
            </a:lvl2pPr>
            <a:lvl3pPr>
              <a:defRPr sz="3200"/>
            </a:lvl3pPr>
            <a:lvl4pPr>
              <a:defRPr sz="2800"/>
            </a:lvl4pPr>
            <a:lvl5pPr>
              <a:defRPr sz="2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761B919-6D16-40A7-9F08-CE6372F2A981}" type="datetimeFigureOut">
              <a:rPr lang="en-US" smtClean="0"/>
              <a:t>11/5/2018</a:t>
            </a:fld>
            <a:endParaRPr lang="en-US"/>
          </a:p>
        </p:txBody>
      </p:sp>
      <p:sp>
        <p:nvSpPr>
          <p:cNvPr id="6" name="Slide Number Placeholder 5"/>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314278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145546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61B919-6D16-40A7-9F08-CE6372F2A981}" type="datetimeFigureOut">
              <a:rPr lang="en-US" smtClean="0"/>
              <a:t>11/5/2018</a:t>
            </a:fld>
            <a:endParaRPr lang="en-US"/>
          </a:p>
        </p:txBody>
      </p:sp>
      <p:sp>
        <p:nvSpPr>
          <p:cNvPr id="6" name="Slide Number Placeholder 5"/>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3426964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2562"/>
            <a:ext cx="10515600" cy="1325563"/>
          </a:xfrm>
        </p:spPr>
        <p:txBody>
          <a:bodyPr/>
          <a:lstStyle>
            <a:lvl1pPr>
              <a:defRPr>
                <a:solidFill>
                  <a:schemeClr val="bg1"/>
                </a:solidFill>
                <a:latin typeface="+mj-lt"/>
              </a:defRPr>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61B919-6D16-40A7-9F08-CE6372F2A981}" type="datetimeFigureOut">
              <a:rPr lang="en-US" smtClean="0"/>
              <a:t>11/5/2018</a:t>
            </a:fld>
            <a:endParaRPr lang="en-US"/>
          </a:p>
        </p:txBody>
      </p:sp>
      <p:sp>
        <p:nvSpPr>
          <p:cNvPr id="7" name="Slide Number Placeholder 6"/>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4009613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182562"/>
            <a:ext cx="10515600" cy="1325563"/>
          </a:xfrm>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61B919-6D16-40A7-9F08-CE6372F2A981}" type="datetimeFigureOut">
              <a:rPr lang="en-US" smtClean="0"/>
              <a:t>11/5/2018</a:t>
            </a:fld>
            <a:endParaRPr lang="en-US" dirty="0"/>
          </a:p>
        </p:txBody>
      </p:sp>
      <p:sp>
        <p:nvSpPr>
          <p:cNvPr id="9" name="Slide Number Placeholder 8"/>
          <p:cNvSpPr>
            <a:spLocks noGrp="1"/>
          </p:cNvSpPr>
          <p:nvPr>
            <p:ph type="sldNum" sz="quarter" idx="12"/>
          </p:nvPr>
        </p:nvSpPr>
        <p:spPr/>
        <p:txBody>
          <a:bodyPr/>
          <a:lstStyle/>
          <a:p>
            <a:fld id="{B1DF783A-C9DB-4B79-89FF-F0C9B7EEE562}" type="slidenum">
              <a:rPr lang="en-US" smtClean="0"/>
              <a:t>‹#›</a:t>
            </a:fld>
            <a:endParaRPr lang="en-US" dirty="0"/>
          </a:p>
        </p:txBody>
      </p:sp>
    </p:spTree>
    <p:extLst>
      <p:ext uri="{BB962C8B-B14F-4D97-AF65-F5344CB8AC3E}">
        <p14:creationId xmlns:p14="http://schemas.microsoft.com/office/powerpoint/2010/main" val="264808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82562"/>
            <a:ext cx="10515600" cy="1325563"/>
          </a:xfrm>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61B919-6D16-40A7-9F08-CE6372F2A981}" type="datetimeFigureOut">
              <a:rPr lang="en-US" smtClean="0"/>
              <a:t>11/5/2018</a:t>
            </a:fld>
            <a:endParaRPr lang="en-US" dirty="0"/>
          </a:p>
        </p:txBody>
      </p:sp>
      <p:sp>
        <p:nvSpPr>
          <p:cNvPr id="5" name="Slide Number Placeholder 4"/>
          <p:cNvSpPr>
            <a:spLocks noGrp="1"/>
          </p:cNvSpPr>
          <p:nvPr>
            <p:ph type="sldNum" sz="quarter" idx="12"/>
          </p:nvPr>
        </p:nvSpPr>
        <p:spPr/>
        <p:txBody>
          <a:bodyPr/>
          <a:lstStyle/>
          <a:p>
            <a:fld id="{B1DF783A-C9DB-4B79-89FF-F0C9B7EEE562}" type="slidenum">
              <a:rPr lang="en-US" smtClean="0"/>
              <a:t>‹#›</a:t>
            </a:fld>
            <a:endParaRPr lang="en-US" dirty="0"/>
          </a:p>
        </p:txBody>
      </p:sp>
    </p:spTree>
    <p:extLst>
      <p:ext uri="{BB962C8B-B14F-4D97-AF65-F5344CB8AC3E}">
        <p14:creationId xmlns:p14="http://schemas.microsoft.com/office/powerpoint/2010/main" val="414892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2562"/>
            <a:ext cx="10515600" cy="1325563"/>
          </a:xfrm>
          <a:noFill/>
          <a:ln>
            <a:noFill/>
          </a:ln>
        </p:spPr>
        <p:style>
          <a:lnRef idx="2">
            <a:schemeClr val="accent1">
              <a:shade val="50000"/>
            </a:schemeClr>
          </a:lnRef>
          <a:fillRef idx="1">
            <a:schemeClr val="accent1"/>
          </a:fillRef>
          <a:effectRef idx="0">
            <a:schemeClr val="accent1"/>
          </a:effectRef>
          <a:fontRef idx="none"/>
        </p:style>
        <p:txBody>
          <a:bodyPr>
            <a:normAutofit/>
          </a:bodyPr>
          <a:lstStyle>
            <a:lvl1pPr>
              <a:defRPr sz="6000" b="0">
                <a:solidFill>
                  <a:schemeClr val="bg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962615"/>
            <a:ext cx="10515600" cy="421434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61B919-6D16-40A7-9F08-CE6372F2A981}" type="datetimeFigureOut">
              <a:rPr lang="en-US" smtClean="0"/>
              <a:pPr/>
              <a:t>11/5/2018</a:t>
            </a:fld>
            <a:endParaRPr lang="en-US"/>
          </a:p>
        </p:txBody>
      </p:sp>
      <p:sp>
        <p:nvSpPr>
          <p:cNvPr id="6" name="Slide Number Placeholder 5"/>
          <p:cNvSpPr>
            <a:spLocks noGrp="1"/>
          </p:cNvSpPr>
          <p:nvPr>
            <p:ph type="sldNum" sz="quarter" idx="12"/>
          </p:nvPr>
        </p:nvSpPr>
        <p:spPr/>
        <p:txBody>
          <a:bodyPr/>
          <a:lstStyle/>
          <a:p>
            <a:fld id="{B1DF783A-C9DB-4B79-89FF-F0C9B7EEE562}" type="slidenum">
              <a:rPr lang="en-US" smtClean="0"/>
              <a:pPr/>
              <a:t>‹#›</a:t>
            </a:fld>
            <a:endParaRPr lang="en-US"/>
          </a:p>
        </p:txBody>
      </p:sp>
    </p:spTree>
    <p:extLst>
      <p:ext uri="{BB962C8B-B14F-4D97-AF65-F5344CB8AC3E}">
        <p14:creationId xmlns:p14="http://schemas.microsoft.com/office/powerpoint/2010/main" val="3078066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1B919-6D16-40A7-9F08-CE6372F2A981}" type="datetimeFigureOut">
              <a:rPr lang="en-US" smtClean="0"/>
              <a:t>11/5/2018</a:t>
            </a:fld>
            <a:endParaRPr lang="en-US" dirty="0"/>
          </a:p>
        </p:txBody>
      </p:sp>
      <p:sp>
        <p:nvSpPr>
          <p:cNvPr id="4" name="Slide Number Placeholder 3"/>
          <p:cNvSpPr>
            <a:spLocks noGrp="1"/>
          </p:cNvSpPr>
          <p:nvPr>
            <p:ph type="sldNum" sz="quarter" idx="12"/>
          </p:nvPr>
        </p:nvSpPr>
        <p:spPr/>
        <p:txBody>
          <a:bodyPr/>
          <a:lstStyle/>
          <a:p>
            <a:fld id="{B1DF783A-C9DB-4B79-89FF-F0C9B7EEE562}" type="slidenum">
              <a:rPr lang="en-US" smtClean="0"/>
              <a:t>‹#›</a:t>
            </a:fld>
            <a:endParaRPr lang="en-US" dirty="0"/>
          </a:p>
        </p:txBody>
      </p:sp>
    </p:spTree>
    <p:extLst>
      <p:ext uri="{BB962C8B-B14F-4D97-AF65-F5344CB8AC3E}">
        <p14:creationId xmlns:p14="http://schemas.microsoft.com/office/powerpoint/2010/main" val="3952130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61B919-6D16-40A7-9F08-CE6372F2A981}" type="datetimeFigureOut">
              <a:rPr lang="en-US" smtClean="0"/>
              <a:t>11/5/2018</a:t>
            </a:fld>
            <a:endParaRPr lang="en-US" dirty="0"/>
          </a:p>
        </p:txBody>
      </p:sp>
      <p:sp>
        <p:nvSpPr>
          <p:cNvPr id="7" name="Slide Number Placeholder 6"/>
          <p:cNvSpPr>
            <a:spLocks noGrp="1"/>
          </p:cNvSpPr>
          <p:nvPr>
            <p:ph type="sldNum" sz="quarter" idx="12"/>
          </p:nvPr>
        </p:nvSpPr>
        <p:spPr/>
        <p:txBody>
          <a:bodyPr/>
          <a:lstStyle/>
          <a:p>
            <a:fld id="{B1DF783A-C9DB-4B79-89FF-F0C9B7EEE562}" type="slidenum">
              <a:rPr lang="en-US" smtClean="0"/>
              <a:t>‹#›</a:t>
            </a:fld>
            <a:endParaRPr lang="en-US" dirty="0"/>
          </a:p>
        </p:txBody>
      </p:sp>
    </p:spTree>
    <p:extLst>
      <p:ext uri="{BB962C8B-B14F-4D97-AF65-F5344CB8AC3E}">
        <p14:creationId xmlns:p14="http://schemas.microsoft.com/office/powerpoint/2010/main" val="1829405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61B919-6D16-40A7-9F08-CE6372F2A981}" type="datetimeFigureOut">
              <a:rPr lang="en-US" smtClean="0"/>
              <a:t>11/5/2018</a:t>
            </a:fld>
            <a:endParaRPr lang="en-US" dirty="0"/>
          </a:p>
        </p:txBody>
      </p:sp>
      <p:sp>
        <p:nvSpPr>
          <p:cNvPr id="7" name="Slide Number Placeholder 6"/>
          <p:cNvSpPr>
            <a:spLocks noGrp="1"/>
          </p:cNvSpPr>
          <p:nvPr>
            <p:ph type="sldNum" sz="quarter" idx="12"/>
          </p:nvPr>
        </p:nvSpPr>
        <p:spPr/>
        <p:txBody>
          <a:bodyPr/>
          <a:lstStyle/>
          <a:p>
            <a:fld id="{B1DF783A-C9DB-4B79-89FF-F0C9B7EEE562}" type="slidenum">
              <a:rPr lang="en-US" smtClean="0"/>
              <a:t>‹#›</a:t>
            </a:fld>
            <a:endParaRPr lang="en-US" dirty="0"/>
          </a:p>
        </p:txBody>
      </p:sp>
    </p:spTree>
    <p:extLst>
      <p:ext uri="{BB962C8B-B14F-4D97-AF65-F5344CB8AC3E}">
        <p14:creationId xmlns:p14="http://schemas.microsoft.com/office/powerpoint/2010/main" val="3289332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82562"/>
            <a:ext cx="10515600" cy="1325563"/>
          </a:xfrm>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1B919-6D16-40A7-9F08-CE6372F2A981}" type="datetimeFigureOut">
              <a:rPr lang="en-US" smtClean="0"/>
              <a:t>11/5/2018</a:t>
            </a:fld>
            <a:endParaRPr lang="en-US" dirty="0"/>
          </a:p>
        </p:txBody>
      </p:sp>
      <p:sp>
        <p:nvSpPr>
          <p:cNvPr id="6" name="Slide Number Placeholder 5"/>
          <p:cNvSpPr>
            <a:spLocks noGrp="1"/>
          </p:cNvSpPr>
          <p:nvPr>
            <p:ph type="sldNum" sz="quarter" idx="12"/>
          </p:nvPr>
        </p:nvSpPr>
        <p:spPr/>
        <p:txBody>
          <a:bodyPr/>
          <a:lstStyle/>
          <a:p>
            <a:fld id="{B1DF783A-C9DB-4B79-89FF-F0C9B7EEE562}" type="slidenum">
              <a:rPr lang="en-US" smtClean="0"/>
              <a:t>‹#›</a:t>
            </a:fld>
            <a:endParaRPr lang="en-US" dirty="0"/>
          </a:p>
        </p:txBody>
      </p:sp>
    </p:spTree>
    <p:extLst>
      <p:ext uri="{BB962C8B-B14F-4D97-AF65-F5344CB8AC3E}">
        <p14:creationId xmlns:p14="http://schemas.microsoft.com/office/powerpoint/2010/main" val="966328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1B919-6D16-40A7-9F08-CE6372F2A981}" type="datetimeFigureOut">
              <a:rPr lang="en-US" smtClean="0"/>
              <a:t>11/5/2018</a:t>
            </a:fld>
            <a:endParaRPr lang="en-US" dirty="0"/>
          </a:p>
        </p:txBody>
      </p:sp>
      <p:sp>
        <p:nvSpPr>
          <p:cNvPr id="6" name="Slide Number Placeholder 5"/>
          <p:cNvSpPr>
            <a:spLocks noGrp="1"/>
          </p:cNvSpPr>
          <p:nvPr>
            <p:ph type="sldNum" sz="quarter" idx="12"/>
          </p:nvPr>
        </p:nvSpPr>
        <p:spPr/>
        <p:txBody>
          <a:bodyPr/>
          <a:lstStyle/>
          <a:p>
            <a:fld id="{B1DF783A-C9DB-4B79-89FF-F0C9B7EEE562}" type="slidenum">
              <a:rPr lang="en-US" smtClean="0"/>
              <a:t>‹#›</a:t>
            </a:fld>
            <a:endParaRPr lang="en-US" dirty="0"/>
          </a:p>
        </p:txBody>
      </p:sp>
    </p:spTree>
    <p:extLst>
      <p:ext uri="{BB962C8B-B14F-4D97-AF65-F5344CB8AC3E}">
        <p14:creationId xmlns:p14="http://schemas.microsoft.com/office/powerpoint/2010/main" val="228338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37495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61B919-6D16-40A7-9F08-CE6372F2A981}" type="datetimeFigureOut">
              <a:rPr lang="en-US" smtClean="0"/>
              <a:pPr/>
              <a:t>11/5/2018</a:t>
            </a:fld>
            <a:endParaRPr lang="en-US"/>
          </a:p>
        </p:txBody>
      </p:sp>
      <p:sp>
        <p:nvSpPr>
          <p:cNvPr id="6" name="Slide Number Placeholder 5"/>
          <p:cNvSpPr>
            <a:spLocks noGrp="1"/>
          </p:cNvSpPr>
          <p:nvPr>
            <p:ph type="sldNum" sz="quarter" idx="12"/>
          </p:nvPr>
        </p:nvSpPr>
        <p:spPr/>
        <p:txBody>
          <a:bodyPr/>
          <a:lstStyle/>
          <a:p>
            <a:fld id="{B1DF783A-C9DB-4B79-89FF-F0C9B7EEE562}" type="slidenum">
              <a:rPr lang="en-US" smtClean="0"/>
              <a:pPr/>
              <a:t>‹#›</a:t>
            </a:fld>
            <a:endParaRPr lang="en-US"/>
          </a:p>
        </p:txBody>
      </p:sp>
    </p:spTree>
    <p:extLst>
      <p:ext uri="{BB962C8B-B14F-4D97-AF65-F5344CB8AC3E}">
        <p14:creationId xmlns:p14="http://schemas.microsoft.com/office/powerpoint/2010/main" val="149204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2562"/>
            <a:ext cx="10515600" cy="1325563"/>
          </a:xfrm>
        </p:spPr>
        <p:txBody>
          <a:bodyPr/>
          <a:lstStyle>
            <a:lvl1pPr>
              <a:defRPr>
                <a:solidFill>
                  <a:schemeClr val="bg1"/>
                </a:solidFill>
                <a:latin typeface="+mj-lt"/>
              </a:defRPr>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61B919-6D16-40A7-9F08-CE6372F2A981}" type="datetimeFigureOut">
              <a:rPr lang="en-US" smtClean="0"/>
              <a:pPr/>
              <a:t>11/5/2018</a:t>
            </a:fld>
            <a:endParaRPr lang="en-US"/>
          </a:p>
        </p:txBody>
      </p:sp>
      <p:sp>
        <p:nvSpPr>
          <p:cNvPr id="7" name="Slide Number Placeholder 6"/>
          <p:cNvSpPr>
            <a:spLocks noGrp="1"/>
          </p:cNvSpPr>
          <p:nvPr>
            <p:ph type="sldNum" sz="quarter" idx="12"/>
          </p:nvPr>
        </p:nvSpPr>
        <p:spPr/>
        <p:txBody>
          <a:bodyPr/>
          <a:lstStyle/>
          <a:p>
            <a:fld id="{B1DF783A-C9DB-4B79-89FF-F0C9B7EEE562}" type="slidenum">
              <a:rPr lang="en-US" smtClean="0"/>
              <a:pPr/>
              <a:t>‹#›</a:t>
            </a:fld>
            <a:endParaRPr lang="en-US"/>
          </a:p>
        </p:txBody>
      </p:sp>
    </p:spTree>
    <p:extLst>
      <p:ext uri="{BB962C8B-B14F-4D97-AF65-F5344CB8AC3E}">
        <p14:creationId xmlns:p14="http://schemas.microsoft.com/office/powerpoint/2010/main" val="327118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182562"/>
            <a:ext cx="10515600" cy="1325563"/>
          </a:xfrm>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61B919-6D16-40A7-9F08-CE6372F2A981}" type="datetimeFigureOut">
              <a:rPr lang="en-US" smtClean="0"/>
              <a:pPr/>
              <a:t>11/5/2018</a:t>
            </a:fld>
            <a:endParaRPr lang="en-US" dirty="0"/>
          </a:p>
        </p:txBody>
      </p:sp>
      <p:sp>
        <p:nvSpPr>
          <p:cNvPr id="9" name="Slide Number Placeholder 8"/>
          <p:cNvSpPr>
            <a:spLocks noGrp="1"/>
          </p:cNvSpPr>
          <p:nvPr>
            <p:ph type="sldNum" sz="quarter" idx="12"/>
          </p:nvPr>
        </p:nvSpPr>
        <p:spPr/>
        <p:txBody>
          <a:bodyPr/>
          <a:lstStyle/>
          <a:p>
            <a:fld id="{B1DF783A-C9DB-4B79-89FF-F0C9B7EEE562}" type="slidenum">
              <a:rPr lang="en-US" smtClean="0"/>
              <a:pPr/>
              <a:t>‹#›</a:t>
            </a:fld>
            <a:endParaRPr lang="en-US" dirty="0"/>
          </a:p>
        </p:txBody>
      </p:sp>
    </p:spTree>
    <p:extLst>
      <p:ext uri="{BB962C8B-B14F-4D97-AF65-F5344CB8AC3E}">
        <p14:creationId xmlns:p14="http://schemas.microsoft.com/office/powerpoint/2010/main" val="63348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82562"/>
            <a:ext cx="10515600" cy="1325563"/>
          </a:xfrm>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61B919-6D16-40A7-9F08-CE6372F2A981}" type="datetimeFigureOut">
              <a:rPr lang="en-US" smtClean="0"/>
              <a:pPr/>
              <a:t>11/5/2018</a:t>
            </a:fld>
            <a:endParaRPr lang="en-US" dirty="0"/>
          </a:p>
        </p:txBody>
      </p:sp>
      <p:sp>
        <p:nvSpPr>
          <p:cNvPr id="5" name="Slide Number Placeholder 4"/>
          <p:cNvSpPr>
            <a:spLocks noGrp="1"/>
          </p:cNvSpPr>
          <p:nvPr>
            <p:ph type="sldNum" sz="quarter" idx="12"/>
          </p:nvPr>
        </p:nvSpPr>
        <p:spPr/>
        <p:txBody>
          <a:bodyPr/>
          <a:lstStyle/>
          <a:p>
            <a:fld id="{B1DF783A-C9DB-4B79-89FF-F0C9B7EEE562}" type="slidenum">
              <a:rPr lang="en-US" smtClean="0"/>
              <a:pPr/>
              <a:t>‹#›</a:t>
            </a:fld>
            <a:endParaRPr lang="en-US" dirty="0"/>
          </a:p>
        </p:txBody>
      </p:sp>
    </p:spTree>
    <p:extLst>
      <p:ext uri="{BB962C8B-B14F-4D97-AF65-F5344CB8AC3E}">
        <p14:creationId xmlns:p14="http://schemas.microsoft.com/office/powerpoint/2010/main" val="1257522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1B919-6D16-40A7-9F08-CE6372F2A981}" type="datetimeFigureOut">
              <a:rPr lang="en-US" smtClean="0"/>
              <a:pPr/>
              <a:t>11/5/2018</a:t>
            </a:fld>
            <a:endParaRPr lang="en-US" dirty="0"/>
          </a:p>
        </p:txBody>
      </p:sp>
      <p:sp>
        <p:nvSpPr>
          <p:cNvPr id="4" name="Slide Number Placeholder 3"/>
          <p:cNvSpPr>
            <a:spLocks noGrp="1"/>
          </p:cNvSpPr>
          <p:nvPr>
            <p:ph type="sldNum" sz="quarter" idx="12"/>
          </p:nvPr>
        </p:nvSpPr>
        <p:spPr/>
        <p:txBody>
          <a:bodyPr/>
          <a:lstStyle/>
          <a:p>
            <a:fld id="{B1DF783A-C9DB-4B79-89FF-F0C9B7EEE562}" type="slidenum">
              <a:rPr lang="en-US" smtClean="0"/>
              <a:pPr/>
              <a:t>‹#›</a:t>
            </a:fld>
            <a:endParaRPr lang="en-US" dirty="0"/>
          </a:p>
        </p:txBody>
      </p:sp>
    </p:spTree>
    <p:extLst>
      <p:ext uri="{BB962C8B-B14F-4D97-AF65-F5344CB8AC3E}">
        <p14:creationId xmlns:p14="http://schemas.microsoft.com/office/powerpoint/2010/main" val="14926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61B919-6D16-40A7-9F08-CE6372F2A981}" type="datetimeFigureOut">
              <a:rPr lang="en-US" smtClean="0"/>
              <a:pPr/>
              <a:t>11/5/2018</a:t>
            </a:fld>
            <a:endParaRPr lang="en-US" dirty="0"/>
          </a:p>
        </p:txBody>
      </p:sp>
      <p:sp>
        <p:nvSpPr>
          <p:cNvPr id="7" name="Slide Number Placeholder 6"/>
          <p:cNvSpPr>
            <a:spLocks noGrp="1"/>
          </p:cNvSpPr>
          <p:nvPr>
            <p:ph type="sldNum" sz="quarter" idx="12"/>
          </p:nvPr>
        </p:nvSpPr>
        <p:spPr/>
        <p:txBody>
          <a:bodyPr/>
          <a:lstStyle/>
          <a:p>
            <a:fld id="{B1DF783A-C9DB-4B79-89FF-F0C9B7EEE562}" type="slidenum">
              <a:rPr lang="en-US" smtClean="0"/>
              <a:pPr/>
              <a:t>‹#›</a:t>
            </a:fld>
            <a:endParaRPr lang="en-US" dirty="0"/>
          </a:p>
        </p:txBody>
      </p:sp>
    </p:spTree>
    <p:extLst>
      <p:ext uri="{BB962C8B-B14F-4D97-AF65-F5344CB8AC3E}">
        <p14:creationId xmlns:p14="http://schemas.microsoft.com/office/powerpoint/2010/main" val="416912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038600" y="635650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1B919-6D16-40A7-9F08-CE6372F2A981}" type="datetimeFigureOut">
              <a:rPr lang="en-US" smtClean="0"/>
              <a:pPr/>
              <a:t>11/5/2018</a:t>
            </a:fld>
            <a:endParaRPr lang="en-US"/>
          </a:p>
        </p:txBody>
      </p:sp>
      <p:sp>
        <p:nvSpPr>
          <p:cNvPr id="6" name="Slide Number Placeholder 5"/>
          <p:cNvSpPr>
            <a:spLocks noGrp="1"/>
          </p:cNvSpPr>
          <p:nvPr>
            <p:ph type="sldNum" sz="quarter" idx="4"/>
          </p:nvPr>
        </p:nvSpPr>
        <p:spPr>
          <a:xfrm>
            <a:off x="838200" y="635650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F783A-C9DB-4B79-89FF-F0C9B7EEE562}" type="slidenum">
              <a:rPr lang="en-US" smtClean="0"/>
              <a:pPr/>
              <a:t>‹#›</a:t>
            </a:fld>
            <a:endParaRPr lang="en-US"/>
          </a:p>
        </p:txBody>
      </p:sp>
      <p:sp>
        <p:nvSpPr>
          <p:cNvPr id="9" name="Rectangle 8"/>
          <p:cNvSpPr/>
          <p:nvPr userDrawn="1"/>
        </p:nvSpPr>
        <p:spPr>
          <a:xfrm>
            <a:off x="8936942" y="6264265"/>
            <a:ext cx="3139308" cy="549602"/>
          </a:xfrm>
          <a:prstGeom prst="rect">
            <a:avLst/>
          </a:prstGeom>
          <a:blipFill dpi="0" rotWithShape="1">
            <a:blip r:embed="rId14" cstate="print">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6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038600" y="635650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1B919-6D16-40A7-9F08-CE6372F2A981}" type="datetimeFigureOut">
              <a:rPr lang="en-US" smtClean="0"/>
              <a:pPr/>
              <a:t>11/5/2018</a:t>
            </a:fld>
            <a:endParaRPr lang="en-US"/>
          </a:p>
        </p:txBody>
      </p:sp>
      <p:sp>
        <p:nvSpPr>
          <p:cNvPr id="6" name="Slide Number Placeholder 5"/>
          <p:cNvSpPr>
            <a:spLocks noGrp="1"/>
          </p:cNvSpPr>
          <p:nvPr>
            <p:ph type="sldNum" sz="quarter" idx="4"/>
          </p:nvPr>
        </p:nvSpPr>
        <p:spPr>
          <a:xfrm>
            <a:off x="838200" y="635650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F783A-C9DB-4B79-89FF-F0C9B7EEE562}" type="slidenum">
              <a:rPr lang="en-US" smtClean="0"/>
              <a:pPr/>
              <a:t>‹#›</a:t>
            </a:fld>
            <a:endParaRPr lang="en-US"/>
          </a:p>
        </p:txBody>
      </p:sp>
      <p:sp>
        <p:nvSpPr>
          <p:cNvPr id="9" name="Rectangle 8"/>
          <p:cNvSpPr/>
          <p:nvPr userDrawn="1"/>
        </p:nvSpPr>
        <p:spPr>
          <a:xfrm>
            <a:off x="8936942" y="6264265"/>
            <a:ext cx="3139308" cy="549602"/>
          </a:xfrm>
          <a:prstGeom prst="rect">
            <a:avLst/>
          </a:prstGeom>
          <a:blipFill dpi="0" rotWithShape="1">
            <a:blip r:embed="rId14">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2238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4147930"/>
            <a:ext cx="8493690" cy="1013915"/>
          </a:xfrm>
        </p:spPr>
        <p:txBody>
          <a:bodyPr>
            <a:normAutofit/>
          </a:bodyPr>
          <a:lstStyle/>
          <a:p>
            <a:r>
              <a:rPr lang="en-US" sz="4000" dirty="0" smtClean="0"/>
              <a:t>Presented by</a:t>
            </a:r>
            <a:r>
              <a:rPr lang="en-US" sz="4000" dirty="0" smtClean="0"/>
              <a:t>:</a:t>
            </a:r>
            <a:endParaRPr lang="en-US" sz="4000" dirty="0"/>
          </a:p>
        </p:txBody>
      </p:sp>
      <p:sp>
        <p:nvSpPr>
          <p:cNvPr id="3" name="Subtitle 2"/>
          <p:cNvSpPr>
            <a:spLocks noGrp="1"/>
          </p:cNvSpPr>
          <p:nvPr>
            <p:ph type="subTitle" idx="1"/>
          </p:nvPr>
        </p:nvSpPr>
        <p:spPr>
          <a:xfrm>
            <a:off x="3581400" y="5267863"/>
            <a:ext cx="8493690" cy="980301"/>
          </a:xfrm>
        </p:spPr>
        <p:txBody>
          <a:bodyPr>
            <a:normAutofit/>
          </a:bodyPr>
          <a:lstStyle/>
          <a:p>
            <a:endParaRPr lang="en-US" dirty="0"/>
          </a:p>
        </p:txBody>
      </p:sp>
    </p:spTree>
    <p:extLst>
      <p:ext uri="{BB962C8B-B14F-4D97-AF65-F5344CB8AC3E}">
        <p14:creationId xmlns:p14="http://schemas.microsoft.com/office/powerpoint/2010/main" val="1958050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4810539"/>
            <a:ext cx="8493690" cy="682610"/>
          </a:xfrm>
        </p:spPr>
        <p:txBody>
          <a:bodyPr>
            <a:normAutofit/>
          </a:bodyPr>
          <a:lstStyle/>
          <a:p>
            <a:r>
              <a:rPr lang="en-US" sz="4000" dirty="0" smtClean="0"/>
              <a:t>Questions?</a:t>
            </a:r>
            <a:endParaRPr lang="en-US" sz="4000" dirty="0"/>
          </a:p>
        </p:txBody>
      </p:sp>
    </p:spTree>
    <p:extLst>
      <p:ext uri="{BB962C8B-B14F-4D97-AF65-F5344CB8AC3E}">
        <p14:creationId xmlns:p14="http://schemas.microsoft.com/office/powerpoint/2010/main" val="4151688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Performance Excellence?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4377894"/>
              </p:ext>
            </p:extLst>
          </p:nvPr>
        </p:nvGraphicFramePr>
        <p:xfrm>
          <a:off x="838200" y="1962150"/>
          <a:ext cx="10515600" cy="4214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2480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r>
              <a:rPr lang="en-US" dirty="0"/>
              <a:t> </a:t>
            </a:r>
            <a:r>
              <a:rPr lang="en-US" dirty="0" smtClean="0"/>
              <a:t>&amp; Mission</a:t>
            </a:r>
            <a:endParaRPr lang="en-US" dirty="0"/>
          </a:p>
        </p:txBody>
      </p:sp>
      <p:pic>
        <p:nvPicPr>
          <p:cNvPr id="5" name="Picture 4"/>
          <p:cNvPicPr>
            <a:picLocks noChangeAspect="1"/>
          </p:cNvPicPr>
          <p:nvPr/>
        </p:nvPicPr>
        <p:blipFill rotWithShape="1">
          <a:blip r:embed="rId3"/>
          <a:srcRect t="8227"/>
          <a:stretch/>
        </p:blipFill>
        <p:spPr>
          <a:xfrm>
            <a:off x="1166855" y="2161308"/>
            <a:ext cx="9858290" cy="4192781"/>
          </a:xfrm>
          <a:prstGeom prst="rect">
            <a:avLst/>
          </a:prstGeom>
        </p:spPr>
      </p:pic>
    </p:spTree>
    <p:extLst>
      <p:ext uri="{BB962C8B-B14F-4D97-AF65-F5344CB8AC3E}">
        <p14:creationId xmlns:p14="http://schemas.microsoft.com/office/powerpoint/2010/main" val="125179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pic>
        <p:nvPicPr>
          <p:cNvPr id="4" name="Picture 3"/>
          <p:cNvPicPr>
            <a:picLocks noChangeAspect="1"/>
          </p:cNvPicPr>
          <p:nvPr/>
        </p:nvPicPr>
        <p:blipFill>
          <a:blip r:embed="rId3"/>
          <a:stretch>
            <a:fillRect/>
          </a:stretch>
        </p:blipFill>
        <p:spPr>
          <a:xfrm>
            <a:off x="1113273" y="1899675"/>
            <a:ext cx="9965454" cy="4340225"/>
          </a:xfrm>
          <a:prstGeom prst="rect">
            <a:avLst/>
          </a:prstGeom>
        </p:spPr>
      </p:pic>
    </p:spTree>
    <p:extLst>
      <p:ext uri="{BB962C8B-B14F-4D97-AF65-F5344CB8AC3E}">
        <p14:creationId xmlns:p14="http://schemas.microsoft.com/office/powerpoint/2010/main" val="3425815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Promise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35976" y="1903621"/>
            <a:ext cx="11779046" cy="4269590"/>
          </a:xfrm>
          <a:prstGeom prst="rect">
            <a:avLst/>
          </a:prstGeom>
        </p:spPr>
      </p:pic>
    </p:spTree>
    <p:extLst>
      <p:ext uri="{BB962C8B-B14F-4D97-AF65-F5344CB8AC3E}">
        <p14:creationId xmlns:p14="http://schemas.microsoft.com/office/powerpoint/2010/main" val="1753168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Performance Excellence?</a:t>
            </a:r>
            <a:endParaRPr lang="en-US" dirty="0"/>
          </a:p>
        </p:txBody>
      </p:sp>
      <p:graphicFrame>
        <p:nvGraphicFramePr>
          <p:cNvPr id="5" name="Diagram 4"/>
          <p:cNvGraphicFramePr/>
          <p:nvPr>
            <p:extLst>
              <p:ext uri="{D42A27DB-BD31-4B8C-83A1-F6EECF244321}">
                <p14:modId xmlns:p14="http://schemas.microsoft.com/office/powerpoint/2010/main" val="3635768014"/>
              </p:ext>
            </p:extLst>
          </p:nvPr>
        </p:nvGraphicFramePr>
        <p:xfrm>
          <a:off x="328246" y="2362591"/>
          <a:ext cx="11512062" cy="4085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10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Performance Excellence?</a:t>
            </a:r>
            <a:endParaRPr lang="en-US" b="1"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5282" y="2311333"/>
            <a:ext cx="5404482" cy="3600736"/>
          </a:xfrm>
        </p:spPr>
      </p:pic>
      <p:pic>
        <p:nvPicPr>
          <p:cNvPr id="11" name="Picture 10"/>
          <p:cNvPicPr>
            <a:picLocks noChangeAspect="1"/>
          </p:cNvPicPr>
          <p:nvPr/>
        </p:nvPicPr>
        <p:blipFill>
          <a:blip r:embed="rId4"/>
          <a:stretch>
            <a:fillRect/>
          </a:stretch>
        </p:blipFill>
        <p:spPr>
          <a:xfrm>
            <a:off x="6842233" y="2548895"/>
            <a:ext cx="5138409" cy="3125612"/>
          </a:xfrm>
          <a:prstGeom prst="rect">
            <a:avLst/>
          </a:prstGeom>
        </p:spPr>
      </p:pic>
      <p:sp>
        <p:nvSpPr>
          <p:cNvPr id="12" name="Right Arrow 11"/>
          <p:cNvSpPr/>
          <p:nvPr/>
        </p:nvSpPr>
        <p:spPr>
          <a:xfrm>
            <a:off x="4792718" y="3246647"/>
            <a:ext cx="1702674" cy="1730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811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5000"/>
                    </a14:imgEffect>
                  </a14:imgLayer>
                </a14:imgProps>
              </a:ext>
            </a:extLst>
          </a:blip>
          <a:stretch>
            <a:fillRect/>
          </a:stretch>
        </p:blipFill>
        <p:spPr>
          <a:xfrm>
            <a:off x="1899138" y="357589"/>
            <a:ext cx="8032793" cy="6038599"/>
          </a:xfrm>
          <a:prstGeom prst="rect">
            <a:avLst/>
          </a:prstGeom>
        </p:spPr>
      </p:pic>
      <p:pic>
        <p:nvPicPr>
          <p:cNvPr id="10"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4652" y="2697116"/>
            <a:ext cx="6797710" cy="1359543"/>
          </a:xfrm>
          <a:prstGeom prst="rect">
            <a:avLst/>
          </a:prstGeom>
        </p:spPr>
      </p:pic>
      <p:sp>
        <p:nvSpPr>
          <p:cNvPr id="11" name="Rectangle 10"/>
          <p:cNvSpPr/>
          <p:nvPr/>
        </p:nvSpPr>
        <p:spPr>
          <a:xfrm>
            <a:off x="1899137" y="357588"/>
            <a:ext cx="8032793" cy="6038599"/>
          </a:xfrm>
          <a:prstGeom prst="rect">
            <a:avLst/>
          </a:prstGeom>
          <a:noFill/>
          <a:ln w="571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p:nvSpPr>
        <p:spPr>
          <a:xfrm>
            <a:off x="2893925" y="1378298"/>
            <a:ext cx="6039059" cy="4007618"/>
          </a:xfrm>
          <a:prstGeom prst="rect">
            <a:avLst/>
          </a:prstGeom>
          <a:noFill/>
          <a:ln w="571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TextBox 12"/>
          <p:cNvSpPr txBox="1"/>
          <p:nvPr/>
        </p:nvSpPr>
        <p:spPr>
          <a:xfrm>
            <a:off x="1899136" y="444293"/>
            <a:ext cx="4108817" cy="369332"/>
          </a:xfrm>
          <a:prstGeom prst="rect">
            <a:avLst/>
          </a:prstGeom>
          <a:noFill/>
        </p:spPr>
        <p:txBody>
          <a:bodyPr wrap="none" rtlCol="0">
            <a:spAutoFit/>
          </a:bodyPr>
          <a:lstStyle/>
          <a:p>
            <a:r>
              <a:rPr lang="en-US" b="1" dirty="0" smtClean="0">
                <a:solidFill>
                  <a:schemeClr val="accent5">
                    <a:lumMod val="75000"/>
                  </a:schemeClr>
                </a:solidFill>
              </a:rPr>
              <a:t>Performance Excellence Leadership Team</a:t>
            </a:r>
            <a:endParaRPr lang="en-US" b="1" dirty="0">
              <a:solidFill>
                <a:schemeClr val="accent5">
                  <a:lumMod val="75000"/>
                </a:schemeClr>
              </a:solidFill>
            </a:endParaRPr>
          </a:p>
        </p:txBody>
      </p:sp>
      <p:sp>
        <p:nvSpPr>
          <p:cNvPr id="14" name="TextBox 13"/>
          <p:cNvSpPr txBox="1"/>
          <p:nvPr/>
        </p:nvSpPr>
        <p:spPr>
          <a:xfrm>
            <a:off x="2144843" y="5496546"/>
            <a:ext cx="3115405" cy="369332"/>
          </a:xfrm>
          <a:prstGeom prst="rect">
            <a:avLst/>
          </a:prstGeom>
          <a:noFill/>
        </p:spPr>
        <p:txBody>
          <a:bodyPr wrap="none" rtlCol="0">
            <a:spAutoFit/>
          </a:bodyPr>
          <a:lstStyle/>
          <a:p>
            <a:r>
              <a:rPr lang="en-US" b="1" dirty="0" smtClean="0">
                <a:solidFill>
                  <a:schemeClr val="accent5">
                    <a:lumMod val="75000"/>
                  </a:schemeClr>
                </a:solidFill>
              </a:rPr>
              <a:t>Racial Equity and Social Justice</a:t>
            </a:r>
            <a:endParaRPr lang="en-US" b="1" dirty="0">
              <a:solidFill>
                <a:schemeClr val="accent5">
                  <a:lumMod val="75000"/>
                </a:schemeClr>
              </a:solidFill>
            </a:endParaRPr>
          </a:p>
        </p:txBody>
      </p:sp>
      <p:sp>
        <p:nvSpPr>
          <p:cNvPr id="15" name="TextBox 14"/>
          <p:cNvSpPr txBox="1"/>
          <p:nvPr/>
        </p:nvSpPr>
        <p:spPr>
          <a:xfrm rot="5400000">
            <a:off x="8595322" y="3146841"/>
            <a:ext cx="1755417" cy="369332"/>
          </a:xfrm>
          <a:prstGeom prst="rect">
            <a:avLst/>
          </a:prstGeom>
          <a:noFill/>
        </p:spPr>
        <p:txBody>
          <a:bodyPr wrap="none" rtlCol="0">
            <a:spAutoFit/>
          </a:bodyPr>
          <a:lstStyle/>
          <a:p>
            <a:r>
              <a:rPr lang="en-US" b="1" dirty="0" smtClean="0">
                <a:solidFill>
                  <a:schemeClr val="accent5">
                    <a:lumMod val="75000"/>
                  </a:schemeClr>
                </a:solidFill>
              </a:rPr>
              <a:t>Results Madison</a:t>
            </a:r>
            <a:endParaRPr lang="en-US" b="1" dirty="0">
              <a:solidFill>
                <a:schemeClr val="accent5">
                  <a:lumMod val="75000"/>
                </a:schemeClr>
              </a:solidFill>
            </a:endParaRPr>
          </a:p>
        </p:txBody>
      </p:sp>
      <p:sp>
        <p:nvSpPr>
          <p:cNvPr id="16" name="TextBox 15"/>
          <p:cNvSpPr txBox="1"/>
          <p:nvPr/>
        </p:nvSpPr>
        <p:spPr>
          <a:xfrm>
            <a:off x="7691453" y="5925403"/>
            <a:ext cx="1966244" cy="369332"/>
          </a:xfrm>
          <a:prstGeom prst="rect">
            <a:avLst/>
          </a:prstGeom>
          <a:noFill/>
        </p:spPr>
        <p:txBody>
          <a:bodyPr wrap="none" rtlCol="0">
            <a:spAutoFit/>
          </a:bodyPr>
          <a:lstStyle/>
          <a:p>
            <a:r>
              <a:rPr lang="en-US" b="1" dirty="0" smtClean="0">
                <a:solidFill>
                  <a:schemeClr val="accent5">
                    <a:lumMod val="75000"/>
                  </a:schemeClr>
                </a:solidFill>
              </a:rPr>
              <a:t>Data Management</a:t>
            </a:r>
            <a:endParaRPr lang="en-US" b="1" dirty="0">
              <a:solidFill>
                <a:schemeClr val="accent5">
                  <a:lumMod val="75000"/>
                </a:schemeClr>
              </a:solidFill>
            </a:endParaRPr>
          </a:p>
        </p:txBody>
      </p:sp>
      <p:sp>
        <p:nvSpPr>
          <p:cNvPr id="17" name="TextBox 16"/>
          <p:cNvSpPr txBox="1"/>
          <p:nvPr/>
        </p:nvSpPr>
        <p:spPr>
          <a:xfrm rot="16200000">
            <a:off x="847418" y="3192220"/>
            <a:ext cx="3141245" cy="369332"/>
          </a:xfrm>
          <a:prstGeom prst="rect">
            <a:avLst/>
          </a:prstGeom>
          <a:noFill/>
        </p:spPr>
        <p:txBody>
          <a:bodyPr wrap="none" rtlCol="0">
            <a:spAutoFit/>
          </a:bodyPr>
          <a:lstStyle/>
          <a:p>
            <a:r>
              <a:rPr lang="en-US" b="1" dirty="0" smtClean="0">
                <a:solidFill>
                  <a:schemeClr val="accent5">
                    <a:lumMod val="75000"/>
                  </a:schemeClr>
                </a:solidFill>
              </a:rPr>
              <a:t>Neighborhood Resource Teams</a:t>
            </a:r>
            <a:endParaRPr lang="en-US" b="1" dirty="0">
              <a:solidFill>
                <a:schemeClr val="accent5">
                  <a:lumMod val="75000"/>
                </a:schemeClr>
              </a:solidFill>
            </a:endParaRPr>
          </a:p>
        </p:txBody>
      </p:sp>
      <p:sp>
        <p:nvSpPr>
          <p:cNvPr id="19" name="TextBox 18"/>
          <p:cNvSpPr txBox="1"/>
          <p:nvPr/>
        </p:nvSpPr>
        <p:spPr>
          <a:xfrm>
            <a:off x="5922578" y="900329"/>
            <a:ext cx="3989490" cy="369332"/>
          </a:xfrm>
          <a:prstGeom prst="rect">
            <a:avLst/>
          </a:prstGeom>
          <a:noFill/>
        </p:spPr>
        <p:txBody>
          <a:bodyPr wrap="none" rtlCol="0">
            <a:spAutoFit/>
          </a:bodyPr>
          <a:lstStyle/>
          <a:p>
            <a:r>
              <a:rPr lang="en-US" b="1" dirty="0" smtClean="0">
                <a:solidFill>
                  <a:schemeClr val="accent5">
                    <a:lumMod val="75000"/>
                  </a:schemeClr>
                </a:solidFill>
              </a:rPr>
              <a:t>Mission, Vision, Values, Service Promise</a:t>
            </a:r>
            <a:endParaRPr lang="en-US" b="1" dirty="0">
              <a:solidFill>
                <a:schemeClr val="accent5">
                  <a:lumMod val="75000"/>
                </a:schemeClr>
              </a:solidFill>
            </a:endParaRPr>
          </a:p>
        </p:txBody>
      </p:sp>
    </p:spTree>
    <p:extLst>
      <p:ext uri="{BB962C8B-B14F-4D97-AF65-F5344CB8AC3E}">
        <p14:creationId xmlns:p14="http://schemas.microsoft.com/office/powerpoint/2010/main" val="68526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p:bldP spid="16"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963" y="248473"/>
            <a:ext cx="8493336" cy="1698668"/>
          </a:xfrm>
          <a:prstGeom prst="rect">
            <a:avLst/>
          </a:prstGeom>
        </p:spPr>
      </p:pic>
      <p:graphicFrame>
        <p:nvGraphicFramePr>
          <p:cNvPr id="11" name="Content Placeholder 10"/>
          <p:cNvGraphicFramePr>
            <a:graphicFrameLocks noGrp="1"/>
          </p:cNvGraphicFramePr>
          <p:nvPr>
            <p:ph idx="1"/>
            <p:extLst>
              <p:ext uri="{D42A27DB-BD31-4B8C-83A1-F6EECF244321}">
                <p14:modId xmlns:p14="http://schemas.microsoft.com/office/powerpoint/2010/main" val="2787695387"/>
              </p:ext>
            </p:extLst>
          </p:nvPr>
        </p:nvGraphicFramePr>
        <p:xfrm>
          <a:off x="777875" y="2200589"/>
          <a:ext cx="10577513" cy="4047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4854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M">
      <a:dk1>
        <a:srgbClr val="222222"/>
      </a:dk1>
      <a:lt1>
        <a:sysClr val="window" lastClr="FFFFFF"/>
      </a:lt1>
      <a:dk2>
        <a:srgbClr val="065D8C"/>
      </a:dk2>
      <a:lt2>
        <a:srgbClr val="F5F5F5"/>
      </a:lt2>
      <a:accent1>
        <a:srgbClr val="03626B"/>
      </a:accent1>
      <a:accent2>
        <a:srgbClr val="D05319"/>
      </a:accent2>
      <a:accent3>
        <a:srgbClr val="84036C"/>
      </a:accent3>
      <a:accent4>
        <a:srgbClr val="ECA120"/>
      </a:accent4>
      <a:accent5>
        <a:srgbClr val="AC1D2C"/>
      </a:accent5>
      <a:accent6>
        <a:srgbClr val="00662F"/>
      </a:accent6>
      <a:hlink>
        <a:srgbClr val="065D8C"/>
      </a:hlink>
      <a:folHlink>
        <a:srgbClr val="8403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828C8F28-D0CA-498D-A25E-BF93A86EE9F3}" vid="{F69279C2-6653-4870-9B39-C5859BC36B8E}"/>
    </a:ext>
  </a:extLst>
</a:theme>
</file>

<file path=ppt/theme/theme2.xml><?xml version="1.0" encoding="utf-8"?>
<a:theme xmlns:a="http://schemas.openxmlformats.org/drawingml/2006/main" name="1_Office Theme">
  <a:themeElements>
    <a:clrScheme name="COM">
      <a:dk1>
        <a:srgbClr val="222222"/>
      </a:dk1>
      <a:lt1>
        <a:sysClr val="window" lastClr="FFFFFF"/>
      </a:lt1>
      <a:dk2>
        <a:srgbClr val="065D8C"/>
      </a:dk2>
      <a:lt2>
        <a:srgbClr val="F5F5F5"/>
      </a:lt2>
      <a:accent1>
        <a:srgbClr val="03626B"/>
      </a:accent1>
      <a:accent2>
        <a:srgbClr val="D05319"/>
      </a:accent2>
      <a:accent3>
        <a:srgbClr val="84036C"/>
      </a:accent3>
      <a:accent4>
        <a:srgbClr val="ECA120"/>
      </a:accent4>
      <a:accent5>
        <a:srgbClr val="AC1D2C"/>
      </a:accent5>
      <a:accent6>
        <a:srgbClr val="00662F"/>
      </a:accent6>
      <a:hlink>
        <a:srgbClr val="065D8C"/>
      </a:hlink>
      <a:folHlink>
        <a:srgbClr val="8403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828C8F28-D0CA-498D-A25E-BF93A86EE9F3}" vid="{F69279C2-6653-4870-9B39-C5859BC36B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47D6E06F02C34A9F9BC4008A601E41" ma:contentTypeVersion="0" ma:contentTypeDescription="Create a new document." ma:contentTypeScope="" ma:versionID="9cb8d51080029fae81629b03685dca0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604334-1685-401F-817F-E307B37271A8}">
  <ds:schemaRefs>
    <ds:schemaRef ds:uri="http://purl.org/dc/dcmitype/"/>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EFDA54D6-A309-4701-B8F3-4B4F53819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481AA3C-6272-4CFC-A955-9820DDC510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template1</Template>
  <TotalTime>3493</TotalTime>
  <Words>1009</Words>
  <Application>Microsoft Office PowerPoint</Application>
  <PresentationFormat>Widescreen</PresentationFormat>
  <Paragraphs>103</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1_Office Theme</vt:lpstr>
      <vt:lpstr>Presented by:</vt:lpstr>
      <vt:lpstr>What is Performance Excellence?</vt:lpstr>
      <vt:lpstr>Vision &amp; Mission</vt:lpstr>
      <vt:lpstr>Values</vt:lpstr>
      <vt:lpstr>Service Promise</vt:lpstr>
      <vt:lpstr>What is Performance Excellence?</vt:lpstr>
      <vt:lpstr>What is Performance Excellence?</vt:lpstr>
      <vt:lpstr>PowerPoint Presentation</vt:lpstr>
      <vt:lpstr>PowerPoint Presentation</vt:lpstr>
      <vt:lpstr>Questions?</vt:lpstr>
    </vt:vector>
  </TitlesOfParts>
  <Company>City of 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Thompson</dc:creator>
  <cp:lastModifiedBy>Deborah Thompson</cp:lastModifiedBy>
  <cp:revision>144</cp:revision>
  <dcterms:created xsi:type="dcterms:W3CDTF">2018-01-18T16:46:18Z</dcterms:created>
  <dcterms:modified xsi:type="dcterms:W3CDTF">2018-11-05T22:35:49Z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0x0101005647D6E06F02C34A9F9BC4008A601E41</vt:lpwstr>
  </property>
  <property fmtid="{D5CDD505-2E9C-101B-9397-08002B2CF9AE}" pid="3" name="Order">
    <vt:r8>103000</vt:r8>
  </property>
  <property fmtid="{D5CDD505-2E9C-101B-9397-08002B2CF9AE}" pid="4" name="xd_ProgID">
    <vt:lpwstr/>
  </property>
  <property fmtid="{D5CDD505-2E9C-101B-9397-08002B2CF9AE}" pid="5" name="TemplateUrl">
    <vt:lpwstr/>
  </property>
</Properties>
</file>