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3" r:id="rId1"/>
  </p:sldMasterIdLst>
  <p:notesMasterIdLst>
    <p:notesMasterId r:id="rId40"/>
  </p:notesMasterIdLst>
  <p:sldIdLst>
    <p:sldId id="336" r:id="rId2"/>
    <p:sldId id="312" r:id="rId3"/>
    <p:sldId id="313" r:id="rId4"/>
    <p:sldId id="314" r:id="rId5"/>
    <p:sldId id="315" r:id="rId6"/>
    <p:sldId id="342" r:id="rId7"/>
    <p:sldId id="343" r:id="rId8"/>
    <p:sldId id="297" r:id="rId9"/>
    <p:sldId id="298" r:id="rId10"/>
    <p:sldId id="338" r:id="rId11"/>
    <p:sldId id="316" r:id="rId12"/>
    <p:sldId id="304" r:id="rId13"/>
    <p:sldId id="305" r:id="rId14"/>
    <p:sldId id="308" r:id="rId15"/>
    <p:sldId id="306" r:id="rId16"/>
    <p:sldId id="307" r:id="rId17"/>
    <p:sldId id="347" r:id="rId18"/>
    <p:sldId id="346" r:id="rId19"/>
    <p:sldId id="299" r:id="rId20"/>
    <p:sldId id="317" r:id="rId21"/>
    <p:sldId id="318" r:id="rId22"/>
    <p:sldId id="319" r:id="rId23"/>
    <p:sldId id="320" r:id="rId24"/>
    <p:sldId id="322" r:id="rId25"/>
    <p:sldId id="321" r:id="rId26"/>
    <p:sldId id="323" r:id="rId27"/>
    <p:sldId id="324" r:id="rId28"/>
    <p:sldId id="345" r:id="rId29"/>
    <p:sldId id="325" r:id="rId30"/>
    <p:sldId id="326" r:id="rId31"/>
    <p:sldId id="335" r:id="rId32"/>
    <p:sldId id="327" r:id="rId33"/>
    <p:sldId id="329" r:id="rId34"/>
    <p:sldId id="332" r:id="rId35"/>
    <p:sldId id="330" r:id="rId36"/>
    <p:sldId id="331" r:id="rId37"/>
    <p:sldId id="334" r:id="rId38"/>
    <p:sldId id="337" r:id="rId39"/>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22" autoAdjust="0"/>
    <p:restoredTop sz="94660"/>
  </p:normalViewPr>
  <p:slideViewPr>
    <p:cSldViewPr>
      <p:cViewPr varScale="1">
        <p:scale>
          <a:sx n="67" d="100"/>
          <a:sy n="67" d="100"/>
        </p:scale>
        <p:origin x="480" y="72"/>
      </p:cViewPr>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D04D620-1CDE-4A8E-9789-7FC8410B1467}" type="datetimeFigureOut">
              <a:rPr lang="en-US" smtClean="0"/>
              <a:t>12/11/2023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532A0C9-35F6-4905-B065-529F4F799C7B}" type="slidenum">
              <a:rPr lang="en-US" smtClean="0"/>
              <a:t>‹#›</a:t>
            </a:fld>
            <a:endParaRPr lang="en-US"/>
          </a:p>
        </p:txBody>
      </p:sp>
    </p:spTree>
    <p:extLst>
      <p:ext uri="{BB962C8B-B14F-4D97-AF65-F5344CB8AC3E}">
        <p14:creationId xmlns:p14="http://schemas.microsoft.com/office/powerpoint/2010/main" val="518554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2A0C9-35F6-4905-B065-529F4F799C7B}" type="slidenum">
              <a:rPr lang="en-US" smtClean="0"/>
              <a:t>2</a:t>
            </a:fld>
            <a:endParaRPr lang="en-US"/>
          </a:p>
        </p:txBody>
      </p:sp>
    </p:spTree>
    <p:extLst>
      <p:ext uri="{BB962C8B-B14F-4D97-AF65-F5344CB8AC3E}">
        <p14:creationId xmlns:p14="http://schemas.microsoft.com/office/powerpoint/2010/main" val="4159485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2A0C9-35F6-4905-B065-529F4F799C7B}" type="slidenum">
              <a:rPr lang="en-US" smtClean="0"/>
              <a:t>8</a:t>
            </a:fld>
            <a:endParaRPr lang="en-US"/>
          </a:p>
        </p:txBody>
      </p:sp>
    </p:spTree>
    <p:extLst>
      <p:ext uri="{BB962C8B-B14F-4D97-AF65-F5344CB8AC3E}">
        <p14:creationId xmlns:p14="http://schemas.microsoft.com/office/powerpoint/2010/main" val="93038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2A0C9-35F6-4905-B065-529F4F799C7B}" type="slidenum">
              <a:rPr lang="en-US" smtClean="0"/>
              <a:t>25</a:t>
            </a:fld>
            <a:endParaRPr lang="en-US"/>
          </a:p>
        </p:txBody>
      </p:sp>
    </p:spTree>
    <p:extLst>
      <p:ext uri="{BB962C8B-B14F-4D97-AF65-F5344CB8AC3E}">
        <p14:creationId xmlns:p14="http://schemas.microsoft.com/office/powerpoint/2010/main" val="1718296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2A0C9-35F6-4905-B065-529F4F799C7B}" type="slidenum">
              <a:rPr lang="en-US" smtClean="0"/>
              <a:t>28</a:t>
            </a:fld>
            <a:endParaRPr lang="en-US"/>
          </a:p>
        </p:txBody>
      </p:sp>
    </p:spTree>
    <p:extLst>
      <p:ext uri="{BB962C8B-B14F-4D97-AF65-F5344CB8AC3E}">
        <p14:creationId xmlns:p14="http://schemas.microsoft.com/office/powerpoint/2010/main" val="1260611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E700B27-DE4C-4B9E-BB11-B9027034A00F}" type="datetimeFigureOut">
              <a:rPr lang="en-US" smtClean="0"/>
              <a:pPr/>
              <a:t>12/11/2023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883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smtClean="0"/>
              <a:t>12/11/2023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1662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smtClean="0"/>
              <a:t>12/11/2023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8010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809400"/>
          </a:xfrm>
        </p:spPr>
        <p:txBody>
          <a:bodyPr/>
          <a:lstStyle>
            <a:lvl1pPr marL="0">
              <a:defRPr/>
            </a:lvl1pPr>
          </a:lstStyle>
          <a:p>
            <a:r>
              <a:rPr lang="en-US" dirty="0"/>
              <a:t>Click to edit Master title style</a:t>
            </a:r>
          </a:p>
        </p:txBody>
      </p:sp>
      <p:sp>
        <p:nvSpPr>
          <p:cNvPr id="3" name="Content Placeholder 2"/>
          <p:cNvSpPr>
            <a:spLocks noGrp="1"/>
          </p:cNvSpPr>
          <p:nvPr>
            <p:ph idx="1"/>
          </p:nvPr>
        </p:nvSpPr>
        <p:spPr>
          <a:xfrm>
            <a:off x="1097280" y="1621536"/>
            <a:ext cx="10058400" cy="424755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sz="1600" b="0"/>
            </a:lvl1pPr>
          </a:lstStyle>
          <a:p>
            <a:r>
              <a:rPr lang="en-US" dirty="0"/>
              <a:t>NOVEMBER, 2018</a:t>
            </a:r>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a:xfrm>
            <a:off x="7392144" y="6459785"/>
            <a:ext cx="3820340" cy="365125"/>
          </a:xfrm>
        </p:spPr>
        <p:txBody>
          <a:bodyPr/>
          <a:lstStyle>
            <a:lvl1pPr>
              <a:defRPr sz="1600" b="0"/>
            </a:lvl1pPr>
          </a:lstStyle>
          <a:p>
            <a:r>
              <a:rPr lang="en-US" dirty="0"/>
              <a:t>CITY OF MADISON, WISCONSIN</a:t>
            </a:r>
          </a:p>
        </p:txBody>
      </p:sp>
      <p:sp>
        <p:nvSpPr>
          <p:cNvPr id="7" name="Rectangle 6"/>
          <p:cNvSpPr/>
          <p:nvPr userDrawn="1"/>
        </p:nvSpPr>
        <p:spPr>
          <a:xfrm>
            <a:off x="1097281" y="1621536"/>
            <a:ext cx="10115203" cy="224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12524" y="-99392"/>
            <a:ext cx="1512168" cy="1512168"/>
          </a:xfrm>
          <a:prstGeom prst="rect">
            <a:avLst/>
          </a:prstGeom>
        </p:spPr>
      </p:pic>
    </p:spTree>
    <p:extLst>
      <p:ext uri="{BB962C8B-B14F-4D97-AF65-F5344CB8AC3E}">
        <p14:creationId xmlns:p14="http://schemas.microsoft.com/office/powerpoint/2010/main" val="5095523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0D914D-B099-4142-A885-11F276715148}" type="datetimeFigureOut">
              <a:rPr lang="en-US" smtClean="0"/>
              <a:t>12/11/2023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98506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smtClean="0"/>
              <a:t>12/11/2023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600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smtClean="0"/>
              <a:t>12/11/2023</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3156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smtClean="0"/>
              <a:t>12/11/2023</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7035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FA9179F-009E-4FA5-B091-7EBB82A185BD}" type="datetimeFigureOut">
              <a:rPr lang="en-US" smtClean="0"/>
              <a:t>12/11/2023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9034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E665CEB-0076-4E37-B880-BCEA9784DE0A}" type="datetimeFigureOut">
              <a:rPr lang="en-US" smtClean="0"/>
              <a:t>12/11/2023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
              </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8890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645024"/>
            <a:ext cx="12188825" cy="32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5" y="8620"/>
            <a:ext cx="12191985" cy="3603314"/>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6149E5E-3896-4118-99A7-7B85668F1C5E}" type="datetimeFigureOut">
              <a:rPr lang="en-US" smtClean="0"/>
              <a:t>12/11/2023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Rectangle 8"/>
          <p:cNvSpPr/>
          <p:nvPr/>
        </p:nvSpPr>
        <p:spPr>
          <a:xfrm>
            <a:off x="15" y="361702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61795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E0D914D-B099-4142-A885-11F276715148}" type="datetimeFigureOut">
              <a:rPr lang="en-US" smtClean="0"/>
              <a:t>12/11/2023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
              </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0197395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youtu.be/rKmS8VfNNgQ" TargetMode="External"/><Relationship Id="rId2" Type="http://schemas.openxmlformats.org/officeDocument/2006/relationships/hyperlink" Target="https://tinyurl.com/ycssfs39"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ALHornung@cityofmadison.com" TargetMode="External"/><Relationship Id="rId2" Type="http://schemas.openxmlformats.org/officeDocument/2006/relationships/hyperlink" Target="mailto:rsaric@cityofmadison.com" TargetMode="External"/><Relationship Id="rId1" Type="http://schemas.openxmlformats.org/officeDocument/2006/relationships/slideLayout" Target="../slideLayouts/slideLayout2.xml"/><Relationship Id="rId4" Type="http://schemas.openxmlformats.org/officeDocument/2006/relationships/hyperlink" Target="mailto:bbemis@cityofmadison.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surveymonkey.com/r/YHMKCTP"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idx="1"/>
          </p:nvPr>
        </p:nvPicPr>
        <p:blipFill>
          <a:blip r:embed="rId2">
            <a:extLst>
              <a:ext uri="{BEBA8EAE-BF5A-486C-A8C5-ECC9F3942E4B}">
                <a14:imgProps xmlns:a14="http://schemas.microsoft.com/office/drawing/2010/main">
                  <a14:imgLayer r:embed="rId3">
                    <a14:imgEffect>
                      <a14:saturation sat="80000"/>
                    </a14:imgEffect>
                  </a14:imgLayer>
                </a14:imgProps>
              </a:ext>
              <a:ext uri="{28A0092B-C50C-407E-A947-70E740481C1C}">
                <a14:useLocalDpi xmlns:a14="http://schemas.microsoft.com/office/drawing/2010/main"/>
              </a:ext>
            </a:extLst>
          </a:blip>
          <a:srcRect t="12992" b="12992"/>
          <a:stretch>
            <a:fillRect/>
          </a:stretch>
        </p:blipFill>
        <p:spPr>
          <a:xfrm>
            <a:off x="-141112" y="-41710"/>
            <a:ext cx="12474240" cy="3686734"/>
          </a:xfrm>
        </p:spPr>
      </p:pic>
      <p:sp>
        <p:nvSpPr>
          <p:cNvPr id="4" name="Title 3"/>
          <p:cNvSpPr>
            <a:spLocks noGrp="1"/>
          </p:cNvSpPr>
          <p:nvPr>
            <p:ph type="title"/>
          </p:nvPr>
        </p:nvSpPr>
        <p:spPr>
          <a:xfrm>
            <a:off x="2459596" y="4380573"/>
            <a:ext cx="8750948" cy="1044116"/>
          </a:xfrm>
        </p:spPr>
        <p:txBody>
          <a:bodyPr/>
          <a:lstStyle/>
          <a:p>
            <a:r>
              <a:rPr lang="en-US" sz="4600" b="1" dirty="0">
                <a:solidFill>
                  <a:schemeClr val="accent1"/>
                </a:solidFill>
              </a:rPr>
              <a:t>Spill Prevention, Control, and  Countermeasure (SPCC) Training</a:t>
            </a:r>
          </a:p>
        </p:txBody>
      </p:sp>
      <p:sp>
        <p:nvSpPr>
          <p:cNvPr id="6" name="Text Placeholder 5"/>
          <p:cNvSpPr>
            <a:spLocks noGrp="1"/>
          </p:cNvSpPr>
          <p:nvPr>
            <p:ph type="body" sz="half" idx="2"/>
          </p:nvPr>
        </p:nvSpPr>
        <p:spPr>
          <a:xfrm>
            <a:off x="2448034" y="5498936"/>
            <a:ext cx="8750948" cy="594360"/>
          </a:xfrm>
        </p:spPr>
        <p:txBody>
          <a:bodyPr>
            <a:normAutofit/>
          </a:bodyPr>
          <a:lstStyle/>
          <a:p>
            <a:r>
              <a:rPr lang="en-US" sz="4000" i="1" dirty="0">
                <a:solidFill>
                  <a:schemeClr val="accent1"/>
                </a:solidFill>
              </a:rPr>
              <a:t>for City of Madison Facilities</a:t>
            </a:r>
            <a:endParaRPr lang="en-US" sz="4000" dirty="0">
              <a:solidFill>
                <a:schemeClr val="accent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825044"/>
            <a:ext cx="2674428" cy="2674428"/>
          </a:xfrm>
          <a:prstGeom prst="rect">
            <a:avLst/>
          </a:prstGeom>
        </p:spPr>
      </p:pic>
    </p:spTree>
    <p:extLst>
      <p:ext uri="{BB962C8B-B14F-4D97-AF65-F5344CB8AC3E}">
        <p14:creationId xmlns:p14="http://schemas.microsoft.com/office/powerpoint/2010/main" val="378677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Mini-Quiz!</a:t>
            </a:r>
          </a:p>
        </p:txBody>
      </p:sp>
      <p:sp>
        <p:nvSpPr>
          <p:cNvPr id="3" name="Content Placeholder 2"/>
          <p:cNvSpPr>
            <a:spLocks noGrp="1"/>
          </p:cNvSpPr>
          <p:nvPr>
            <p:ph idx="1"/>
          </p:nvPr>
        </p:nvSpPr>
        <p:spPr>
          <a:xfrm>
            <a:off x="1097280" y="1621536"/>
            <a:ext cx="4854704" cy="4579772"/>
          </a:xfrm>
        </p:spPr>
        <p:txBody>
          <a:bodyPr>
            <a:normAutofit/>
          </a:bodyPr>
          <a:lstStyle/>
          <a:p>
            <a:pPr marL="0" indent="0">
              <a:buNone/>
            </a:pPr>
            <a:r>
              <a:rPr lang="en-US" sz="2200" dirty="0"/>
              <a:t>1.  Which of the following are NOT counted in an SPCC Plan:</a:t>
            </a:r>
          </a:p>
          <a:p>
            <a:pPr marL="749808" lvl="1" indent="-457200">
              <a:spcBef>
                <a:spcPts val="600"/>
              </a:spcBef>
              <a:buFont typeface="+mj-lt"/>
              <a:buAutoNum type="alphaUcPeriod"/>
            </a:pPr>
            <a:r>
              <a:rPr lang="en-US" sz="2000" dirty="0"/>
              <a:t>5-gallon bucket of motor oil</a:t>
            </a:r>
          </a:p>
          <a:p>
            <a:pPr marL="749808" lvl="1" indent="-457200">
              <a:spcBef>
                <a:spcPts val="600"/>
              </a:spcBef>
              <a:buFont typeface="+mj-lt"/>
              <a:buAutoNum type="alphaUcPeriod"/>
            </a:pPr>
            <a:r>
              <a:rPr lang="en-US" sz="2000" dirty="0"/>
              <a:t>55-gallon drum hydraulic oil</a:t>
            </a:r>
          </a:p>
          <a:p>
            <a:pPr marL="749808" lvl="1" indent="-457200">
              <a:spcBef>
                <a:spcPts val="600"/>
              </a:spcBef>
              <a:buFont typeface="+mj-lt"/>
              <a:buAutoNum type="alphaUcPeriod"/>
            </a:pPr>
            <a:r>
              <a:rPr lang="en-US" sz="2000" dirty="0"/>
              <a:t>500-gallon tank of diesel</a:t>
            </a:r>
          </a:p>
          <a:p>
            <a:pPr marL="749808" lvl="1" indent="-457200">
              <a:spcBef>
                <a:spcPts val="600"/>
              </a:spcBef>
              <a:buFont typeface="+mj-lt"/>
              <a:buAutoNum type="alphaUcPeriod"/>
            </a:pPr>
            <a:r>
              <a:rPr lang="en-US" sz="2000" dirty="0"/>
              <a:t>300-gallon tank containing only 30 gallons of diesel</a:t>
            </a:r>
          </a:p>
          <a:p>
            <a:pPr marL="749808" lvl="1" indent="-457200">
              <a:spcBef>
                <a:spcPts val="600"/>
              </a:spcBef>
              <a:buFont typeface="+mj-lt"/>
              <a:buAutoNum type="alphaUcPeriod"/>
            </a:pPr>
            <a:r>
              <a:rPr lang="en-US" sz="2000" dirty="0"/>
              <a:t>Answer A and D</a:t>
            </a:r>
          </a:p>
          <a:p>
            <a:pPr marL="0" indent="0">
              <a:buNone/>
            </a:pPr>
            <a:r>
              <a:rPr lang="en-US" sz="2200" dirty="0">
                <a:solidFill>
                  <a:srgbClr val="FF0000"/>
                </a:solidFill>
              </a:rPr>
              <a:t>Answer A: Even if a tank is only kept partially filled, EPA still counts the total volume on an SPCC Plan.</a:t>
            </a:r>
          </a:p>
          <a:p>
            <a:pPr marL="0" indent="0">
              <a:buNone/>
            </a:pPr>
            <a:endParaRPr lang="en-US" sz="2200" dirty="0"/>
          </a:p>
        </p:txBody>
      </p:sp>
      <p:sp>
        <p:nvSpPr>
          <p:cNvPr id="4" name="Content Placeholder 2"/>
          <p:cNvSpPr txBox="1">
            <a:spLocks/>
          </p:cNvSpPr>
          <p:nvPr/>
        </p:nvSpPr>
        <p:spPr>
          <a:xfrm>
            <a:off x="6300976" y="1621536"/>
            <a:ext cx="5519660" cy="42475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a:t>2.  Does the following site need an SPCC plan?</a:t>
            </a:r>
          </a:p>
          <a:p>
            <a:pPr lvl="2"/>
            <a:r>
              <a:rPr lang="en-US" sz="2200" dirty="0"/>
              <a:t>500-gallon diesel tank</a:t>
            </a:r>
          </a:p>
          <a:p>
            <a:pPr lvl="2"/>
            <a:r>
              <a:rPr lang="en-US" sz="2200" dirty="0"/>
              <a:t>500-gallon gasoline tank</a:t>
            </a:r>
          </a:p>
          <a:p>
            <a:pPr lvl="2">
              <a:spcAft>
                <a:spcPts val="1200"/>
              </a:spcAft>
            </a:pPr>
            <a:r>
              <a:rPr lang="en-US" sz="2200" dirty="0"/>
              <a:t>Six 55-gallon drums of various liquids</a:t>
            </a:r>
          </a:p>
          <a:p>
            <a:pPr marL="749808" lvl="1" indent="-457200">
              <a:spcBef>
                <a:spcPts val="0"/>
              </a:spcBef>
              <a:buFont typeface="+mj-lt"/>
              <a:buAutoNum type="alphaUcPeriod"/>
            </a:pPr>
            <a:r>
              <a:rPr lang="en-US" sz="2000" dirty="0"/>
              <a:t>Yes</a:t>
            </a:r>
          </a:p>
          <a:p>
            <a:pPr marL="749808" lvl="1" indent="-457200">
              <a:spcBef>
                <a:spcPts val="0"/>
              </a:spcBef>
              <a:buFont typeface="+mj-lt"/>
              <a:buAutoNum type="alphaUcPeriod"/>
            </a:pPr>
            <a:r>
              <a:rPr lang="en-US" sz="2000" dirty="0"/>
              <a:t>No</a:t>
            </a:r>
          </a:p>
          <a:p>
            <a:pPr marL="749808" lvl="1" indent="-457200">
              <a:spcBef>
                <a:spcPts val="0"/>
              </a:spcBef>
              <a:buFont typeface="+mj-lt"/>
              <a:buAutoNum type="alphaUcPeriod"/>
            </a:pPr>
            <a:r>
              <a:rPr lang="en-US" sz="2000" dirty="0"/>
              <a:t>More information is needed.</a:t>
            </a:r>
          </a:p>
          <a:p>
            <a:pPr marL="0" indent="0">
              <a:buNone/>
            </a:pPr>
            <a:r>
              <a:rPr lang="en-US" sz="2200" dirty="0">
                <a:solidFill>
                  <a:srgbClr val="FF0000"/>
                </a:solidFill>
              </a:rPr>
              <a:t>Answer C: The total storage at this site is 1,330 gallons.  If all of the drums contain oil, an SPCC is needed.  If one or more drums contains a non-oil liquid (e.g. antifreeze), then an SPCC Plan is NOT required, but still recommended.</a:t>
            </a:r>
          </a:p>
        </p:txBody>
      </p:sp>
      <p:sp>
        <p:nvSpPr>
          <p:cNvPr id="5" name="Rectangle 4"/>
          <p:cNvSpPr/>
          <p:nvPr/>
        </p:nvSpPr>
        <p:spPr>
          <a:xfrm>
            <a:off x="1307468" y="2312876"/>
            <a:ext cx="3528392" cy="36004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528048" y="3825044"/>
            <a:ext cx="3600400" cy="36004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58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City of Madison Sources</a:t>
            </a:r>
          </a:p>
        </p:txBody>
      </p:sp>
      <p:sp>
        <p:nvSpPr>
          <p:cNvPr id="3" name="Content Placeholder 2"/>
          <p:cNvSpPr>
            <a:spLocks noGrp="1"/>
          </p:cNvSpPr>
          <p:nvPr>
            <p:ph idx="1"/>
          </p:nvPr>
        </p:nvSpPr>
        <p:spPr/>
        <p:txBody>
          <a:bodyPr/>
          <a:lstStyle/>
          <a:p>
            <a:pPr>
              <a:spcBef>
                <a:spcPts val="600"/>
              </a:spcBef>
              <a:spcAft>
                <a:spcPts val="600"/>
              </a:spcAft>
            </a:pPr>
            <a:r>
              <a:rPr lang="en-US" sz="2200" b="1" dirty="0">
                <a:solidFill>
                  <a:schemeClr val="accent1"/>
                </a:solidFill>
              </a:rPr>
              <a:t>Fire Station #7 – 1810 McKenna Blvd</a:t>
            </a:r>
            <a:endParaRPr lang="en-US" sz="2200" dirty="0"/>
          </a:p>
          <a:p>
            <a:pPr lvl="1">
              <a:spcBef>
                <a:spcPts val="600"/>
              </a:spcBef>
              <a:spcAft>
                <a:spcPts val="600"/>
              </a:spcAft>
            </a:pPr>
            <a:r>
              <a:rPr lang="en-US" sz="2200" dirty="0"/>
              <a:t>1000-gal diesel </a:t>
            </a:r>
          </a:p>
          <a:p>
            <a:pPr lvl="1">
              <a:spcBef>
                <a:spcPts val="600"/>
              </a:spcBef>
              <a:spcAft>
                <a:spcPts val="600"/>
              </a:spcAft>
            </a:pPr>
            <a:r>
              <a:rPr lang="en-US" sz="2200" dirty="0"/>
              <a:t>1000-gal unleaded gasoline</a:t>
            </a:r>
          </a:p>
          <a:p>
            <a:pPr>
              <a:spcBef>
                <a:spcPts val="600"/>
              </a:spcBef>
              <a:spcAft>
                <a:spcPts val="600"/>
              </a:spcAft>
            </a:pPr>
            <a:endParaRPr lang="en-US"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07968" y="1614752"/>
            <a:ext cx="5589656" cy="4350299"/>
          </a:xfrm>
          <a:prstGeom prst="rect">
            <a:avLst/>
          </a:prstGeom>
          <a:ln w="15875">
            <a:solidFill>
              <a:schemeClr val="accent1"/>
            </a:solidFill>
          </a:ln>
        </p:spPr>
      </p:pic>
    </p:spTree>
    <p:extLst>
      <p:ext uri="{BB962C8B-B14F-4D97-AF65-F5344CB8AC3E}">
        <p14:creationId xmlns:p14="http://schemas.microsoft.com/office/powerpoint/2010/main" val="4223250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City of Madison Sources</a:t>
            </a:r>
          </a:p>
        </p:txBody>
      </p:sp>
      <p:pic>
        <p:nvPicPr>
          <p:cNvPr id="17" name="Content Placeholder 16"/>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6829564" y="1648204"/>
            <a:ext cx="4959232" cy="4022725"/>
          </a:xfrm>
          <a:ln w="15875">
            <a:solidFill>
              <a:schemeClr val="accent1"/>
            </a:solidFill>
          </a:ln>
        </p:spPr>
      </p:pic>
      <p:sp>
        <p:nvSpPr>
          <p:cNvPr id="6" name="TextBox 5"/>
          <p:cNvSpPr txBox="1"/>
          <p:nvPr/>
        </p:nvSpPr>
        <p:spPr>
          <a:xfrm>
            <a:off x="1102311" y="1589305"/>
            <a:ext cx="8875776" cy="4708981"/>
          </a:xfrm>
          <a:prstGeom prst="rect">
            <a:avLst/>
          </a:prstGeom>
          <a:noFill/>
        </p:spPr>
        <p:txBody>
          <a:bodyPr wrap="square" rtlCol="0">
            <a:spAutoFit/>
          </a:bodyPr>
          <a:lstStyle/>
          <a:p>
            <a:r>
              <a:rPr lang="en-US" sz="2200" b="1" dirty="0">
                <a:solidFill>
                  <a:schemeClr val="accent1"/>
                </a:solidFill>
              </a:rPr>
              <a:t>Metro Transit – 1101 E. Washington Ave.</a:t>
            </a:r>
            <a:endParaRPr lang="en-US" sz="2200" dirty="0"/>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550-gal diesel</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550-gal unleaded gasoline</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550-gal unleaded gasoline      </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550-gal used oil</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2,205-gal motor oil (15W40)         </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550-gal motor oil (SAE 40)             </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1,128-gal transmission fluid</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55-gal drums (various)</a:t>
            </a:r>
          </a:p>
          <a:p>
            <a:endParaRPr lang="en-US" sz="2200" dirty="0"/>
          </a:p>
        </p:txBody>
      </p:sp>
      <p:sp>
        <p:nvSpPr>
          <p:cNvPr id="11" name="Right Brace 10"/>
          <p:cNvSpPr/>
          <p:nvPr/>
        </p:nvSpPr>
        <p:spPr>
          <a:xfrm>
            <a:off x="4655840" y="2065094"/>
            <a:ext cx="300211" cy="1204389"/>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ight Brace 11"/>
          <p:cNvSpPr/>
          <p:nvPr/>
        </p:nvSpPr>
        <p:spPr>
          <a:xfrm>
            <a:off x="4655840" y="3573017"/>
            <a:ext cx="452608" cy="2097912"/>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p:cNvSpPr txBox="1"/>
          <p:nvPr/>
        </p:nvSpPr>
        <p:spPr>
          <a:xfrm>
            <a:off x="4948175" y="2371830"/>
            <a:ext cx="1826462" cy="707886"/>
          </a:xfrm>
          <a:prstGeom prst="rect">
            <a:avLst/>
          </a:prstGeom>
          <a:noFill/>
        </p:spPr>
        <p:txBody>
          <a:bodyPr wrap="none" rtlCol="0">
            <a:spAutoFit/>
          </a:bodyPr>
          <a:lstStyle/>
          <a:p>
            <a:r>
              <a:rPr lang="en-US" sz="2000" dirty="0">
                <a:solidFill>
                  <a:schemeClr val="tx1">
                    <a:lumMod val="75000"/>
                    <a:lumOff val="25000"/>
                  </a:schemeClr>
                </a:solidFill>
              </a:rPr>
              <a:t>3-compartment</a:t>
            </a:r>
          </a:p>
          <a:p>
            <a:r>
              <a:rPr lang="en-US" sz="2000" dirty="0">
                <a:solidFill>
                  <a:schemeClr val="tx1">
                    <a:lumMod val="75000"/>
                    <a:lumOff val="25000"/>
                  </a:schemeClr>
                </a:solidFill>
              </a:rPr>
              <a:t>outside tank</a:t>
            </a:r>
          </a:p>
        </p:txBody>
      </p:sp>
      <p:sp>
        <p:nvSpPr>
          <p:cNvPr id="14" name="TextBox 13"/>
          <p:cNvSpPr txBox="1"/>
          <p:nvPr/>
        </p:nvSpPr>
        <p:spPr>
          <a:xfrm>
            <a:off x="5083691" y="4443343"/>
            <a:ext cx="806631" cy="400110"/>
          </a:xfrm>
          <a:prstGeom prst="rect">
            <a:avLst/>
          </a:prstGeom>
          <a:noFill/>
        </p:spPr>
        <p:txBody>
          <a:bodyPr wrap="none" rtlCol="0">
            <a:spAutoFit/>
          </a:bodyPr>
          <a:lstStyle/>
          <a:p>
            <a:r>
              <a:rPr lang="en-US" sz="2000" dirty="0">
                <a:solidFill>
                  <a:schemeClr val="tx1">
                    <a:lumMod val="75000"/>
                    <a:lumOff val="25000"/>
                  </a:schemeClr>
                </a:solidFill>
              </a:rPr>
              <a:t>Inside</a:t>
            </a:r>
          </a:p>
        </p:txBody>
      </p:sp>
    </p:spTree>
    <p:extLst>
      <p:ext uri="{BB962C8B-B14F-4D97-AF65-F5344CB8AC3E}">
        <p14:creationId xmlns:p14="http://schemas.microsoft.com/office/powerpoint/2010/main" val="255467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City of Madison Sources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6270386" y="1617807"/>
            <a:ext cx="4576809" cy="4444936"/>
          </a:xfrm>
          <a:ln w="15875">
            <a:solidFill>
              <a:schemeClr val="accent1"/>
            </a:solidFill>
          </a:ln>
        </p:spPr>
      </p:pic>
      <p:sp>
        <p:nvSpPr>
          <p:cNvPr id="6" name="TextBox 5"/>
          <p:cNvSpPr txBox="1"/>
          <p:nvPr/>
        </p:nvSpPr>
        <p:spPr>
          <a:xfrm>
            <a:off x="1097281" y="1617810"/>
            <a:ext cx="4922924" cy="2739211"/>
          </a:xfrm>
          <a:prstGeom prst="rect">
            <a:avLst/>
          </a:prstGeom>
          <a:noFill/>
        </p:spPr>
        <p:txBody>
          <a:bodyPr wrap="square" rtlCol="0">
            <a:spAutoFit/>
          </a:bodyPr>
          <a:lstStyle/>
          <a:p>
            <a:r>
              <a:rPr lang="en-US" sz="2200" b="1" dirty="0" err="1">
                <a:solidFill>
                  <a:schemeClr val="accent1"/>
                </a:solidFill>
              </a:rPr>
              <a:t>Odana</a:t>
            </a:r>
            <a:r>
              <a:rPr lang="en-US" sz="2200" b="1" dirty="0">
                <a:solidFill>
                  <a:schemeClr val="accent1"/>
                </a:solidFill>
              </a:rPr>
              <a:t> Hills Golf Course – </a:t>
            </a:r>
          </a:p>
          <a:p>
            <a:pPr>
              <a:spcBef>
                <a:spcPts val="600"/>
              </a:spcBef>
              <a:spcAft>
                <a:spcPts val="600"/>
              </a:spcAft>
            </a:pPr>
            <a:r>
              <a:rPr lang="en-US" sz="2200" b="1" dirty="0">
                <a:solidFill>
                  <a:schemeClr val="accent1"/>
                </a:solidFill>
              </a:rPr>
              <a:t>4635 </a:t>
            </a:r>
            <a:r>
              <a:rPr lang="en-US" sz="2200" b="1" dirty="0" err="1">
                <a:solidFill>
                  <a:schemeClr val="accent1"/>
                </a:solidFill>
              </a:rPr>
              <a:t>Odana</a:t>
            </a:r>
            <a:r>
              <a:rPr lang="en-US" sz="2200" b="1" dirty="0">
                <a:solidFill>
                  <a:schemeClr val="accent1"/>
                </a:solidFill>
              </a:rPr>
              <a:t> Rd.</a:t>
            </a:r>
            <a:endParaRPr lang="en-US" sz="2200" dirty="0"/>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500-gal diesel</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1000-gal unleaded gasoline</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Waste oil drum (inside)</a:t>
            </a:r>
          </a:p>
          <a:p>
            <a:pPr marL="285744" indent="-285744">
              <a:buFont typeface="Arial" panose="020B0604020202020204" pitchFamily="34" charset="0"/>
              <a:buChar char="•"/>
            </a:pPr>
            <a:endParaRPr lang="en-US" sz="2200" dirty="0">
              <a:solidFill>
                <a:schemeClr val="tx1">
                  <a:lumMod val="75000"/>
                  <a:lumOff val="25000"/>
                </a:schemeClr>
              </a:solidFill>
            </a:endParaRPr>
          </a:p>
        </p:txBody>
      </p:sp>
    </p:spTree>
    <p:extLst>
      <p:ext uri="{BB962C8B-B14F-4D97-AF65-F5344CB8AC3E}">
        <p14:creationId xmlns:p14="http://schemas.microsoft.com/office/powerpoint/2010/main" val="1216125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City of Madison Sources</a:t>
            </a: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6779069" y="1758613"/>
            <a:ext cx="5049593" cy="3703409"/>
          </a:xfrm>
          <a:ln w="15875">
            <a:solidFill>
              <a:schemeClr val="accent1"/>
            </a:solidFill>
          </a:ln>
        </p:spPr>
      </p:pic>
      <p:sp>
        <p:nvSpPr>
          <p:cNvPr id="6" name="TextBox 5"/>
          <p:cNvSpPr txBox="1"/>
          <p:nvPr/>
        </p:nvSpPr>
        <p:spPr>
          <a:xfrm>
            <a:off x="1102311" y="1648197"/>
            <a:ext cx="8875776" cy="4293483"/>
          </a:xfrm>
          <a:prstGeom prst="rect">
            <a:avLst/>
          </a:prstGeom>
          <a:noFill/>
        </p:spPr>
        <p:txBody>
          <a:bodyPr wrap="square" rtlCol="0">
            <a:spAutoFit/>
          </a:bodyPr>
          <a:lstStyle/>
          <a:p>
            <a:r>
              <a:rPr lang="en-US" sz="2200" b="1" dirty="0">
                <a:solidFill>
                  <a:schemeClr val="accent1"/>
                </a:solidFill>
              </a:rPr>
              <a:t>Olin Transfer Station – 121 E. Olin Ave.</a:t>
            </a:r>
            <a:endParaRPr lang="en-US" sz="2200" dirty="0"/>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5,000-gal diesel</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5,000-gal unleaded gasoline</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3,000-gal asphalt emulsion</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300-gal waste oil</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55-gal drums (motor/hydraulic oil)</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150-gal transformer</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140-gal hydraulic elevator reservoir</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2 400-gal hydraulic compactors</a:t>
            </a:r>
          </a:p>
        </p:txBody>
      </p:sp>
      <p:sp>
        <p:nvSpPr>
          <p:cNvPr id="4" name="Right Brace 3"/>
          <p:cNvSpPr/>
          <p:nvPr/>
        </p:nvSpPr>
        <p:spPr>
          <a:xfrm>
            <a:off x="5483932" y="3681028"/>
            <a:ext cx="393977" cy="205222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5848880" y="4509120"/>
            <a:ext cx="859531" cy="430887"/>
          </a:xfrm>
          <a:prstGeom prst="rect">
            <a:avLst/>
          </a:prstGeom>
          <a:noFill/>
        </p:spPr>
        <p:txBody>
          <a:bodyPr wrap="square" rtlCol="0">
            <a:spAutoFit/>
          </a:bodyPr>
          <a:lstStyle/>
          <a:p>
            <a:r>
              <a:rPr lang="en-US" sz="2200" dirty="0">
                <a:solidFill>
                  <a:schemeClr val="tx1">
                    <a:lumMod val="75000"/>
                    <a:lumOff val="25000"/>
                  </a:schemeClr>
                </a:solidFill>
              </a:rPr>
              <a:t>Inside</a:t>
            </a:r>
          </a:p>
        </p:txBody>
      </p:sp>
    </p:spTree>
    <p:extLst>
      <p:ext uri="{BB962C8B-B14F-4D97-AF65-F5344CB8AC3E}">
        <p14:creationId xmlns:p14="http://schemas.microsoft.com/office/powerpoint/2010/main" val="27870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City of Madison Sources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5880524" y="1617812"/>
            <a:ext cx="5643032" cy="4022725"/>
          </a:xfrm>
          <a:ln w="15875">
            <a:solidFill>
              <a:schemeClr val="accent1"/>
            </a:solidFill>
          </a:ln>
        </p:spPr>
      </p:pic>
      <p:sp>
        <p:nvSpPr>
          <p:cNvPr id="6" name="TextBox 5"/>
          <p:cNvSpPr txBox="1"/>
          <p:nvPr/>
        </p:nvSpPr>
        <p:spPr>
          <a:xfrm>
            <a:off x="1097280" y="1617810"/>
            <a:ext cx="5145024" cy="2169825"/>
          </a:xfrm>
          <a:prstGeom prst="rect">
            <a:avLst/>
          </a:prstGeom>
          <a:noFill/>
        </p:spPr>
        <p:txBody>
          <a:bodyPr wrap="square" rtlCol="0">
            <a:spAutoFit/>
          </a:bodyPr>
          <a:lstStyle/>
          <a:p>
            <a:r>
              <a:rPr lang="en-US" sz="2200" b="1" dirty="0">
                <a:solidFill>
                  <a:schemeClr val="accent1"/>
                </a:solidFill>
              </a:rPr>
              <a:t>Parks Summit Maintenance Facility – </a:t>
            </a:r>
          </a:p>
          <a:p>
            <a:r>
              <a:rPr lang="en-US" sz="2200" b="1" dirty="0">
                <a:solidFill>
                  <a:schemeClr val="accent1"/>
                </a:solidFill>
              </a:rPr>
              <a:t>1902 Freeport Rd.</a:t>
            </a:r>
            <a:endParaRPr lang="en-US" sz="2200" dirty="0"/>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1000-gal diesel </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1000-gal unleaded gasoline</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55-gal motor oil (inside)</a:t>
            </a:r>
          </a:p>
        </p:txBody>
      </p:sp>
    </p:spTree>
    <p:extLst>
      <p:ext uri="{BB962C8B-B14F-4D97-AF65-F5344CB8AC3E}">
        <p14:creationId xmlns:p14="http://schemas.microsoft.com/office/powerpoint/2010/main" val="1540388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City of Madison Sources</a:t>
            </a:r>
          </a:p>
        </p:txBody>
      </p:sp>
      <p:sp>
        <p:nvSpPr>
          <p:cNvPr id="6" name="TextBox 5"/>
          <p:cNvSpPr txBox="1"/>
          <p:nvPr/>
        </p:nvSpPr>
        <p:spPr>
          <a:xfrm>
            <a:off x="1097281" y="1617812"/>
            <a:ext cx="4922924" cy="769441"/>
          </a:xfrm>
          <a:prstGeom prst="rect">
            <a:avLst/>
          </a:prstGeom>
          <a:noFill/>
        </p:spPr>
        <p:txBody>
          <a:bodyPr wrap="square" rtlCol="0">
            <a:spAutoFit/>
          </a:bodyPr>
          <a:lstStyle/>
          <a:p>
            <a:endParaRPr lang="en-US" sz="2200" dirty="0"/>
          </a:p>
          <a:p>
            <a:pPr marL="285744" indent="-285744">
              <a:buFont typeface="Arial" panose="020B0604020202020204" pitchFamily="34" charset="0"/>
              <a:buChar char="•"/>
            </a:pPr>
            <a:endParaRPr lang="en-US" sz="2200" dirty="0"/>
          </a:p>
        </p:txBody>
      </p:sp>
      <p:sp>
        <p:nvSpPr>
          <p:cNvPr id="8" name="TextBox 7"/>
          <p:cNvSpPr txBox="1"/>
          <p:nvPr/>
        </p:nvSpPr>
        <p:spPr>
          <a:xfrm>
            <a:off x="1097280" y="1617810"/>
            <a:ext cx="4998719" cy="2662267"/>
          </a:xfrm>
          <a:prstGeom prst="rect">
            <a:avLst/>
          </a:prstGeom>
          <a:noFill/>
        </p:spPr>
        <p:txBody>
          <a:bodyPr wrap="square" rtlCol="0">
            <a:spAutoFit/>
          </a:bodyPr>
          <a:lstStyle/>
          <a:p>
            <a:pPr>
              <a:spcBef>
                <a:spcPts val="600"/>
              </a:spcBef>
              <a:spcAft>
                <a:spcPts val="600"/>
              </a:spcAft>
            </a:pPr>
            <a:r>
              <a:rPr lang="en-US" sz="2200" b="1" dirty="0">
                <a:solidFill>
                  <a:schemeClr val="accent1"/>
                </a:solidFill>
              </a:rPr>
              <a:t>Yahara Hills Golf Course –                      6701 Hwy 12 &amp; 18</a:t>
            </a:r>
            <a:endParaRPr lang="en-US" sz="2200" dirty="0"/>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500-gal unleaded gasoline</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500-gal unleaded gasoline (club house)</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1,000-gal diesel</a:t>
            </a:r>
          </a:p>
          <a:p>
            <a:endParaRPr lang="en-US" sz="2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49008" y="1616392"/>
            <a:ext cx="5358995" cy="4088188"/>
          </a:xfrm>
          <a:prstGeom prst="rect">
            <a:avLst/>
          </a:prstGeom>
          <a:ln w="15875">
            <a:solidFill>
              <a:schemeClr val="accent1"/>
            </a:solidFill>
          </a:ln>
        </p:spPr>
      </p:pic>
    </p:spTree>
    <p:extLst>
      <p:ext uri="{BB962C8B-B14F-4D97-AF65-F5344CB8AC3E}">
        <p14:creationId xmlns:p14="http://schemas.microsoft.com/office/powerpoint/2010/main" val="2377259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City of Madison Sources</a:t>
            </a:r>
          </a:p>
        </p:txBody>
      </p:sp>
      <p:sp>
        <p:nvSpPr>
          <p:cNvPr id="6" name="TextBox 5"/>
          <p:cNvSpPr txBox="1"/>
          <p:nvPr/>
        </p:nvSpPr>
        <p:spPr>
          <a:xfrm>
            <a:off x="1097281" y="1617812"/>
            <a:ext cx="4922924" cy="769441"/>
          </a:xfrm>
          <a:prstGeom prst="rect">
            <a:avLst/>
          </a:prstGeom>
          <a:noFill/>
        </p:spPr>
        <p:txBody>
          <a:bodyPr wrap="square" rtlCol="0">
            <a:spAutoFit/>
          </a:bodyPr>
          <a:lstStyle/>
          <a:p>
            <a:endParaRPr lang="en-US" sz="2200" dirty="0"/>
          </a:p>
          <a:p>
            <a:pPr marL="285744" indent="-285744">
              <a:buFont typeface="Arial" panose="020B0604020202020204" pitchFamily="34" charset="0"/>
              <a:buChar char="•"/>
            </a:pPr>
            <a:endParaRPr lang="en-US" sz="2200" dirty="0"/>
          </a:p>
        </p:txBody>
      </p:sp>
      <p:sp>
        <p:nvSpPr>
          <p:cNvPr id="8" name="TextBox 7"/>
          <p:cNvSpPr txBox="1"/>
          <p:nvPr/>
        </p:nvSpPr>
        <p:spPr>
          <a:xfrm>
            <a:off x="1059383" y="1446450"/>
            <a:ext cx="4998719" cy="4862870"/>
          </a:xfrm>
          <a:prstGeom prst="rect">
            <a:avLst/>
          </a:prstGeom>
          <a:noFill/>
        </p:spPr>
        <p:txBody>
          <a:bodyPr wrap="square" rtlCol="0">
            <a:spAutoFit/>
          </a:bodyPr>
          <a:lstStyle/>
          <a:p>
            <a:pPr>
              <a:spcBef>
                <a:spcPts val="600"/>
              </a:spcBef>
              <a:spcAft>
                <a:spcPts val="600"/>
              </a:spcAft>
            </a:pPr>
            <a:r>
              <a:rPr lang="en-US" sz="2200" b="1" dirty="0" err="1">
                <a:solidFill>
                  <a:schemeClr val="accent1"/>
                </a:solidFill>
              </a:rPr>
              <a:t>Nakoosa</a:t>
            </a:r>
            <a:r>
              <a:rPr lang="en-US" sz="2200" b="1" dirty="0">
                <a:solidFill>
                  <a:schemeClr val="accent1"/>
                </a:solidFill>
              </a:rPr>
              <a:t> Trail Fleet Facility</a:t>
            </a:r>
            <a:endParaRPr lang="en-US" sz="2200" dirty="0"/>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6,000-gal unleaded gas </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4,000-gal diesel</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1,000-gal used oil</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250-gal ATF</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Split 650-gal 10W-20/5W-30</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Split 500-gal hydraulic/ATF</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Split 500-gal hydraulic/75W-90</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500-gal motor oil (10W-30)</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55-gal drums (misc. oils)</a:t>
            </a:r>
            <a:endParaRPr lang="en-US" sz="2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9008" y="1650863"/>
            <a:ext cx="5358994" cy="4019246"/>
          </a:xfrm>
          <a:prstGeom prst="rect">
            <a:avLst/>
          </a:prstGeom>
          <a:ln w="15875">
            <a:solidFill>
              <a:schemeClr val="accent1"/>
            </a:solidFill>
          </a:ln>
        </p:spPr>
      </p:pic>
      <p:sp>
        <p:nvSpPr>
          <p:cNvPr id="7" name="Right Brace 6"/>
          <p:cNvSpPr/>
          <p:nvPr/>
        </p:nvSpPr>
        <p:spPr>
          <a:xfrm>
            <a:off x="4907868" y="2960948"/>
            <a:ext cx="360040" cy="3204356"/>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Box 8"/>
          <p:cNvSpPr txBox="1"/>
          <p:nvPr/>
        </p:nvSpPr>
        <p:spPr>
          <a:xfrm>
            <a:off x="5237020" y="4347682"/>
            <a:ext cx="859531" cy="430887"/>
          </a:xfrm>
          <a:prstGeom prst="rect">
            <a:avLst/>
          </a:prstGeom>
          <a:noFill/>
        </p:spPr>
        <p:txBody>
          <a:bodyPr wrap="square" rtlCol="0">
            <a:spAutoFit/>
          </a:bodyPr>
          <a:lstStyle/>
          <a:p>
            <a:r>
              <a:rPr lang="en-US" sz="2200" dirty="0">
                <a:solidFill>
                  <a:schemeClr val="tx1">
                    <a:lumMod val="75000"/>
                    <a:lumOff val="25000"/>
                  </a:schemeClr>
                </a:solidFill>
              </a:rPr>
              <a:t>Inside</a:t>
            </a:r>
          </a:p>
        </p:txBody>
      </p:sp>
    </p:spTree>
    <p:extLst>
      <p:ext uri="{BB962C8B-B14F-4D97-AF65-F5344CB8AC3E}">
        <p14:creationId xmlns:p14="http://schemas.microsoft.com/office/powerpoint/2010/main" val="2747592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City of Madison Sources</a:t>
            </a:r>
          </a:p>
        </p:txBody>
      </p:sp>
      <p:sp>
        <p:nvSpPr>
          <p:cNvPr id="6" name="TextBox 5"/>
          <p:cNvSpPr txBox="1"/>
          <p:nvPr/>
        </p:nvSpPr>
        <p:spPr>
          <a:xfrm>
            <a:off x="1097281" y="1617812"/>
            <a:ext cx="4922924" cy="769441"/>
          </a:xfrm>
          <a:prstGeom prst="rect">
            <a:avLst/>
          </a:prstGeom>
          <a:noFill/>
        </p:spPr>
        <p:txBody>
          <a:bodyPr wrap="square" rtlCol="0">
            <a:spAutoFit/>
          </a:bodyPr>
          <a:lstStyle/>
          <a:p>
            <a:endParaRPr lang="en-US" sz="2200" dirty="0"/>
          </a:p>
          <a:p>
            <a:pPr marL="285744" indent="-285744">
              <a:buFont typeface="Arial" panose="020B0604020202020204" pitchFamily="34" charset="0"/>
              <a:buChar char="•"/>
            </a:pPr>
            <a:endParaRPr lang="en-US" sz="2200" dirty="0"/>
          </a:p>
        </p:txBody>
      </p:sp>
      <p:sp>
        <p:nvSpPr>
          <p:cNvPr id="8" name="TextBox 7"/>
          <p:cNvSpPr txBox="1"/>
          <p:nvPr/>
        </p:nvSpPr>
        <p:spPr>
          <a:xfrm>
            <a:off x="1097280" y="1617810"/>
            <a:ext cx="4998719" cy="1415772"/>
          </a:xfrm>
          <a:prstGeom prst="rect">
            <a:avLst/>
          </a:prstGeom>
          <a:noFill/>
        </p:spPr>
        <p:txBody>
          <a:bodyPr wrap="square" rtlCol="0">
            <a:spAutoFit/>
          </a:bodyPr>
          <a:lstStyle/>
          <a:p>
            <a:pPr>
              <a:spcBef>
                <a:spcPts val="600"/>
              </a:spcBef>
              <a:spcAft>
                <a:spcPts val="600"/>
              </a:spcAft>
            </a:pPr>
            <a:r>
              <a:rPr lang="en-US" sz="2200" b="1" dirty="0">
                <a:solidFill>
                  <a:schemeClr val="accent1"/>
                </a:solidFill>
              </a:rPr>
              <a:t>Forest Hill Parks Maintenance</a:t>
            </a:r>
            <a:endParaRPr lang="en-US" sz="2200" dirty="0"/>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550-gal unleaded gasoline</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550-gal diesel</a:t>
            </a:r>
            <a:endParaRPr lang="en-US" sz="2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9008" y="1650863"/>
            <a:ext cx="5358995" cy="4019246"/>
          </a:xfrm>
          <a:prstGeom prst="rect">
            <a:avLst/>
          </a:prstGeom>
          <a:ln w="15875">
            <a:solidFill>
              <a:schemeClr val="accent1"/>
            </a:solidFill>
          </a:ln>
        </p:spPr>
      </p:pic>
    </p:spTree>
    <p:extLst>
      <p:ext uri="{BB962C8B-B14F-4D97-AF65-F5344CB8AC3E}">
        <p14:creationId xmlns:p14="http://schemas.microsoft.com/office/powerpoint/2010/main" val="652229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Realistic Spill Scenarios</a:t>
            </a:r>
          </a:p>
        </p:txBody>
      </p:sp>
      <p:sp>
        <p:nvSpPr>
          <p:cNvPr id="3" name="Content Placeholder 2"/>
          <p:cNvSpPr>
            <a:spLocks noGrp="1"/>
          </p:cNvSpPr>
          <p:nvPr>
            <p:ph idx="1"/>
          </p:nvPr>
        </p:nvSpPr>
        <p:spPr>
          <a:xfrm>
            <a:off x="1097280" y="1591829"/>
            <a:ext cx="5474208" cy="4825503"/>
          </a:xfrm>
        </p:spPr>
        <p:txBody>
          <a:bodyPr>
            <a:normAutofit/>
          </a:bodyPr>
          <a:lstStyle/>
          <a:p>
            <a:pPr marL="0" indent="0">
              <a:buNone/>
            </a:pPr>
            <a:r>
              <a:rPr lang="en-US" sz="2200" b="1" dirty="0">
                <a:solidFill>
                  <a:schemeClr val="accent1"/>
                </a:solidFill>
              </a:rPr>
              <a:t>Potential Major Spills:</a:t>
            </a:r>
            <a:endParaRPr lang="en-US" sz="2200" dirty="0"/>
          </a:p>
          <a:p>
            <a:pPr lvl="1"/>
            <a:r>
              <a:rPr lang="en-US" sz="2200" dirty="0"/>
              <a:t>Release from oil delivery equipment during unloading at fill ports</a:t>
            </a:r>
          </a:p>
          <a:p>
            <a:pPr lvl="1"/>
            <a:r>
              <a:rPr lang="en-US" sz="2200" dirty="0"/>
              <a:t>A truck hitting an outdoor used oil tank/drum not protected by safety bollards.</a:t>
            </a:r>
          </a:p>
          <a:p>
            <a:pPr lvl="1"/>
            <a:r>
              <a:rPr lang="en-US" sz="2200" dirty="0"/>
              <a:t>Catastrophic tank or pipe failure (</a:t>
            </a:r>
            <a:r>
              <a:rPr lang="en-US" sz="2200" i="1" dirty="0"/>
              <a:t>low probability</a:t>
            </a:r>
            <a:r>
              <a:rPr lang="en-US" sz="2200" dirty="0"/>
              <a:t>)</a:t>
            </a:r>
          </a:p>
          <a:p>
            <a:pPr marL="0" indent="0">
              <a:buNone/>
            </a:pPr>
            <a:r>
              <a:rPr lang="en-US" sz="2200" b="1" dirty="0">
                <a:solidFill>
                  <a:schemeClr val="accent1"/>
                </a:solidFill>
              </a:rPr>
              <a:t>Potential Minor Spills:</a:t>
            </a:r>
            <a:endParaRPr lang="en-US" sz="2200" dirty="0"/>
          </a:p>
          <a:p>
            <a:pPr lvl="1"/>
            <a:r>
              <a:rPr lang="en-US" sz="2200" dirty="0"/>
              <a:t>Minor overfill at fill port</a:t>
            </a:r>
          </a:p>
          <a:p>
            <a:pPr lvl="1"/>
            <a:r>
              <a:rPr lang="en-US" sz="2200" dirty="0"/>
              <a:t>Automatic stop failure on pump</a:t>
            </a:r>
          </a:p>
          <a:p>
            <a:pPr lvl="1"/>
            <a:r>
              <a:rPr lang="en-US" sz="2200" dirty="0"/>
              <a:t>Leakage of fuel dispenser</a:t>
            </a:r>
          </a:p>
          <a:p>
            <a:pPr lvl="1"/>
            <a:r>
              <a:rPr lang="en-US" sz="2200" dirty="0"/>
              <a:t>Spills during transfer from drums or containers</a:t>
            </a:r>
          </a:p>
          <a:p>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10407" y="1591832"/>
            <a:ext cx="4386773" cy="4362613"/>
          </a:xfrm>
          <a:prstGeom prst="rect">
            <a:avLst/>
          </a:prstGeom>
          <a:ln w="15875">
            <a:solidFill>
              <a:schemeClr val="accent1"/>
            </a:solidFill>
          </a:ln>
        </p:spPr>
      </p:pic>
      <p:sp>
        <p:nvSpPr>
          <p:cNvPr id="5" name="Freeform 4"/>
          <p:cNvSpPr/>
          <p:nvPr/>
        </p:nvSpPr>
        <p:spPr>
          <a:xfrm>
            <a:off x="7083552" y="2450592"/>
            <a:ext cx="1926336" cy="2194560"/>
          </a:xfrm>
          <a:custGeom>
            <a:avLst/>
            <a:gdLst>
              <a:gd name="connsiteX0" fmla="*/ 1926336 w 1926336"/>
              <a:gd name="connsiteY0" fmla="*/ 0 h 2194560"/>
              <a:gd name="connsiteX1" fmla="*/ 1792224 w 1926336"/>
              <a:gd name="connsiteY1" fmla="*/ 85344 h 2194560"/>
              <a:gd name="connsiteX2" fmla="*/ 1755648 w 1926336"/>
              <a:gd name="connsiteY2" fmla="*/ 109728 h 2194560"/>
              <a:gd name="connsiteX3" fmla="*/ 1658112 w 1926336"/>
              <a:gd name="connsiteY3" fmla="*/ 134112 h 2194560"/>
              <a:gd name="connsiteX4" fmla="*/ 1609344 w 1926336"/>
              <a:gd name="connsiteY4" fmla="*/ 158496 h 2194560"/>
              <a:gd name="connsiteX5" fmla="*/ 1499616 w 1926336"/>
              <a:gd name="connsiteY5" fmla="*/ 182880 h 2194560"/>
              <a:gd name="connsiteX6" fmla="*/ 1463040 w 1926336"/>
              <a:gd name="connsiteY6" fmla="*/ 195072 h 2194560"/>
              <a:gd name="connsiteX7" fmla="*/ 1414272 w 1926336"/>
              <a:gd name="connsiteY7" fmla="*/ 207264 h 2194560"/>
              <a:gd name="connsiteX8" fmla="*/ 1341120 w 1926336"/>
              <a:gd name="connsiteY8" fmla="*/ 231648 h 2194560"/>
              <a:gd name="connsiteX9" fmla="*/ 1243584 w 1926336"/>
              <a:gd name="connsiteY9" fmla="*/ 256032 h 2194560"/>
              <a:gd name="connsiteX10" fmla="*/ 1207008 w 1926336"/>
              <a:gd name="connsiteY10" fmla="*/ 268224 h 2194560"/>
              <a:gd name="connsiteX11" fmla="*/ 1109472 w 1926336"/>
              <a:gd name="connsiteY11" fmla="*/ 280416 h 2194560"/>
              <a:gd name="connsiteX12" fmla="*/ 1011936 w 1926336"/>
              <a:gd name="connsiteY12" fmla="*/ 304800 h 2194560"/>
              <a:gd name="connsiteX13" fmla="*/ 938784 w 1926336"/>
              <a:gd name="connsiteY13" fmla="*/ 329184 h 2194560"/>
              <a:gd name="connsiteX14" fmla="*/ 890016 w 1926336"/>
              <a:gd name="connsiteY14" fmla="*/ 341376 h 2194560"/>
              <a:gd name="connsiteX15" fmla="*/ 853440 w 1926336"/>
              <a:gd name="connsiteY15" fmla="*/ 353568 h 2194560"/>
              <a:gd name="connsiteX16" fmla="*/ 743712 w 1926336"/>
              <a:gd name="connsiteY16" fmla="*/ 377952 h 2194560"/>
              <a:gd name="connsiteX17" fmla="*/ 670560 w 1926336"/>
              <a:gd name="connsiteY17" fmla="*/ 402336 h 2194560"/>
              <a:gd name="connsiteX18" fmla="*/ 560832 w 1926336"/>
              <a:gd name="connsiteY18" fmla="*/ 438912 h 2194560"/>
              <a:gd name="connsiteX19" fmla="*/ 524256 w 1926336"/>
              <a:gd name="connsiteY19" fmla="*/ 451104 h 2194560"/>
              <a:gd name="connsiteX20" fmla="*/ 487680 w 1926336"/>
              <a:gd name="connsiteY20" fmla="*/ 475488 h 2194560"/>
              <a:gd name="connsiteX21" fmla="*/ 414528 w 1926336"/>
              <a:gd name="connsiteY21" fmla="*/ 499872 h 2194560"/>
              <a:gd name="connsiteX22" fmla="*/ 377952 w 1926336"/>
              <a:gd name="connsiteY22" fmla="*/ 512064 h 2194560"/>
              <a:gd name="connsiteX23" fmla="*/ 341376 w 1926336"/>
              <a:gd name="connsiteY23" fmla="*/ 524256 h 2194560"/>
              <a:gd name="connsiteX24" fmla="*/ 268224 w 1926336"/>
              <a:gd name="connsiteY24" fmla="*/ 560832 h 2194560"/>
              <a:gd name="connsiteX25" fmla="*/ 231648 w 1926336"/>
              <a:gd name="connsiteY25" fmla="*/ 585216 h 2194560"/>
              <a:gd name="connsiteX26" fmla="*/ 195072 w 1926336"/>
              <a:gd name="connsiteY26" fmla="*/ 597408 h 2194560"/>
              <a:gd name="connsiteX27" fmla="*/ 85344 w 1926336"/>
              <a:gd name="connsiteY27" fmla="*/ 682752 h 2194560"/>
              <a:gd name="connsiteX28" fmla="*/ 36576 w 1926336"/>
              <a:gd name="connsiteY28" fmla="*/ 755904 h 2194560"/>
              <a:gd name="connsiteX29" fmla="*/ 0 w 1926336"/>
              <a:gd name="connsiteY29" fmla="*/ 877824 h 2194560"/>
              <a:gd name="connsiteX30" fmla="*/ 12192 w 1926336"/>
              <a:gd name="connsiteY30" fmla="*/ 1133856 h 2194560"/>
              <a:gd name="connsiteX31" fmla="*/ 36576 w 1926336"/>
              <a:gd name="connsiteY31" fmla="*/ 1207008 h 2194560"/>
              <a:gd name="connsiteX32" fmla="*/ 48768 w 1926336"/>
              <a:gd name="connsiteY32" fmla="*/ 1243584 h 2194560"/>
              <a:gd name="connsiteX33" fmla="*/ 73152 w 1926336"/>
              <a:gd name="connsiteY33" fmla="*/ 1280160 h 2194560"/>
              <a:gd name="connsiteX34" fmla="*/ 85344 w 1926336"/>
              <a:gd name="connsiteY34" fmla="*/ 1316736 h 2194560"/>
              <a:gd name="connsiteX35" fmla="*/ 109728 w 1926336"/>
              <a:gd name="connsiteY35" fmla="*/ 1353312 h 2194560"/>
              <a:gd name="connsiteX36" fmla="*/ 146304 w 1926336"/>
              <a:gd name="connsiteY36" fmla="*/ 1426464 h 2194560"/>
              <a:gd name="connsiteX37" fmla="*/ 182880 w 1926336"/>
              <a:gd name="connsiteY37" fmla="*/ 1450848 h 2194560"/>
              <a:gd name="connsiteX38" fmla="*/ 268224 w 1926336"/>
              <a:gd name="connsiteY38" fmla="*/ 1560576 h 2194560"/>
              <a:gd name="connsiteX39" fmla="*/ 292608 w 1926336"/>
              <a:gd name="connsiteY39" fmla="*/ 1597152 h 2194560"/>
              <a:gd name="connsiteX40" fmla="*/ 329184 w 1926336"/>
              <a:gd name="connsiteY40" fmla="*/ 1633728 h 2194560"/>
              <a:gd name="connsiteX41" fmla="*/ 353568 w 1926336"/>
              <a:gd name="connsiteY41" fmla="*/ 1670304 h 2194560"/>
              <a:gd name="connsiteX42" fmla="*/ 390144 w 1926336"/>
              <a:gd name="connsiteY42" fmla="*/ 1694688 h 2194560"/>
              <a:gd name="connsiteX43" fmla="*/ 463296 w 1926336"/>
              <a:gd name="connsiteY43" fmla="*/ 1767840 h 2194560"/>
              <a:gd name="connsiteX44" fmla="*/ 499872 w 1926336"/>
              <a:gd name="connsiteY44" fmla="*/ 1792224 h 2194560"/>
              <a:gd name="connsiteX45" fmla="*/ 536448 w 1926336"/>
              <a:gd name="connsiteY45" fmla="*/ 1828800 h 2194560"/>
              <a:gd name="connsiteX46" fmla="*/ 573024 w 1926336"/>
              <a:gd name="connsiteY46" fmla="*/ 1840992 h 2194560"/>
              <a:gd name="connsiteX47" fmla="*/ 646176 w 1926336"/>
              <a:gd name="connsiteY47" fmla="*/ 1889760 h 2194560"/>
              <a:gd name="connsiteX48" fmla="*/ 719328 w 1926336"/>
              <a:gd name="connsiteY48" fmla="*/ 1914144 h 2194560"/>
              <a:gd name="connsiteX49" fmla="*/ 829056 w 1926336"/>
              <a:gd name="connsiteY49" fmla="*/ 1962912 h 2194560"/>
              <a:gd name="connsiteX50" fmla="*/ 950976 w 1926336"/>
              <a:gd name="connsiteY50" fmla="*/ 2011680 h 2194560"/>
              <a:gd name="connsiteX51" fmla="*/ 987552 w 1926336"/>
              <a:gd name="connsiteY51" fmla="*/ 2023872 h 2194560"/>
              <a:gd name="connsiteX52" fmla="*/ 1024128 w 1926336"/>
              <a:gd name="connsiteY52" fmla="*/ 2036064 h 2194560"/>
              <a:gd name="connsiteX53" fmla="*/ 1060704 w 1926336"/>
              <a:gd name="connsiteY53" fmla="*/ 2060448 h 2194560"/>
              <a:gd name="connsiteX54" fmla="*/ 1097280 w 1926336"/>
              <a:gd name="connsiteY54" fmla="*/ 2072640 h 2194560"/>
              <a:gd name="connsiteX55" fmla="*/ 1133856 w 1926336"/>
              <a:gd name="connsiteY55" fmla="*/ 2097024 h 2194560"/>
              <a:gd name="connsiteX56" fmla="*/ 1170432 w 1926336"/>
              <a:gd name="connsiteY56" fmla="*/ 2109216 h 2194560"/>
              <a:gd name="connsiteX57" fmla="*/ 1207008 w 1926336"/>
              <a:gd name="connsiteY57" fmla="*/ 2133600 h 2194560"/>
              <a:gd name="connsiteX58" fmla="*/ 1243584 w 1926336"/>
              <a:gd name="connsiteY58" fmla="*/ 2145792 h 2194560"/>
              <a:gd name="connsiteX59" fmla="*/ 1316736 w 1926336"/>
              <a:gd name="connsiteY59" fmla="*/ 2194560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926336" h="2194560">
                <a:moveTo>
                  <a:pt x="1926336" y="0"/>
                </a:moveTo>
                <a:cubicBezTo>
                  <a:pt x="1840246" y="51654"/>
                  <a:pt x="1885093" y="23431"/>
                  <a:pt x="1792224" y="85344"/>
                </a:cubicBezTo>
                <a:cubicBezTo>
                  <a:pt x="1780032" y="93472"/>
                  <a:pt x="1769549" y="105094"/>
                  <a:pt x="1755648" y="109728"/>
                </a:cubicBezTo>
                <a:cubicBezTo>
                  <a:pt x="1699413" y="128473"/>
                  <a:pt x="1731674" y="119400"/>
                  <a:pt x="1658112" y="134112"/>
                </a:cubicBezTo>
                <a:cubicBezTo>
                  <a:pt x="1641856" y="142240"/>
                  <a:pt x="1626362" y="152114"/>
                  <a:pt x="1609344" y="158496"/>
                </a:cubicBezTo>
                <a:cubicBezTo>
                  <a:pt x="1584312" y="167883"/>
                  <a:pt x="1522790" y="177086"/>
                  <a:pt x="1499616" y="182880"/>
                </a:cubicBezTo>
                <a:cubicBezTo>
                  <a:pt x="1487148" y="185997"/>
                  <a:pt x="1475397" y="191541"/>
                  <a:pt x="1463040" y="195072"/>
                </a:cubicBezTo>
                <a:cubicBezTo>
                  <a:pt x="1446928" y="199675"/>
                  <a:pt x="1430322" y="202449"/>
                  <a:pt x="1414272" y="207264"/>
                </a:cubicBezTo>
                <a:cubicBezTo>
                  <a:pt x="1389653" y="214650"/>
                  <a:pt x="1366056" y="225414"/>
                  <a:pt x="1341120" y="231648"/>
                </a:cubicBezTo>
                <a:cubicBezTo>
                  <a:pt x="1308608" y="239776"/>
                  <a:pt x="1275377" y="245434"/>
                  <a:pt x="1243584" y="256032"/>
                </a:cubicBezTo>
                <a:cubicBezTo>
                  <a:pt x="1231392" y="260096"/>
                  <a:pt x="1219652" y="265925"/>
                  <a:pt x="1207008" y="268224"/>
                </a:cubicBezTo>
                <a:cubicBezTo>
                  <a:pt x="1174771" y="274085"/>
                  <a:pt x="1141984" y="276352"/>
                  <a:pt x="1109472" y="280416"/>
                </a:cubicBezTo>
                <a:cubicBezTo>
                  <a:pt x="998492" y="317409"/>
                  <a:pt x="1173772" y="260663"/>
                  <a:pt x="1011936" y="304800"/>
                </a:cubicBezTo>
                <a:cubicBezTo>
                  <a:pt x="987139" y="311563"/>
                  <a:pt x="963720" y="322950"/>
                  <a:pt x="938784" y="329184"/>
                </a:cubicBezTo>
                <a:cubicBezTo>
                  <a:pt x="922528" y="333248"/>
                  <a:pt x="906128" y="336773"/>
                  <a:pt x="890016" y="341376"/>
                </a:cubicBezTo>
                <a:cubicBezTo>
                  <a:pt x="877659" y="344907"/>
                  <a:pt x="865908" y="350451"/>
                  <a:pt x="853440" y="353568"/>
                </a:cubicBezTo>
                <a:cubicBezTo>
                  <a:pt x="783831" y="370970"/>
                  <a:pt x="806291" y="359178"/>
                  <a:pt x="743712" y="377952"/>
                </a:cubicBezTo>
                <a:cubicBezTo>
                  <a:pt x="719093" y="385338"/>
                  <a:pt x="694944" y="394208"/>
                  <a:pt x="670560" y="402336"/>
                </a:cubicBezTo>
                <a:lnTo>
                  <a:pt x="560832" y="438912"/>
                </a:lnTo>
                <a:cubicBezTo>
                  <a:pt x="548640" y="442976"/>
                  <a:pt x="534949" y="443975"/>
                  <a:pt x="524256" y="451104"/>
                </a:cubicBezTo>
                <a:cubicBezTo>
                  <a:pt x="512064" y="459232"/>
                  <a:pt x="501070" y="469537"/>
                  <a:pt x="487680" y="475488"/>
                </a:cubicBezTo>
                <a:cubicBezTo>
                  <a:pt x="464192" y="485927"/>
                  <a:pt x="438912" y="491744"/>
                  <a:pt x="414528" y="499872"/>
                </a:cubicBezTo>
                <a:lnTo>
                  <a:pt x="377952" y="512064"/>
                </a:lnTo>
                <a:cubicBezTo>
                  <a:pt x="365760" y="516128"/>
                  <a:pt x="352069" y="517127"/>
                  <a:pt x="341376" y="524256"/>
                </a:cubicBezTo>
                <a:cubicBezTo>
                  <a:pt x="236554" y="594137"/>
                  <a:pt x="369178" y="510355"/>
                  <a:pt x="268224" y="560832"/>
                </a:cubicBezTo>
                <a:cubicBezTo>
                  <a:pt x="255118" y="567385"/>
                  <a:pt x="244754" y="578663"/>
                  <a:pt x="231648" y="585216"/>
                </a:cubicBezTo>
                <a:cubicBezTo>
                  <a:pt x="220153" y="590963"/>
                  <a:pt x="206306" y="591167"/>
                  <a:pt x="195072" y="597408"/>
                </a:cubicBezTo>
                <a:cubicBezTo>
                  <a:pt x="158997" y="617450"/>
                  <a:pt x="112387" y="647982"/>
                  <a:pt x="85344" y="682752"/>
                </a:cubicBezTo>
                <a:cubicBezTo>
                  <a:pt x="67352" y="705885"/>
                  <a:pt x="45843" y="728102"/>
                  <a:pt x="36576" y="755904"/>
                </a:cubicBezTo>
                <a:cubicBezTo>
                  <a:pt x="6893" y="844952"/>
                  <a:pt x="18426" y="804120"/>
                  <a:pt x="0" y="877824"/>
                </a:cubicBezTo>
                <a:cubicBezTo>
                  <a:pt x="4064" y="963168"/>
                  <a:pt x="2757" y="1048938"/>
                  <a:pt x="12192" y="1133856"/>
                </a:cubicBezTo>
                <a:cubicBezTo>
                  <a:pt x="15030" y="1159402"/>
                  <a:pt x="28448" y="1182624"/>
                  <a:pt x="36576" y="1207008"/>
                </a:cubicBezTo>
                <a:cubicBezTo>
                  <a:pt x="40640" y="1219200"/>
                  <a:pt x="41639" y="1232891"/>
                  <a:pt x="48768" y="1243584"/>
                </a:cubicBezTo>
                <a:cubicBezTo>
                  <a:pt x="56896" y="1255776"/>
                  <a:pt x="66599" y="1267054"/>
                  <a:pt x="73152" y="1280160"/>
                </a:cubicBezTo>
                <a:cubicBezTo>
                  <a:pt x="78899" y="1291655"/>
                  <a:pt x="79597" y="1305241"/>
                  <a:pt x="85344" y="1316736"/>
                </a:cubicBezTo>
                <a:cubicBezTo>
                  <a:pt x="91897" y="1329842"/>
                  <a:pt x="103175" y="1340206"/>
                  <a:pt x="109728" y="1353312"/>
                </a:cubicBezTo>
                <a:cubicBezTo>
                  <a:pt x="129560" y="1392976"/>
                  <a:pt x="111363" y="1391523"/>
                  <a:pt x="146304" y="1426464"/>
                </a:cubicBezTo>
                <a:cubicBezTo>
                  <a:pt x="156665" y="1436825"/>
                  <a:pt x="170688" y="1442720"/>
                  <a:pt x="182880" y="1450848"/>
                </a:cubicBezTo>
                <a:cubicBezTo>
                  <a:pt x="306138" y="1635735"/>
                  <a:pt x="172727" y="1445979"/>
                  <a:pt x="268224" y="1560576"/>
                </a:cubicBezTo>
                <a:cubicBezTo>
                  <a:pt x="277605" y="1571833"/>
                  <a:pt x="283227" y="1585895"/>
                  <a:pt x="292608" y="1597152"/>
                </a:cubicBezTo>
                <a:cubicBezTo>
                  <a:pt x="303646" y="1610398"/>
                  <a:pt x="318146" y="1620482"/>
                  <a:pt x="329184" y="1633728"/>
                </a:cubicBezTo>
                <a:cubicBezTo>
                  <a:pt x="338565" y="1644985"/>
                  <a:pt x="343207" y="1659943"/>
                  <a:pt x="353568" y="1670304"/>
                </a:cubicBezTo>
                <a:cubicBezTo>
                  <a:pt x="363929" y="1680665"/>
                  <a:pt x="379192" y="1684953"/>
                  <a:pt x="390144" y="1694688"/>
                </a:cubicBezTo>
                <a:cubicBezTo>
                  <a:pt x="415918" y="1717598"/>
                  <a:pt x="434603" y="1748712"/>
                  <a:pt x="463296" y="1767840"/>
                </a:cubicBezTo>
                <a:cubicBezTo>
                  <a:pt x="475488" y="1775968"/>
                  <a:pt x="488615" y="1782843"/>
                  <a:pt x="499872" y="1792224"/>
                </a:cubicBezTo>
                <a:cubicBezTo>
                  <a:pt x="513118" y="1803262"/>
                  <a:pt x="522102" y="1819236"/>
                  <a:pt x="536448" y="1828800"/>
                </a:cubicBezTo>
                <a:cubicBezTo>
                  <a:pt x="547141" y="1835929"/>
                  <a:pt x="561790" y="1834751"/>
                  <a:pt x="573024" y="1840992"/>
                </a:cubicBezTo>
                <a:cubicBezTo>
                  <a:pt x="598642" y="1855224"/>
                  <a:pt x="618374" y="1880493"/>
                  <a:pt x="646176" y="1889760"/>
                </a:cubicBezTo>
                <a:cubicBezTo>
                  <a:pt x="670560" y="1897888"/>
                  <a:pt x="697942" y="1899887"/>
                  <a:pt x="719328" y="1914144"/>
                </a:cubicBezTo>
                <a:cubicBezTo>
                  <a:pt x="826918" y="1985871"/>
                  <a:pt x="654950" y="1875859"/>
                  <a:pt x="829056" y="1962912"/>
                </a:cubicBezTo>
                <a:cubicBezTo>
                  <a:pt x="900813" y="1998791"/>
                  <a:pt x="860582" y="1981549"/>
                  <a:pt x="950976" y="2011680"/>
                </a:cubicBezTo>
                <a:lnTo>
                  <a:pt x="987552" y="2023872"/>
                </a:lnTo>
                <a:cubicBezTo>
                  <a:pt x="999744" y="2027936"/>
                  <a:pt x="1013435" y="2028935"/>
                  <a:pt x="1024128" y="2036064"/>
                </a:cubicBezTo>
                <a:cubicBezTo>
                  <a:pt x="1036320" y="2044192"/>
                  <a:pt x="1047598" y="2053895"/>
                  <a:pt x="1060704" y="2060448"/>
                </a:cubicBezTo>
                <a:cubicBezTo>
                  <a:pt x="1072199" y="2066195"/>
                  <a:pt x="1085785" y="2066893"/>
                  <a:pt x="1097280" y="2072640"/>
                </a:cubicBezTo>
                <a:cubicBezTo>
                  <a:pt x="1110386" y="2079193"/>
                  <a:pt x="1120750" y="2090471"/>
                  <a:pt x="1133856" y="2097024"/>
                </a:cubicBezTo>
                <a:cubicBezTo>
                  <a:pt x="1145351" y="2102771"/>
                  <a:pt x="1158937" y="2103469"/>
                  <a:pt x="1170432" y="2109216"/>
                </a:cubicBezTo>
                <a:cubicBezTo>
                  <a:pt x="1183538" y="2115769"/>
                  <a:pt x="1193902" y="2127047"/>
                  <a:pt x="1207008" y="2133600"/>
                </a:cubicBezTo>
                <a:cubicBezTo>
                  <a:pt x="1218503" y="2139347"/>
                  <a:pt x="1232350" y="2139551"/>
                  <a:pt x="1243584" y="2145792"/>
                </a:cubicBezTo>
                <a:cubicBezTo>
                  <a:pt x="1269202" y="2160024"/>
                  <a:pt x="1316736" y="2194560"/>
                  <a:pt x="1316736" y="2194560"/>
                </a:cubicBezTo>
              </a:path>
            </a:pathLst>
          </a:custGeom>
          <a:noFill/>
          <a:ln w="76200">
            <a:solidFill>
              <a:srgbClr val="FF0000"/>
            </a:solidFill>
            <a:headEnd type="none" w="lg" len="lg"/>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03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Course Introduction</a:t>
            </a:r>
          </a:p>
        </p:txBody>
      </p:sp>
      <p:sp>
        <p:nvSpPr>
          <p:cNvPr id="3" name="Content Placeholder 2"/>
          <p:cNvSpPr>
            <a:spLocks noGrp="1"/>
          </p:cNvSpPr>
          <p:nvPr>
            <p:ph idx="1"/>
          </p:nvPr>
        </p:nvSpPr>
        <p:spPr>
          <a:xfrm>
            <a:off x="1097280" y="1621536"/>
            <a:ext cx="10058400" cy="4723788"/>
          </a:xfrm>
        </p:spPr>
        <p:txBody>
          <a:bodyPr/>
          <a:lstStyle/>
          <a:p>
            <a:pPr marL="0" indent="0">
              <a:buNone/>
            </a:pPr>
            <a:r>
              <a:rPr lang="en-US" sz="2200" dirty="0"/>
              <a:t>Welcome to the online Spill Prevention Control &amp; Countermeasure (SPCC) training course for City of Madison facilities.  All oil-handling personnel must receive at least </a:t>
            </a:r>
            <a:r>
              <a:rPr lang="en-US" sz="2200" b="1" dirty="0"/>
              <a:t>ANNUAL</a:t>
            </a:r>
            <a:r>
              <a:rPr lang="en-US" sz="2200" dirty="0"/>
              <a:t> training to respond properly to spills in their work areas. </a:t>
            </a:r>
          </a:p>
          <a:p>
            <a:pPr marL="0" indent="0">
              <a:buNone/>
            </a:pPr>
            <a:r>
              <a:rPr lang="en-US" sz="2200" dirty="0">
                <a:solidFill>
                  <a:srgbClr val="FF0000"/>
                </a:solidFill>
              </a:rPr>
              <a:t>The following City facilities require an SPCC plan:</a:t>
            </a:r>
          </a:p>
          <a:p>
            <a:pPr lvl="1"/>
            <a:r>
              <a:rPr lang="en-US" sz="2200" dirty="0">
                <a:solidFill>
                  <a:srgbClr val="FF0000"/>
                </a:solidFill>
              </a:rPr>
              <a:t>Metro Transit</a:t>
            </a:r>
          </a:p>
          <a:p>
            <a:pPr lvl="1"/>
            <a:r>
              <a:rPr lang="en-US" sz="2200" dirty="0">
                <a:solidFill>
                  <a:srgbClr val="FF0000"/>
                </a:solidFill>
              </a:rPr>
              <a:t>Summit Parks Maintenance </a:t>
            </a:r>
          </a:p>
          <a:p>
            <a:pPr lvl="1"/>
            <a:r>
              <a:rPr lang="en-US" sz="2200" dirty="0">
                <a:solidFill>
                  <a:srgbClr val="FF0000"/>
                </a:solidFill>
              </a:rPr>
              <a:t>Fire Station #7</a:t>
            </a:r>
          </a:p>
          <a:p>
            <a:pPr lvl="1"/>
            <a:r>
              <a:rPr lang="en-US" sz="2200" dirty="0" err="1">
                <a:solidFill>
                  <a:srgbClr val="FF0000"/>
                </a:solidFill>
              </a:rPr>
              <a:t>Odana</a:t>
            </a:r>
            <a:r>
              <a:rPr lang="en-US" sz="2200" dirty="0">
                <a:solidFill>
                  <a:srgbClr val="FF0000"/>
                </a:solidFill>
              </a:rPr>
              <a:t> Golf Course</a:t>
            </a:r>
          </a:p>
          <a:p>
            <a:pPr lvl="1"/>
            <a:r>
              <a:rPr lang="en-US" sz="2200" dirty="0">
                <a:solidFill>
                  <a:srgbClr val="FF0000"/>
                </a:solidFill>
              </a:rPr>
              <a:t>Olin Transfer Station</a:t>
            </a:r>
          </a:p>
          <a:p>
            <a:pPr lvl="1"/>
            <a:r>
              <a:rPr lang="en-US" sz="2200" dirty="0">
                <a:solidFill>
                  <a:srgbClr val="FF0000"/>
                </a:solidFill>
              </a:rPr>
              <a:t>Yahara Hills Golf Course</a:t>
            </a:r>
          </a:p>
          <a:p>
            <a:pPr lvl="1"/>
            <a:r>
              <a:rPr lang="en-US" sz="2200" dirty="0" err="1">
                <a:solidFill>
                  <a:srgbClr val="FF0000"/>
                </a:solidFill>
              </a:rPr>
              <a:t>Nakoosa</a:t>
            </a:r>
            <a:r>
              <a:rPr lang="en-US" sz="2200" dirty="0">
                <a:solidFill>
                  <a:srgbClr val="FF0000"/>
                </a:solidFill>
              </a:rPr>
              <a:t> Trail Fleet</a:t>
            </a:r>
          </a:p>
          <a:p>
            <a:pPr lvl="1"/>
            <a:r>
              <a:rPr lang="en-US" sz="2200" dirty="0">
                <a:solidFill>
                  <a:srgbClr val="FF0000"/>
                </a:solidFill>
              </a:rPr>
              <a:t>Forest Hill Parks Maintenance </a:t>
            </a:r>
            <a:r>
              <a:rPr lang="en-US" sz="1400" dirty="0">
                <a:solidFill>
                  <a:srgbClr val="FF0000"/>
                </a:solidFill>
              </a:rPr>
              <a:t>(not required)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46292" y="2748586"/>
            <a:ext cx="4123576" cy="3092682"/>
          </a:xfrm>
          <a:prstGeom prst="rect">
            <a:avLst/>
          </a:prstGeom>
          <a:ln w="15875">
            <a:solidFill>
              <a:schemeClr val="accent1"/>
            </a:solidFill>
          </a:ln>
        </p:spPr>
      </p:pic>
    </p:spTree>
    <p:extLst>
      <p:ext uri="{BB962C8B-B14F-4D97-AF65-F5344CB8AC3E}">
        <p14:creationId xmlns:p14="http://schemas.microsoft.com/office/powerpoint/2010/main" val="373466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How do you prevent spills?</a:t>
            </a:r>
          </a:p>
        </p:txBody>
      </p:sp>
      <p:sp>
        <p:nvSpPr>
          <p:cNvPr id="3" name="Content Placeholder 2"/>
          <p:cNvSpPr>
            <a:spLocks noGrp="1"/>
          </p:cNvSpPr>
          <p:nvPr>
            <p:ph idx="1"/>
          </p:nvPr>
        </p:nvSpPr>
        <p:spPr>
          <a:xfrm>
            <a:off x="1097280" y="1621536"/>
            <a:ext cx="4998720" cy="4247558"/>
          </a:xfrm>
        </p:spPr>
        <p:txBody>
          <a:bodyPr>
            <a:normAutofit/>
          </a:bodyPr>
          <a:lstStyle/>
          <a:p>
            <a:pPr marL="0" indent="0">
              <a:buNone/>
            </a:pPr>
            <a:r>
              <a:rPr lang="en-US" sz="2200" dirty="0"/>
              <a:t>Spill prevention is achieved through:</a:t>
            </a:r>
          </a:p>
          <a:p>
            <a:pPr marL="457200" indent="-457200">
              <a:buFont typeface="+mj-lt"/>
              <a:buAutoNum type="arabicPeriod"/>
            </a:pPr>
            <a:r>
              <a:rPr lang="en-US" sz="2200" dirty="0"/>
              <a:t>Installation of required equipment and secondary containment</a:t>
            </a:r>
          </a:p>
          <a:p>
            <a:pPr marL="457200" indent="-457200">
              <a:buFont typeface="+mj-lt"/>
              <a:buAutoNum type="arabicPeriod"/>
            </a:pPr>
            <a:r>
              <a:rPr lang="en-US" sz="2200" dirty="0"/>
              <a:t>Good oil transfer practices and material handling</a:t>
            </a:r>
          </a:p>
          <a:p>
            <a:pPr marL="457200" indent="-457200">
              <a:buFont typeface="+mj-lt"/>
              <a:buAutoNum type="arabicPeriod"/>
            </a:pPr>
            <a:r>
              <a:rPr lang="en-US" sz="2200" dirty="0"/>
              <a:t>Regular inspections – As-Used, Monthly, and Annually</a:t>
            </a:r>
          </a:p>
          <a:p>
            <a:endParaRPr lang="en-US" sz="2200" dirty="0"/>
          </a:p>
          <a:p>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32104" y="1621536"/>
            <a:ext cx="3182435" cy="4185084"/>
          </a:xfrm>
          <a:prstGeom prst="rect">
            <a:avLst/>
          </a:prstGeom>
          <a:ln w="15875">
            <a:solidFill>
              <a:schemeClr val="accent1"/>
            </a:solidFill>
          </a:ln>
        </p:spPr>
      </p:pic>
    </p:spTree>
    <p:extLst>
      <p:ext uri="{BB962C8B-B14F-4D97-AF65-F5344CB8AC3E}">
        <p14:creationId xmlns:p14="http://schemas.microsoft.com/office/powerpoint/2010/main" val="142351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1.  Preventing Spills: </a:t>
            </a:r>
            <a:r>
              <a:rPr lang="en-US" sz="4200" b="1" dirty="0">
                <a:solidFill>
                  <a:schemeClr val="accent1"/>
                </a:solidFill>
              </a:rPr>
              <a:t>Secondary Containment</a:t>
            </a:r>
            <a:endParaRPr lang="en-US" sz="4200" dirty="0"/>
          </a:p>
        </p:txBody>
      </p:sp>
      <p:sp>
        <p:nvSpPr>
          <p:cNvPr id="3" name="Content Placeholder 2"/>
          <p:cNvSpPr>
            <a:spLocks noGrp="1"/>
          </p:cNvSpPr>
          <p:nvPr>
            <p:ph idx="1"/>
          </p:nvPr>
        </p:nvSpPr>
        <p:spPr>
          <a:xfrm>
            <a:off x="1097280" y="1621536"/>
            <a:ext cx="6654904" cy="4247558"/>
          </a:xfrm>
        </p:spPr>
        <p:txBody>
          <a:bodyPr>
            <a:noAutofit/>
          </a:bodyPr>
          <a:lstStyle/>
          <a:p>
            <a:pPr marL="0" indent="0">
              <a:spcBef>
                <a:spcPts val="600"/>
              </a:spcBef>
              <a:spcAft>
                <a:spcPts val="600"/>
              </a:spcAft>
              <a:buNone/>
            </a:pPr>
            <a:r>
              <a:rPr lang="en-US" sz="2200" dirty="0"/>
              <a:t>All oil sources listed in your facility’s SPCC plan are required to be designed with appropriate secondary containment to contain the entire capacity of the tank.  Outdoor containers must also have sufficient freeboard to contain rainwater.  Common examples of secondary containment include:</a:t>
            </a:r>
          </a:p>
          <a:p>
            <a:pPr lvl="1">
              <a:spcBef>
                <a:spcPts val="600"/>
              </a:spcBef>
              <a:spcAft>
                <a:spcPts val="600"/>
              </a:spcAft>
            </a:pPr>
            <a:r>
              <a:rPr lang="en-US" sz="2200" dirty="0"/>
              <a:t>Double-wall tank construction</a:t>
            </a:r>
          </a:p>
          <a:p>
            <a:pPr lvl="1">
              <a:spcBef>
                <a:spcPts val="600"/>
              </a:spcBef>
              <a:spcAft>
                <a:spcPts val="600"/>
              </a:spcAft>
            </a:pPr>
            <a:r>
              <a:rPr lang="en-US" sz="2200" dirty="0"/>
              <a:t>Concrete containment berm</a:t>
            </a:r>
          </a:p>
          <a:p>
            <a:pPr lvl="1">
              <a:spcBef>
                <a:spcPts val="600"/>
              </a:spcBef>
              <a:spcAft>
                <a:spcPts val="600"/>
              </a:spcAft>
            </a:pPr>
            <a:r>
              <a:rPr lang="en-US" sz="2200" dirty="0"/>
              <a:t>Spill pallets for portable drums</a:t>
            </a:r>
          </a:p>
          <a:p>
            <a:pPr lvl="1">
              <a:spcBef>
                <a:spcPts val="600"/>
              </a:spcBef>
              <a:spcAft>
                <a:spcPts val="600"/>
              </a:spcAft>
            </a:pPr>
            <a:r>
              <a:rPr lang="en-US" sz="2200" dirty="0"/>
              <a:t>Oil/water separators</a:t>
            </a:r>
          </a:p>
          <a:p>
            <a:pPr lvl="1">
              <a:spcBef>
                <a:spcPts val="600"/>
              </a:spcBef>
              <a:spcAft>
                <a:spcPts val="600"/>
              </a:spcAft>
            </a:pPr>
            <a:r>
              <a:rPr lang="en-US" sz="2200" dirty="0"/>
              <a:t>Nearby spill kits or sorbent materials</a:t>
            </a:r>
          </a:p>
          <a:p>
            <a:pPr>
              <a:spcBef>
                <a:spcPts val="600"/>
              </a:spcBef>
              <a:spcAft>
                <a:spcPts val="600"/>
              </a:spcAft>
            </a:pPr>
            <a:endParaRPr lang="en-US" sz="2200" dirty="0"/>
          </a:p>
          <a:p>
            <a:pPr>
              <a:spcBef>
                <a:spcPts val="600"/>
              </a:spcBef>
              <a:spcAft>
                <a:spcPts val="600"/>
              </a:spcAft>
            </a:pPr>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60196" y="1621536"/>
            <a:ext cx="3847756" cy="4120340"/>
          </a:xfrm>
          <a:prstGeom prst="rect">
            <a:avLst/>
          </a:prstGeom>
          <a:ln w="15875">
            <a:solidFill>
              <a:schemeClr val="accent1"/>
            </a:solidFill>
          </a:ln>
        </p:spPr>
      </p:pic>
    </p:spTree>
    <p:extLst>
      <p:ext uri="{BB962C8B-B14F-4D97-AF65-F5344CB8AC3E}">
        <p14:creationId xmlns:p14="http://schemas.microsoft.com/office/powerpoint/2010/main" val="373612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2. Preventing Spills: </a:t>
            </a:r>
            <a:r>
              <a:rPr lang="en-US" sz="4200" b="1" dirty="0">
                <a:solidFill>
                  <a:schemeClr val="accent1"/>
                </a:solidFill>
              </a:rPr>
              <a:t>Oil Transfer Practices</a:t>
            </a:r>
          </a:p>
        </p:txBody>
      </p:sp>
      <p:sp>
        <p:nvSpPr>
          <p:cNvPr id="3" name="Content Placeholder 2"/>
          <p:cNvSpPr>
            <a:spLocks noGrp="1"/>
          </p:cNvSpPr>
          <p:nvPr>
            <p:ph idx="1"/>
          </p:nvPr>
        </p:nvSpPr>
        <p:spPr>
          <a:xfrm>
            <a:off x="3791744" y="1612904"/>
            <a:ext cx="8208912" cy="4247558"/>
          </a:xfrm>
        </p:spPr>
        <p:txBody>
          <a:bodyPr>
            <a:noAutofit/>
          </a:bodyPr>
          <a:lstStyle/>
          <a:p>
            <a:pPr marL="0" indent="0">
              <a:spcBef>
                <a:spcPts val="600"/>
              </a:spcBef>
              <a:spcAft>
                <a:spcPts val="600"/>
              </a:spcAft>
              <a:buNone/>
            </a:pPr>
            <a:r>
              <a:rPr lang="en-US" sz="2200" dirty="0"/>
              <a:t>Oil transfers at your facility may include filling, emptying, dispensing, or transferring oil from tanks to containers.  During such activities, use the following practices to prevent discharges:</a:t>
            </a:r>
          </a:p>
          <a:p>
            <a:pPr lvl="1">
              <a:spcBef>
                <a:spcPts val="600"/>
              </a:spcBef>
              <a:spcAft>
                <a:spcPts val="600"/>
              </a:spcAft>
            </a:pPr>
            <a:r>
              <a:rPr lang="en-US" sz="2200" dirty="0"/>
              <a:t>Provide a visual gauge or high-level sensing alarm for all containers.</a:t>
            </a:r>
          </a:p>
          <a:p>
            <a:pPr lvl="1">
              <a:spcBef>
                <a:spcPts val="600"/>
              </a:spcBef>
              <a:spcAft>
                <a:spcPts val="600"/>
              </a:spcAft>
            </a:pPr>
            <a:r>
              <a:rPr lang="en-US" sz="2200" dirty="0"/>
              <a:t>Anyone filling or emptying a tank (including a vehicle tank) must be actively supervising the transfer.  No sitting inside the truck!</a:t>
            </a:r>
          </a:p>
          <a:p>
            <a:pPr lvl="1">
              <a:spcBef>
                <a:spcPts val="600"/>
              </a:spcBef>
              <a:spcAft>
                <a:spcPts val="600"/>
              </a:spcAft>
            </a:pPr>
            <a:r>
              <a:rPr lang="en-US" sz="2200" dirty="0"/>
              <a:t>Drain lines to the tank before disconnecting.</a:t>
            </a:r>
          </a:p>
          <a:p>
            <a:pPr lvl="1">
              <a:spcBef>
                <a:spcPts val="600"/>
              </a:spcBef>
              <a:spcAft>
                <a:spcPts val="600"/>
              </a:spcAft>
            </a:pPr>
            <a:r>
              <a:rPr lang="en-US" sz="2200" dirty="0"/>
              <a:t>Ensure appropriate containment beneath connections.</a:t>
            </a:r>
          </a:p>
          <a:p>
            <a:pPr lvl="1">
              <a:spcBef>
                <a:spcPts val="600"/>
              </a:spcBef>
              <a:spcAft>
                <a:spcPts val="600"/>
              </a:spcAft>
            </a:pPr>
            <a:r>
              <a:rPr lang="en-US" sz="2200" dirty="0"/>
              <a:t>Request that tankers be equipped with overflow shut-off valves.</a:t>
            </a:r>
          </a:p>
          <a:p>
            <a:pPr lvl="1">
              <a:spcBef>
                <a:spcPts val="600"/>
              </a:spcBef>
              <a:spcAft>
                <a:spcPts val="600"/>
              </a:spcAft>
            </a:pPr>
            <a:r>
              <a:rPr lang="en-US" sz="2200" dirty="0"/>
              <a:t>Use a funnel or pump when adding or removing small quantities to drums/tanks.</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7280" y="1612904"/>
            <a:ext cx="2419257" cy="4157700"/>
          </a:xfrm>
          <a:prstGeom prst="rect">
            <a:avLst/>
          </a:prstGeom>
          <a:ln w="15875">
            <a:solidFill>
              <a:schemeClr val="accent1"/>
            </a:solidFill>
          </a:ln>
        </p:spPr>
      </p:pic>
    </p:spTree>
    <p:extLst>
      <p:ext uri="{BB962C8B-B14F-4D97-AF65-F5344CB8AC3E}">
        <p14:creationId xmlns:p14="http://schemas.microsoft.com/office/powerpoint/2010/main" val="226691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3. Preventing Spills: </a:t>
            </a:r>
            <a:r>
              <a:rPr lang="en-US" sz="4200" b="1" dirty="0">
                <a:solidFill>
                  <a:schemeClr val="accent1"/>
                </a:solidFill>
              </a:rPr>
              <a:t>Regular Inspections</a:t>
            </a:r>
          </a:p>
        </p:txBody>
      </p:sp>
      <p:sp>
        <p:nvSpPr>
          <p:cNvPr id="3" name="Content Placeholder 2"/>
          <p:cNvSpPr>
            <a:spLocks noGrp="1"/>
          </p:cNvSpPr>
          <p:nvPr>
            <p:ph idx="1"/>
          </p:nvPr>
        </p:nvSpPr>
        <p:spPr>
          <a:xfrm>
            <a:off x="1097280" y="1437853"/>
            <a:ext cx="6942936" cy="4247558"/>
          </a:xfrm>
        </p:spPr>
        <p:txBody>
          <a:bodyPr>
            <a:normAutofit lnSpcReduction="10000"/>
          </a:bodyPr>
          <a:lstStyle/>
          <a:p>
            <a:pPr marL="0" indent="0">
              <a:spcBef>
                <a:spcPts val="600"/>
              </a:spcBef>
              <a:spcAft>
                <a:spcPts val="600"/>
              </a:spcAft>
              <a:buNone/>
            </a:pPr>
            <a:r>
              <a:rPr lang="en-US" sz="2200" dirty="0"/>
              <a:t>Visual inspection of tanks and piping, dispensing equipment and tank supports shall be conducted on an as-used, monthly, and annual basis:</a:t>
            </a:r>
          </a:p>
          <a:p>
            <a:pPr lvl="1">
              <a:spcBef>
                <a:spcPts val="600"/>
              </a:spcBef>
              <a:spcAft>
                <a:spcPts val="600"/>
              </a:spcAft>
            </a:pPr>
            <a:r>
              <a:rPr lang="en-US" sz="2200" dirty="0"/>
              <a:t>Complete monthly and annual inspections using the plan checklists (</a:t>
            </a:r>
            <a:r>
              <a:rPr lang="en-US" sz="2200" b="1" dirty="0">
                <a:solidFill>
                  <a:schemeClr val="accent1"/>
                </a:solidFill>
              </a:rPr>
              <a:t>Attachments A </a:t>
            </a:r>
            <a:r>
              <a:rPr lang="en-US" sz="2200" dirty="0">
                <a:solidFill>
                  <a:schemeClr val="accent1"/>
                </a:solidFill>
              </a:rPr>
              <a:t>and</a:t>
            </a:r>
            <a:r>
              <a:rPr lang="en-US" sz="2200" dirty="0"/>
              <a:t> </a:t>
            </a:r>
            <a:r>
              <a:rPr lang="en-US" sz="2200" b="1" dirty="0">
                <a:solidFill>
                  <a:schemeClr val="accent1"/>
                </a:solidFill>
              </a:rPr>
              <a:t>B</a:t>
            </a:r>
            <a:r>
              <a:rPr lang="en-US" sz="2200" dirty="0"/>
              <a:t>).</a:t>
            </a:r>
          </a:p>
          <a:p>
            <a:pPr lvl="1">
              <a:spcBef>
                <a:spcPts val="600"/>
              </a:spcBef>
              <a:spcAft>
                <a:spcPts val="600"/>
              </a:spcAft>
            </a:pPr>
            <a:r>
              <a:rPr lang="en-US" sz="2200" dirty="0"/>
              <a:t>Maintain/repair equipment as needed (</a:t>
            </a:r>
            <a:r>
              <a:rPr lang="en-US" sz="2200" b="1" dirty="0">
                <a:solidFill>
                  <a:schemeClr val="accent1"/>
                </a:solidFill>
              </a:rPr>
              <a:t>Attachment F</a:t>
            </a:r>
            <a:r>
              <a:rPr lang="en-US" sz="2200" dirty="0"/>
              <a:t>).</a:t>
            </a:r>
          </a:p>
          <a:p>
            <a:pPr lvl="1">
              <a:spcBef>
                <a:spcPts val="600"/>
              </a:spcBef>
              <a:spcAft>
                <a:spcPts val="600"/>
              </a:spcAft>
            </a:pPr>
            <a:r>
              <a:rPr lang="en-US" sz="2200" dirty="0"/>
              <a:t>Review inspection logs to promptly follow-up on corrective actions.</a:t>
            </a:r>
          </a:p>
          <a:p>
            <a:pPr lvl="1">
              <a:spcBef>
                <a:spcPts val="600"/>
              </a:spcBef>
              <a:spcAft>
                <a:spcPts val="600"/>
              </a:spcAft>
            </a:pPr>
            <a:r>
              <a:rPr lang="en-US" sz="2200" dirty="0"/>
              <a:t>Report all small leaks and unusual observations to maintenance supervisors before they become problems.</a:t>
            </a:r>
          </a:p>
          <a:p>
            <a:pPr lvl="1">
              <a:spcBef>
                <a:spcPts val="600"/>
              </a:spcBef>
              <a:spcAft>
                <a:spcPts val="600"/>
              </a:spcAft>
            </a:pPr>
            <a:r>
              <a:rPr lang="en-US" sz="2200" dirty="0"/>
              <a:t>Keep inspection records on file for 3 years.</a:t>
            </a:r>
          </a:p>
          <a:p>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84232" y="1436749"/>
            <a:ext cx="3101385" cy="4368515"/>
          </a:xfrm>
          <a:prstGeom prst="rect">
            <a:avLst/>
          </a:prstGeom>
          <a:ln w="15875">
            <a:solidFill>
              <a:schemeClr val="accent1"/>
            </a:solidFill>
          </a:ln>
        </p:spPr>
      </p:pic>
    </p:spTree>
    <p:extLst>
      <p:ext uri="{BB962C8B-B14F-4D97-AF65-F5344CB8AC3E}">
        <p14:creationId xmlns:p14="http://schemas.microsoft.com/office/powerpoint/2010/main" val="23620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How do you conduct an inspection?</a:t>
            </a:r>
          </a:p>
        </p:txBody>
      </p:sp>
      <p:sp>
        <p:nvSpPr>
          <p:cNvPr id="3" name="Content Placeholder 2"/>
          <p:cNvSpPr>
            <a:spLocks noGrp="1"/>
          </p:cNvSpPr>
          <p:nvPr>
            <p:ph idx="1"/>
          </p:nvPr>
        </p:nvSpPr>
        <p:spPr>
          <a:xfrm>
            <a:off x="1097280" y="1621536"/>
            <a:ext cx="6834924" cy="4247558"/>
          </a:xfrm>
        </p:spPr>
        <p:txBody>
          <a:bodyPr>
            <a:normAutofit lnSpcReduction="10000"/>
          </a:bodyPr>
          <a:lstStyle/>
          <a:p>
            <a:pPr marL="0" indent="0">
              <a:spcBef>
                <a:spcPts val="600"/>
              </a:spcBef>
              <a:spcAft>
                <a:spcPts val="600"/>
              </a:spcAft>
              <a:buNone/>
            </a:pPr>
            <a:r>
              <a:rPr lang="en-US" sz="2200" dirty="0"/>
              <a:t>Refer to the monthly inspection form in your SPCC plan (</a:t>
            </a:r>
            <a:r>
              <a:rPr lang="en-US" sz="2200" b="1" dirty="0">
                <a:solidFill>
                  <a:schemeClr val="accent1"/>
                </a:solidFill>
              </a:rPr>
              <a:t>Attachment A</a:t>
            </a:r>
            <a:r>
              <a:rPr lang="en-US" sz="2200" dirty="0"/>
              <a:t>). Monthly inspections should include checking:</a:t>
            </a:r>
          </a:p>
          <a:p>
            <a:pPr lvl="1">
              <a:spcBef>
                <a:spcPts val="600"/>
              </a:spcBef>
              <a:spcAft>
                <a:spcPts val="600"/>
              </a:spcAft>
            </a:pPr>
            <a:r>
              <a:rPr lang="en-US" sz="2200" dirty="0"/>
              <a:t>Storage areas for signs of debris that may block access</a:t>
            </a:r>
          </a:p>
          <a:p>
            <a:pPr lvl="1">
              <a:spcBef>
                <a:spcPts val="600"/>
              </a:spcBef>
              <a:spcAft>
                <a:spcPts val="600"/>
              </a:spcAft>
            </a:pPr>
            <a:r>
              <a:rPr lang="en-US" sz="2200" dirty="0"/>
              <a:t>Storage areas for unlabeled or outdated containers</a:t>
            </a:r>
          </a:p>
          <a:p>
            <a:pPr lvl="1">
              <a:spcBef>
                <a:spcPts val="600"/>
              </a:spcBef>
              <a:spcAft>
                <a:spcPts val="600"/>
              </a:spcAft>
            </a:pPr>
            <a:r>
              <a:rPr lang="en-US" sz="2200" dirty="0"/>
              <a:t>Tanks, containers and associated piping for evidence of leakage or spillage</a:t>
            </a:r>
          </a:p>
          <a:p>
            <a:pPr lvl="1">
              <a:spcBef>
                <a:spcPts val="600"/>
              </a:spcBef>
              <a:spcAft>
                <a:spcPts val="600"/>
              </a:spcAft>
            </a:pPr>
            <a:r>
              <a:rPr lang="en-US" sz="2200" dirty="0"/>
              <a:t>Tanks and containers for water or oil in the tank interstice or secondary containment.</a:t>
            </a:r>
            <a:endParaRPr lang="en-US" sz="2400" dirty="0"/>
          </a:p>
          <a:p>
            <a:pPr marL="0">
              <a:spcBef>
                <a:spcPts val="600"/>
              </a:spcBef>
              <a:spcAft>
                <a:spcPts val="600"/>
              </a:spcAft>
              <a:buNone/>
            </a:pPr>
            <a:r>
              <a:rPr lang="en-US" sz="2400" dirty="0">
                <a:solidFill>
                  <a:srgbClr val="FF0000"/>
                </a:solidFill>
              </a:rPr>
              <a:t>If you find an issue—address it immediately by referencing the contacts at the end of this training!</a:t>
            </a:r>
          </a:p>
          <a:p>
            <a:endParaRPr lang="en-US" sz="2200"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2184" y="1263155"/>
            <a:ext cx="3836064" cy="4964320"/>
          </a:xfrm>
          <a:prstGeom prst="rect">
            <a:avLst/>
          </a:prstGeom>
        </p:spPr>
      </p:pic>
    </p:spTree>
    <p:extLst>
      <p:ext uri="{BB962C8B-B14F-4D97-AF65-F5344CB8AC3E}">
        <p14:creationId xmlns:p14="http://schemas.microsoft.com/office/powerpoint/2010/main" val="189769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How do you conduct an inspection?</a:t>
            </a:r>
          </a:p>
        </p:txBody>
      </p:sp>
      <p:sp>
        <p:nvSpPr>
          <p:cNvPr id="5" name="Content Placeholder 4"/>
          <p:cNvSpPr>
            <a:spLocks noGrp="1"/>
          </p:cNvSpPr>
          <p:nvPr>
            <p:ph idx="1"/>
          </p:nvPr>
        </p:nvSpPr>
        <p:spPr>
          <a:xfrm>
            <a:off x="1097280" y="1621536"/>
            <a:ext cx="5430768" cy="4435756"/>
          </a:xfrm>
        </p:spPr>
        <p:txBody>
          <a:bodyPr>
            <a:normAutofit/>
          </a:bodyPr>
          <a:lstStyle/>
          <a:p>
            <a:pPr marL="0" indent="0">
              <a:spcBef>
                <a:spcPts val="600"/>
              </a:spcBef>
              <a:spcAft>
                <a:spcPts val="600"/>
              </a:spcAft>
              <a:buNone/>
            </a:pPr>
            <a:r>
              <a:rPr lang="en-US" sz="2200" dirty="0"/>
              <a:t>There are various methods to determine if a tank is potentially leaking, including:</a:t>
            </a:r>
          </a:p>
          <a:p>
            <a:pPr lvl="1">
              <a:spcBef>
                <a:spcPts val="600"/>
              </a:spcBef>
              <a:spcAft>
                <a:spcPts val="600"/>
              </a:spcAft>
            </a:pPr>
            <a:r>
              <a:rPr lang="en-US" sz="2200" i="1" dirty="0"/>
              <a:t>Interstitial leak detection gauge </a:t>
            </a:r>
            <a:r>
              <a:rPr lang="en-US" sz="2200" dirty="0"/>
              <a:t>– The gauge will pop up when liquid (water </a:t>
            </a:r>
            <a:r>
              <a:rPr lang="en-US" sz="2200" i="1" dirty="0"/>
              <a:t>or</a:t>
            </a:r>
            <a:r>
              <a:rPr lang="en-US" sz="2200" dirty="0"/>
              <a:t> oil) is detected. </a:t>
            </a:r>
          </a:p>
          <a:p>
            <a:pPr lvl="1">
              <a:spcBef>
                <a:spcPts val="600"/>
              </a:spcBef>
              <a:spcAft>
                <a:spcPts val="600"/>
              </a:spcAft>
            </a:pPr>
            <a:r>
              <a:rPr lang="en-US" sz="2200" i="1" dirty="0"/>
              <a:t>Visual gauge </a:t>
            </a:r>
            <a:r>
              <a:rPr lang="en-US" sz="2200" dirty="0"/>
              <a:t>– The Summit tanks have a glass pane (“site glass”) on the front bottom of the tank to visually observe leakage.</a:t>
            </a:r>
          </a:p>
          <a:p>
            <a:pPr lvl="1">
              <a:spcBef>
                <a:spcPts val="600"/>
              </a:spcBef>
              <a:spcAft>
                <a:spcPts val="600"/>
              </a:spcAft>
            </a:pPr>
            <a:r>
              <a:rPr lang="en-US" sz="2200" i="1" dirty="0"/>
              <a:t>Electronic monitoring </a:t>
            </a:r>
            <a:r>
              <a:rPr lang="en-US" sz="2200" dirty="0"/>
              <a:t>– The Olin Transfer </a:t>
            </a:r>
            <a:r>
              <a:rPr lang="en-US" sz="2200" dirty="0" err="1"/>
              <a:t>convault</a:t>
            </a:r>
            <a:r>
              <a:rPr lang="en-US" sz="2200" dirty="0"/>
              <a:t> tanks have electronic alarm</a:t>
            </a:r>
          </a:p>
          <a:p>
            <a:pPr lvl="1">
              <a:spcBef>
                <a:spcPts val="600"/>
              </a:spcBef>
              <a:spcAft>
                <a:spcPts val="600"/>
              </a:spcAft>
            </a:pPr>
            <a:r>
              <a:rPr lang="en-US" sz="2200" i="1" dirty="0"/>
              <a:t>Visual spillage </a:t>
            </a:r>
            <a:r>
              <a:rPr lang="en-US" sz="2200" dirty="0"/>
              <a:t>– Look for leaking or spillage on the underlying concrete.</a:t>
            </a:r>
          </a:p>
          <a:p>
            <a:pPr lvl="1">
              <a:spcBef>
                <a:spcPts val="600"/>
              </a:spcBef>
              <a:spcAft>
                <a:spcPts val="600"/>
              </a:spcAft>
            </a:pPr>
            <a:endParaRPr lang="en-US" sz="2200" dirty="0">
              <a:solidFill>
                <a:schemeClr val="tx1"/>
              </a:solidFill>
            </a:endParaRPr>
          </a:p>
          <a:p>
            <a:endParaRPr lang="en-US" sz="2200" dirty="0">
              <a:solidFill>
                <a:schemeClr val="tx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98768" y="3537012"/>
            <a:ext cx="2637857" cy="2124236"/>
          </a:xfrm>
          <a:prstGeom prst="rect">
            <a:avLst/>
          </a:prstGeom>
          <a:ln w="15875">
            <a:solidFill>
              <a:schemeClr val="accent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44072" y="2307782"/>
            <a:ext cx="2340260" cy="3077575"/>
          </a:xfrm>
          <a:prstGeom prst="rect">
            <a:avLst/>
          </a:prstGeom>
          <a:ln w="15875">
            <a:solidFill>
              <a:schemeClr val="accent1"/>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00356" y="1616404"/>
            <a:ext cx="2671559" cy="1749826"/>
          </a:xfrm>
          <a:prstGeom prst="rect">
            <a:avLst/>
          </a:prstGeom>
          <a:ln w="15875">
            <a:solidFill>
              <a:schemeClr val="accent1"/>
            </a:solidFill>
          </a:ln>
        </p:spPr>
      </p:pic>
    </p:spTree>
    <p:extLst>
      <p:ext uri="{BB962C8B-B14F-4D97-AF65-F5344CB8AC3E}">
        <p14:creationId xmlns:p14="http://schemas.microsoft.com/office/powerpoint/2010/main" val="74517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How do you conduct an inspection?</a:t>
            </a:r>
          </a:p>
        </p:txBody>
      </p:sp>
      <p:sp>
        <p:nvSpPr>
          <p:cNvPr id="3" name="Content Placeholder 2"/>
          <p:cNvSpPr>
            <a:spLocks noGrp="1"/>
          </p:cNvSpPr>
          <p:nvPr>
            <p:ph idx="1"/>
          </p:nvPr>
        </p:nvSpPr>
        <p:spPr>
          <a:xfrm>
            <a:off x="1091444" y="1597152"/>
            <a:ext cx="3258440" cy="4208112"/>
          </a:xfrm>
        </p:spPr>
        <p:txBody>
          <a:bodyPr/>
          <a:lstStyle/>
          <a:p>
            <a:pPr marL="0" indent="0" algn="ctr">
              <a:spcBef>
                <a:spcPts val="600"/>
              </a:spcBef>
              <a:spcAft>
                <a:spcPts val="600"/>
              </a:spcAft>
              <a:buNone/>
            </a:pPr>
            <a:r>
              <a:rPr lang="en-US" sz="2200" dirty="0"/>
              <a:t>Does the storage area have debris or unlabeled containers?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5808" y="2774456"/>
            <a:ext cx="3230742" cy="3237684"/>
          </a:xfrm>
          <a:prstGeom prst="rect">
            <a:avLst/>
          </a:prstGeom>
          <a:ln w="15875">
            <a:solidFill>
              <a:schemeClr val="accent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05004" y="2787408"/>
            <a:ext cx="3523244" cy="3214828"/>
          </a:xfrm>
          <a:prstGeom prst="rect">
            <a:avLst/>
          </a:prstGeom>
          <a:ln w="15875">
            <a:solidFill>
              <a:schemeClr val="accent1"/>
            </a:solidFill>
          </a:ln>
        </p:spPr>
      </p:pic>
      <p:sp>
        <p:nvSpPr>
          <p:cNvPr id="6" name="TextBox 5"/>
          <p:cNvSpPr txBox="1"/>
          <p:nvPr/>
        </p:nvSpPr>
        <p:spPr>
          <a:xfrm>
            <a:off x="4792963" y="1597152"/>
            <a:ext cx="3523244" cy="1954381"/>
          </a:xfrm>
          <a:prstGeom prst="rect">
            <a:avLst/>
          </a:prstGeom>
          <a:noFill/>
        </p:spPr>
        <p:txBody>
          <a:bodyPr wrap="square" rtlCol="0">
            <a:spAutoFit/>
          </a:bodyPr>
          <a:lstStyle/>
          <a:p>
            <a:pPr algn="ctr">
              <a:spcBef>
                <a:spcPts val="600"/>
              </a:spcBef>
              <a:spcAft>
                <a:spcPts val="600"/>
              </a:spcAft>
            </a:pPr>
            <a:r>
              <a:rPr lang="en-US" sz="2200" dirty="0">
                <a:solidFill>
                  <a:schemeClr val="tx1">
                    <a:lumMod val="75000"/>
                    <a:lumOff val="25000"/>
                  </a:schemeClr>
                </a:solidFill>
              </a:rPr>
              <a:t>Is the tank locked or within a locked enclosure?</a:t>
            </a:r>
          </a:p>
          <a:p>
            <a:pPr lvl="1" algn="ctr">
              <a:spcBef>
                <a:spcPts val="600"/>
              </a:spcBef>
              <a:spcAft>
                <a:spcPts val="600"/>
              </a:spcAft>
            </a:pPr>
            <a:endParaRPr lang="en-US" sz="2200" dirty="0"/>
          </a:p>
          <a:p>
            <a:pPr algn="ctr"/>
            <a:endParaRPr lang="en-US" sz="2200" dirty="0"/>
          </a:p>
          <a:p>
            <a:pPr algn="ctr"/>
            <a:endParaRPr lang="en-US" dirty="0"/>
          </a:p>
        </p:txBody>
      </p:sp>
      <p:sp>
        <p:nvSpPr>
          <p:cNvPr id="7" name="TextBox 6"/>
          <p:cNvSpPr txBox="1"/>
          <p:nvPr/>
        </p:nvSpPr>
        <p:spPr>
          <a:xfrm>
            <a:off x="8542087" y="1597152"/>
            <a:ext cx="3060341" cy="2292935"/>
          </a:xfrm>
          <a:prstGeom prst="rect">
            <a:avLst/>
          </a:prstGeom>
          <a:noFill/>
        </p:spPr>
        <p:txBody>
          <a:bodyPr wrap="square" rtlCol="0">
            <a:spAutoFit/>
          </a:bodyPr>
          <a:lstStyle/>
          <a:p>
            <a:pPr algn="ctr">
              <a:spcBef>
                <a:spcPts val="600"/>
              </a:spcBef>
              <a:spcAft>
                <a:spcPts val="600"/>
              </a:spcAft>
            </a:pPr>
            <a:r>
              <a:rPr lang="en-US" sz="2200" dirty="0">
                <a:solidFill>
                  <a:schemeClr val="tx1">
                    <a:lumMod val="75000"/>
                    <a:lumOff val="25000"/>
                  </a:schemeClr>
                </a:solidFill>
              </a:rPr>
              <a:t>Is the emergency shutoff and fire extinguisher clearly visible?</a:t>
            </a:r>
          </a:p>
          <a:p>
            <a:pPr lvl="1" algn="ctr">
              <a:spcBef>
                <a:spcPts val="600"/>
              </a:spcBef>
              <a:spcAft>
                <a:spcPts val="600"/>
              </a:spcAft>
            </a:pPr>
            <a:endParaRPr lang="en-US" sz="2200" dirty="0"/>
          </a:p>
          <a:p>
            <a:pPr algn="ctr"/>
            <a:endParaRPr lang="en-US" sz="2200" dirty="0"/>
          </a:p>
          <a:p>
            <a:pPr algn="ct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75756" y="2774456"/>
            <a:ext cx="2593005" cy="3227780"/>
          </a:xfrm>
          <a:prstGeom prst="rect">
            <a:avLst/>
          </a:prstGeom>
          <a:ln w="15875">
            <a:solidFill>
              <a:schemeClr val="accent1"/>
            </a:solidFill>
          </a:ln>
        </p:spPr>
      </p:pic>
    </p:spTree>
    <p:extLst>
      <p:ext uri="{BB962C8B-B14F-4D97-AF65-F5344CB8AC3E}">
        <p14:creationId xmlns:p14="http://schemas.microsoft.com/office/powerpoint/2010/main" val="554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How do you conduct an inspection?</a:t>
            </a:r>
          </a:p>
        </p:txBody>
      </p:sp>
      <p:sp>
        <p:nvSpPr>
          <p:cNvPr id="3" name="Content Placeholder 2"/>
          <p:cNvSpPr>
            <a:spLocks noGrp="1"/>
          </p:cNvSpPr>
          <p:nvPr>
            <p:ph idx="1"/>
          </p:nvPr>
        </p:nvSpPr>
        <p:spPr>
          <a:xfrm>
            <a:off x="1097280" y="1621536"/>
            <a:ext cx="6114844" cy="4234145"/>
          </a:xfrm>
        </p:spPr>
        <p:txBody>
          <a:bodyPr>
            <a:noAutofit/>
          </a:bodyPr>
          <a:lstStyle/>
          <a:p>
            <a:pPr marL="0" indent="0">
              <a:spcBef>
                <a:spcPts val="600"/>
              </a:spcBef>
              <a:spcAft>
                <a:spcPts val="600"/>
              </a:spcAft>
              <a:buNone/>
            </a:pPr>
            <a:r>
              <a:rPr lang="en-US" altLang="en-US" sz="2200" dirty="0"/>
              <a:t>Annual inspections should include checking (</a:t>
            </a:r>
            <a:r>
              <a:rPr lang="en-US" altLang="en-US" sz="2200" b="1" dirty="0">
                <a:solidFill>
                  <a:schemeClr val="accent1"/>
                </a:solidFill>
              </a:rPr>
              <a:t>Attachment B</a:t>
            </a:r>
            <a:r>
              <a:rPr lang="en-US" altLang="en-US" sz="2200" dirty="0"/>
              <a:t>)</a:t>
            </a:r>
            <a:r>
              <a:rPr lang="en-US" altLang="en-US" sz="2200" b="1" dirty="0"/>
              <a:t>:</a:t>
            </a:r>
            <a:endParaRPr lang="en-US" sz="2200" b="1" dirty="0"/>
          </a:p>
          <a:p>
            <a:pPr lvl="1">
              <a:spcBef>
                <a:spcPts val="600"/>
              </a:spcBef>
              <a:spcAft>
                <a:spcPts val="600"/>
              </a:spcAft>
            </a:pPr>
            <a:r>
              <a:rPr lang="en-US" altLang="en-US" sz="2200" dirty="0"/>
              <a:t>Secondary containment for evidence of damage</a:t>
            </a:r>
          </a:p>
          <a:p>
            <a:pPr lvl="1">
              <a:spcBef>
                <a:spcPts val="600"/>
              </a:spcBef>
              <a:spcAft>
                <a:spcPts val="600"/>
              </a:spcAft>
            </a:pPr>
            <a:r>
              <a:rPr lang="en-US" altLang="en-US" sz="2200" dirty="0"/>
              <a:t>Tank foundation and support structures for signs of settlement, corrosion or damage</a:t>
            </a:r>
          </a:p>
          <a:p>
            <a:pPr lvl="1">
              <a:spcBef>
                <a:spcPts val="600"/>
              </a:spcBef>
              <a:spcAft>
                <a:spcPts val="600"/>
              </a:spcAft>
            </a:pPr>
            <a:r>
              <a:rPr lang="en-US" altLang="en-US" sz="2200" dirty="0"/>
              <a:t>Tank exterior coatings for signs of rust or other indications that cleaning/painting is needed.</a:t>
            </a:r>
          </a:p>
          <a:p>
            <a:pPr lvl="1">
              <a:spcBef>
                <a:spcPts val="600"/>
              </a:spcBef>
              <a:spcAft>
                <a:spcPts val="600"/>
              </a:spcAft>
            </a:pPr>
            <a:r>
              <a:rPr lang="en-US" altLang="en-US" sz="2200" dirty="0"/>
              <a:t>Tank or container liquid level and overfill prevention sensing devices</a:t>
            </a:r>
          </a:p>
          <a:p>
            <a:pPr lvl="1">
              <a:spcBef>
                <a:spcPts val="600"/>
              </a:spcBef>
              <a:spcAft>
                <a:spcPts val="600"/>
              </a:spcAft>
            </a:pPr>
            <a:r>
              <a:rPr lang="en-US" altLang="en-US" sz="2200" dirty="0"/>
              <a:t>Spill kits for replacement/replenishment of spill response materials</a:t>
            </a:r>
          </a:p>
          <a:p>
            <a:endParaRPr lang="en-US" sz="2200" dirty="0"/>
          </a:p>
        </p:txBody>
      </p:sp>
      <p:sp>
        <p:nvSpPr>
          <p:cNvPr id="4" name="TextBox 3"/>
          <p:cNvSpPr txBox="1"/>
          <p:nvPr/>
        </p:nvSpPr>
        <p:spPr>
          <a:xfrm>
            <a:off x="7068108" y="4747685"/>
            <a:ext cx="4564129" cy="1107996"/>
          </a:xfrm>
          <a:prstGeom prst="rect">
            <a:avLst/>
          </a:prstGeom>
          <a:noFill/>
        </p:spPr>
        <p:txBody>
          <a:bodyPr wrap="square" rtlCol="0">
            <a:spAutoFit/>
          </a:bodyPr>
          <a:lstStyle/>
          <a:p>
            <a:pPr algn="ctr"/>
            <a:r>
              <a:rPr lang="en-US" sz="2200" dirty="0">
                <a:solidFill>
                  <a:srgbClr val="FF0000"/>
                </a:solidFill>
              </a:rPr>
              <a:t>The above rusty tank needs repainting.  See the end of the training for references and resources.</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04069" y="1622508"/>
            <a:ext cx="4084519" cy="3056092"/>
          </a:xfrm>
          <a:prstGeom prst="rect">
            <a:avLst/>
          </a:prstGeom>
          <a:ln w="15875">
            <a:solidFill>
              <a:schemeClr val="accent1"/>
            </a:solidFill>
          </a:ln>
        </p:spPr>
      </p:pic>
    </p:spTree>
    <p:extLst>
      <p:ext uri="{BB962C8B-B14F-4D97-AF65-F5344CB8AC3E}">
        <p14:creationId xmlns:p14="http://schemas.microsoft.com/office/powerpoint/2010/main" val="428747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Mini-Quiz!</a:t>
            </a:r>
          </a:p>
        </p:txBody>
      </p:sp>
      <p:sp>
        <p:nvSpPr>
          <p:cNvPr id="3" name="Content Placeholder 2"/>
          <p:cNvSpPr>
            <a:spLocks noGrp="1"/>
          </p:cNvSpPr>
          <p:nvPr>
            <p:ph idx="1"/>
          </p:nvPr>
        </p:nvSpPr>
        <p:spPr>
          <a:xfrm>
            <a:off x="1097280" y="1621536"/>
            <a:ext cx="4854704" cy="4579772"/>
          </a:xfrm>
        </p:spPr>
        <p:txBody>
          <a:bodyPr>
            <a:normAutofit/>
          </a:bodyPr>
          <a:lstStyle/>
          <a:p>
            <a:pPr marL="0" indent="0">
              <a:buNone/>
            </a:pPr>
            <a:r>
              <a:rPr lang="en-US" sz="2200" dirty="0"/>
              <a:t>1.  Which of the following is adequate secondary containment for a tank?</a:t>
            </a:r>
          </a:p>
          <a:p>
            <a:pPr marL="749808" lvl="1" indent="-457200">
              <a:spcBef>
                <a:spcPts val="600"/>
              </a:spcBef>
              <a:buFont typeface="+mj-lt"/>
              <a:buAutoNum type="alphaUcPeriod"/>
            </a:pPr>
            <a:r>
              <a:rPr lang="en-US" sz="2000" dirty="0"/>
              <a:t>Double-walled construction</a:t>
            </a:r>
          </a:p>
          <a:p>
            <a:pPr marL="749808" lvl="1" indent="-457200">
              <a:spcBef>
                <a:spcPts val="600"/>
              </a:spcBef>
              <a:buFont typeface="+mj-lt"/>
              <a:buAutoNum type="alphaUcPeriod"/>
            </a:pPr>
            <a:r>
              <a:rPr lang="en-US" sz="2000" dirty="0"/>
              <a:t>Nearby spill kits</a:t>
            </a:r>
          </a:p>
          <a:p>
            <a:pPr marL="749808" lvl="1" indent="-457200">
              <a:spcBef>
                <a:spcPts val="600"/>
              </a:spcBef>
              <a:buFont typeface="+mj-lt"/>
              <a:buAutoNum type="alphaUcPeriod"/>
            </a:pPr>
            <a:r>
              <a:rPr lang="en-US" sz="2000" dirty="0"/>
              <a:t>Oil/water separator</a:t>
            </a:r>
          </a:p>
          <a:p>
            <a:pPr marL="749808" lvl="1" indent="-457200">
              <a:spcBef>
                <a:spcPts val="600"/>
              </a:spcBef>
              <a:buFont typeface="+mj-lt"/>
              <a:buAutoNum type="alphaUcPeriod"/>
            </a:pPr>
            <a:r>
              <a:rPr lang="en-US" sz="2000" dirty="0"/>
              <a:t>Concrete containment berm</a:t>
            </a:r>
          </a:p>
          <a:p>
            <a:pPr marL="749808" lvl="1" indent="-457200">
              <a:spcBef>
                <a:spcPts val="600"/>
              </a:spcBef>
              <a:buFont typeface="+mj-lt"/>
              <a:buAutoNum type="alphaUcPeriod"/>
            </a:pPr>
            <a:r>
              <a:rPr lang="en-US" sz="2000" dirty="0"/>
              <a:t>All of the above</a:t>
            </a:r>
          </a:p>
          <a:p>
            <a:pPr marL="0" indent="0">
              <a:buNone/>
            </a:pPr>
            <a:r>
              <a:rPr lang="en-US" sz="2200" dirty="0">
                <a:solidFill>
                  <a:srgbClr val="FF0000"/>
                </a:solidFill>
              </a:rPr>
              <a:t>Answer E: All of the above are adequate secondary containment. </a:t>
            </a:r>
            <a:endParaRPr lang="en-US" sz="2200" dirty="0"/>
          </a:p>
        </p:txBody>
      </p:sp>
      <p:sp>
        <p:nvSpPr>
          <p:cNvPr id="4" name="Content Placeholder 2"/>
          <p:cNvSpPr txBox="1">
            <a:spLocks/>
          </p:cNvSpPr>
          <p:nvPr/>
        </p:nvSpPr>
        <p:spPr>
          <a:xfrm>
            <a:off x="6300976" y="1621536"/>
            <a:ext cx="5519660" cy="42475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a:t>2.  It is OK to re-enter your vehicle during refueling, especially during the winter.</a:t>
            </a:r>
          </a:p>
          <a:p>
            <a:pPr marL="749808" lvl="1" indent="-457200">
              <a:spcBef>
                <a:spcPts val="0"/>
              </a:spcBef>
              <a:buFont typeface="+mj-lt"/>
              <a:buAutoNum type="alphaUcPeriod"/>
            </a:pPr>
            <a:r>
              <a:rPr lang="en-US" sz="2000" dirty="0"/>
              <a:t>True</a:t>
            </a:r>
          </a:p>
          <a:p>
            <a:pPr marL="749808" lvl="1" indent="-457200">
              <a:spcBef>
                <a:spcPts val="0"/>
              </a:spcBef>
              <a:buFont typeface="+mj-lt"/>
              <a:buAutoNum type="alphaUcPeriod"/>
            </a:pPr>
            <a:r>
              <a:rPr lang="en-US" sz="2000" dirty="0"/>
              <a:t>False</a:t>
            </a:r>
          </a:p>
          <a:p>
            <a:pPr marL="0" indent="0">
              <a:buNone/>
            </a:pPr>
            <a:r>
              <a:rPr lang="en-US" sz="2200" dirty="0">
                <a:solidFill>
                  <a:srgbClr val="FF0000"/>
                </a:solidFill>
              </a:rPr>
              <a:t>Answer B: When refueling a vehicle, DO NOT LEAVE IT UNATTENDED.  The majority of spills at the City of Madison occur due to failure of the automatic pump shut-off.  </a:t>
            </a:r>
          </a:p>
          <a:p>
            <a:pPr marL="0" indent="0">
              <a:buNone/>
            </a:pPr>
            <a:endParaRPr lang="en-US" sz="2200" dirty="0">
              <a:solidFill>
                <a:srgbClr val="FF0000"/>
              </a:solidFill>
            </a:endParaRPr>
          </a:p>
        </p:txBody>
      </p:sp>
      <p:sp>
        <p:nvSpPr>
          <p:cNvPr id="5" name="Rectangle 4"/>
          <p:cNvSpPr/>
          <p:nvPr/>
        </p:nvSpPr>
        <p:spPr>
          <a:xfrm>
            <a:off x="1271464" y="3911422"/>
            <a:ext cx="2304256" cy="38167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20036" y="2600908"/>
            <a:ext cx="1260140" cy="32403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5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How do you safely respond to a spill?</a:t>
            </a:r>
          </a:p>
        </p:txBody>
      </p:sp>
      <p:sp>
        <p:nvSpPr>
          <p:cNvPr id="3" name="Content Placeholder 2"/>
          <p:cNvSpPr>
            <a:spLocks noGrp="1"/>
          </p:cNvSpPr>
          <p:nvPr>
            <p:ph idx="1"/>
          </p:nvPr>
        </p:nvSpPr>
        <p:spPr/>
        <p:txBody>
          <a:bodyPr/>
          <a:lstStyle/>
          <a:p>
            <a:r>
              <a:rPr lang="en-US" dirty="0"/>
              <a:t>Much of an SPCC plan deals with preventing a spill.  However, if a release occurs, evaluate if it’s a minor or major spill to determine the best response:</a:t>
            </a:r>
          </a:p>
          <a:p>
            <a:endParaRPr lang="en-US" dirty="0"/>
          </a:p>
        </p:txBody>
      </p:sp>
      <p:sp>
        <p:nvSpPr>
          <p:cNvPr id="4" name="Content Placeholder 2"/>
          <p:cNvSpPr txBox="1">
            <a:spLocks/>
          </p:cNvSpPr>
          <p:nvPr/>
        </p:nvSpPr>
        <p:spPr>
          <a:xfrm>
            <a:off x="1135385" y="2379277"/>
            <a:ext cx="4979719" cy="393004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600"/>
              </a:spcBef>
              <a:spcAft>
                <a:spcPts val="600"/>
              </a:spcAft>
              <a:buNone/>
            </a:pPr>
            <a:r>
              <a:rPr lang="en-US" b="1" dirty="0">
                <a:solidFill>
                  <a:schemeClr val="accent1"/>
                </a:solidFill>
              </a:rPr>
              <a:t>Minor (Incidental) Spills</a:t>
            </a:r>
            <a:endParaRPr lang="en-US" dirty="0">
              <a:solidFill>
                <a:schemeClr val="tx1"/>
              </a:solidFill>
            </a:endParaRPr>
          </a:p>
          <a:p>
            <a:pPr lvl="1">
              <a:spcBef>
                <a:spcPts val="600"/>
              </a:spcBef>
              <a:spcAft>
                <a:spcPts val="600"/>
              </a:spcAft>
            </a:pPr>
            <a:r>
              <a:rPr lang="en-US" sz="2000" dirty="0"/>
              <a:t>Discharge is small (less than 5 gallons)</a:t>
            </a:r>
          </a:p>
          <a:p>
            <a:pPr lvl="1">
              <a:spcBef>
                <a:spcPts val="600"/>
              </a:spcBef>
              <a:spcAft>
                <a:spcPts val="600"/>
              </a:spcAft>
            </a:pPr>
            <a:r>
              <a:rPr lang="en-US" sz="2000" dirty="0"/>
              <a:t>Discharge is easily contained</a:t>
            </a:r>
          </a:p>
          <a:p>
            <a:pPr lvl="1">
              <a:spcBef>
                <a:spcPts val="600"/>
              </a:spcBef>
              <a:spcAft>
                <a:spcPts val="600"/>
              </a:spcAft>
            </a:pPr>
            <a:r>
              <a:rPr lang="en-US" sz="2000" dirty="0"/>
              <a:t>Discharge is unlikely to reach storm drain or waterway</a:t>
            </a:r>
          </a:p>
          <a:p>
            <a:pPr lvl="1">
              <a:spcBef>
                <a:spcPts val="600"/>
              </a:spcBef>
              <a:spcAft>
                <a:spcPts val="600"/>
              </a:spcAft>
            </a:pPr>
            <a:r>
              <a:rPr lang="en-US" sz="2000" dirty="0"/>
              <a:t>Proper response and personal protective equipment is available.</a:t>
            </a:r>
          </a:p>
          <a:p>
            <a:pPr lvl="1">
              <a:spcBef>
                <a:spcPts val="600"/>
              </a:spcBef>
              <a:spcAft>
                <a:spcPts val="600"/>
              </a:spcAft>
            </a:pPr>
            <a:endParaRPr lang="en-US" sz="500" dirty="0"/>
          </a:p>
          <a:p>
            <a:pPr marL="201168" lvl="1" indent="0">
              <a:spcBef>
                <a:spcPts val="600"/>
              </a:spcBef>
              <a:spcAft>
                <a:spcPts val="600"/>
              </a:spcAft>
              <a:buNone/>
            </a:pPr>
            <a:r>
              <a:rPr lang="en-US" sz="2000" b="1" dirty="0">
                <a:solidFill>
                  <a:srgbClr val="FF0000"/>
                </a:solidFill>
              </a:rPr>
              <a:t>If you have been trained in how to properly clean up small spills, proceed with spill control and clean up.</a:t>
            </a:r>
            <a:endParaRPr lang="en-US" sz="2000" dirty="0">
              <a:solidFill>
                <a:srgbClr val="FF0000"/>
              </a:solidFill>
            </a:endParaRPr>
          </a:p>
        </p:txBody>
      </p:sp>
      <p:sp>
        <p:nvSpPr>
          <p:cNvPr id="5" name="Content Placeholder 5"/>
          <p:cNvSpPr txBox="1">
            <a:spLocks/>
          </p:cNvSpPr>
          <p:nvPr/>
        </p:nvSpPr>
        <p:spPr>
          <a:xfrm>
            <a:off x="875420" y="5337212"/>
            <a:ext cx="4184035" cy="2311191"/>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p:txBody>
      </p:sp>
      <p:sp>
        <p:nvSpPr>
          <p:cNvPr id="8" name="Content Placeholder 2"/>
          <p:cNvSpPr txBox="1">
            <a:spLocks/>
          </p:cNvSpPr>
          <p:nvPr/>
        </p:nvSpPr>
        <p:spPr>
          <a:xfrm>
            <a:off x="6096000" y="2374120"/>
            <a:ext cx="5281540" cy="411868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b="1" dirty="0">
                <a:solidFill>
                  <a:schemeClr val="accent1"/>
                </a:solidFill>
              </a:rPr>
              <a:t>Major (Non-Incidental) Spills</a:t>
            </a:r>
            <a:endParaRPr lang="en-US" dirty="0">
              <a:solidFill>
                <a:schemeClr val="tx1"/>
              </a:solidFill>
            </a:endParaRPr>
          </a:p>
          <a:p>
            <a:pPr lvl="1">
              <a:spcBef>
                <a:spcPts val="600"/>
              </a:spcBef>
              <a:spcAft>
                <a:spcPts val="600"/>
              </a:spcAft>
            </a:pPr>
            <a:r>
              <a:rPr lang="en-US" sz="2000" dirty="0"/>
              <a:t>Discharge is large and cannot be easily contained.</a:t>
            </a:r>
          </a:p>
          <a:p>
            <a:pPr lvl="1">
              <a:spcBef>
                <a:spcPts val="600"/>
              </a:spcBef>
              <a:spcAft>
                <a:spcPts val="600"/>
              </a:spcAft>
            </a:pPr>
            <a:r>
              <a:rPr lang="en-US" sz="2000" dirty="0"/>
              <a:t>Discharge may reach a storm drain or waterway.</a:t>
            </a:r>
          </a:p>
          <a:p>
            <a:pPr lvl="1">
              <a:spcBef>
                <a:spcPts val="600"/>
              </a:spcBef>
              <a:spcAft>
                <a:spcPts val="600"/>
              </a:spcAft>
            </a:pPr>
            <a:r>
              <a:rPr lang="en-US" sz="2000" dirty="0"/>
              <a:t>Discharge poses a hazard to human health or the environment.</a:t>
            </a:r>
          </a:p>
          <a:p>
            <a:pPr lvl="1">
              <a:spcBef>
                <a:spcPts val="600"/>
              </a:spcBef>
              <a:spcAft>
                <a:spcPts val="600"/>
              </a:spcAft>
            </a:pPr>
            <a:r>
              <a:rPr lang="en-US" sz="2000" dirty="0"/>
              <a:t>There is danger of fire or explosion.</a:t>
            </a:r>
            <a:endParaRPr lang="en-US" sz="500" dirty="0"/>
          </a:p>
          <a:p>
            <a:pPr marL="201168" lvl="1" indent="0">
              <a:spcBef>
                <a:spcPts val="600"/>
              </a:spcBef>
              <a:spcAft>
                <a:spcPts val="600"/>
              </a:spcAft>
              <a:buNone/>
            </a:pPr>
            <a:r>
              <a:rPr lang="en-US" sz="2000" b="1" dirty="0">
                <a:solidFill>
                  <a:srgbClr val="FF0000"/>
                </a:solidFill>
              </a:rPr>
              <a:t>Major spills require response by the                                  Fire Department.  Call 911.</a:t>
            </a:r>
          </a:p>
          <a:p>
            <a:endParaRPr lang="en-US" dirty="0"/>
          </a:p>
        </p:txBody>
      </p:sp>
      <p:sp>
        <p:nvSpPr>
          <p:cNvPr id="9" name="Content Placeholder 3"/>
          <p:cNvSpPr txBox="1">
            <a:spLocks/>
          </p:cNvSpPr>
          <p:nvPr/>
        </p:nvSpPr>
        <p:spPr>
          <a:xfrm>
            <a:off x="6153210" y="5574568"/>
            <a:ext cx="4370846" cy="1640115"/>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endParaRPr lang="en-US" sz="2400" b="1" dirty="0">
              <a:solidFill>
                <a:schemeClr val="accent2">
                  <a:lumMod val="75000"/>
                </a:schemeClr>
              </a:solidFill>
            </a:endParaRPr>
          </a:p>
        </p:txBody>
      </p:sp>
    </p:spTree>
    <p:extLst>
      <p:ext uri="{BB962C8B-B14F-4D97-AF65-F5344CB8AC3E}">
        <p14:creationId xmlns:p14="http://schemas.microsoft.com/office/powerpoint/2010/main" val="86431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Course Objectives</a:t>
            </a:r>
          </a:p>
        </p:txBody>
      </p:sp>
      <p:sp>
        <p:nvSpPr>
          <p:cNvPr id="3" name="Content Placeholder 2"/>
          <p:cNvSpPr>
            <a:spLocks noGrp="1"/>
          </p:cNvSpPr>
          <p:nvPr>
            <p:ph idx="1"/>
          </p:nvPr>
        </p:nvSpPr>
        <p:spPr/>
        <p:txBody>
          <a:bodyPr>
            <a:normAutofit/>
          </a:bodyPr>
          <a:lstStyle/>
          <a:p>
            <a:pPr marL="0" indent="0">
              <a:buNone/>
            </a:pPr>
            <a:r>
              <a:rPr lang="en-US" sz="2200" dirty="0"/>
              <a:t>This training course discusses the applicability of the SPCC rule and details of the plan you should be aware of, including information on:</a:t>
            </a:r>
          </a:p>
          <a:p>
            <a:pPr lvl="1"/>
            <a:r>
              <a:rPr lang="en-US" sz="2200" dirty="0"/>
              <a:t>Why your facility has a SPCC Plan and what’s in it?</a:t>
            </a:r>
          </a:p>
          <a:p>
            <a:pPr lvl="1"/>
            <a:r>
              <a:rPr lang="en-US" sz="2200" dirty="0"/>
              <a:t>Where does your facility store oil?</a:t>
            </a:r>
          </a:p>
          <a:p>
            <a:pPr lvl="1"/>
            <a:r>
              <a:rPr lang="en-US" sz="2200" dirty="0"/>
              <a:t>What are realistic spill scenarios?</a:t>
            </a:r>
          </a:p>
          <a:p>
            <a:pPr lvl="1"/>
            <a:r>
              <a:rPr lang="en-US" sz="2200" dirty="0"/>
              <a:t>How do I prevent spills?</a:t>
            </a:r>
          </a:p>
          <a:p>
            <a:pPr lvl="1"/>
            <a:r>
              <a:rPr lang="en-US" sz="2200" dirty="0"/>
              <a:t>How do I safely respond to minor and major spills?</a:t>
            </a:r>
          </a:p>
          <a:p>
            <a:pPr lvl="1"/>
            <a:r>
              <a:rPr lang="en-US" sz="2200" dirty="0"/>
              <a:t>How do I report spills?</a:t>
            </a:r>
          </a:p>
          <a:p>
            <a:pPr lvl="1"/>
            <a:r>
              <a:rPr lang="en-US" sz="2200" dirty="0"/>
              <a:t>How do I conduct inspections and keep records?</a:t>
            </a:r>
          </a:p>
          <a:p>
            <a:endParaRPr lang="en-US" sz="2200" dirty="0"/>
          </a:p>
          <a:p>
            <a:endParaRPr lang="en-US" sz="2200" dirty="0"/>
          </a:p>
        </p:txBody>
      </p:sp>
      <p:sp>
        <p:nvSpPr>
          <p:cNvPr id="5" name="TextBox 4"/>
          <p:cNvSpPr txBox="1"/>
          <p:nvPr/>
        </p:nvSpPr>
        <p:spPr>
          <a:xfrm>
            <a:off x="7860196" y="2694377"/>
            <a:ext cx="3627783" cy="1785104"/>
          </a:xfrm>
          <a:prstGeom prst="rect">
            <a:avLst/>
          </a:prstGeom>
          <a:solidFill>
            <a:schemeClr val="accent2">
              <a:lumMod val="60000"/>
              <a:lumOff val="40000"/>
            </a:schemeClr>
          </a:solidFill>
          <a:ln>
            <a:solidFill>
              <a:schemeClr val="accent1"/>
            </a:solidFill>
          </a:ln>
        </p:spPr>
        <p:txBody>
          <a:bodyPr wrap="square" rtlCol="0">
            <a:spAutoFit/>
          </a:bodyPr>
          <a:lstStyle/>
          <a:p>
            <a:pPr algn="ctr"/>
            <a:r>
              <a:rPr lang="en-US" sz="2200" b="1" dirty="0">
                <a:solidFill>
                  <a:schemeClr val="tx1">
                    <a:lumMod val="75000"/>
                    <a:lumOff val="25000"/>
                  </a:schemeClr>
                </a:solidFill>
              </a:rPr>
              <a:t>This training does not replace reading your facility’s SPCC plan!  Please reference your facility’s plan as you proceed for site-specific information.</a:t>
            </a:r>
          </a:p>
        </p:txBody>
      </p:sp>
    </p:spTree>
    <p:extLst>
      <p:ext uri="{BB962C8B-B14F-4D97-AF65-F5344CB8AC3E}">
        <p14:creationId xmlns:p14="http://schemas.microsoft.com/office/powerpoint/2010/main" val="143394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Spill Control: Minor Spills</a:t>
            </a:r>
          </a:p>
        </p:txBody>
      </p:sp>
      <p:sp>
        <p:nvSpPr>
          <p:cNvPr id="3" name="Content Placeholder 2"/>
          <p:cNvSpPr>
            <a:spLocks noGrp="1"/>
          </p:cNvSpPr>
          <p:nvPr>
            <p:ph idx="1"/>
          </p:nvPr>
        </p:nvSpPr>
        <p:spPr>
          <a:xfrm>
            <a:off x="1097279" y="1373140"/>
            <a:ext cx="6078841" cy="4468128"/>
          </a:xfrm>
        </p:spPr>
        <p:txBody>
          <a:bodyPr>
            <a:noAutofit/>
          </a:bodyPr>
          <a:lstStyle/>
          <a:p>
            <a:pPr marL="0" indent="-457200">
              <a:spcBef>
                <a:spcPts val="600"/>
              </a:spcBef>
              <a:spcAft>
                <a:spcPts val="600"/>
              </a:spcAft>
              <a:buNone/>
            </a:pPr>
            <a:r>
              <a:rPr lang="en-US" sz="2200" dirty="0"/>
              <a:t>For </a:t>
            </a:r>
            <a:r>
              <a:rPr lang="en-US" sz="2200" b="1" dirty="0">
                <a:solidFill>
                  <a:schemeClr val="accent1"/>
                </a:solidFill>
              </a:rPr>
              <a:t>MINOR SPILLS</a:t>
            </a:r>
            <a:r>
              <a:rPr lang="en-US" sz="2200" dirty="0"/>
              <a:t>, use the following response steps:</a:t>
            </a:r>
          </a:p>
          <a:p>
            <a:pPr marL="274320" lvl="1" indent="-274320">
              <a:spcBef>
                <a:spcPts val="600"/>
              </a:spcBef>
              <a:spcAft>
                <a:spcPts val="600"/>
              </a:spcAft>
              <a:buAutoNum type="arabicPeriod"/>
            </a:pPr>
            <a:r>
              <a:rPr lang="en-US" sz="2200" dirty="0"/>
              <a:t>Secure the site.</a:t>
            </a:r>
          </a:p>
          <a:p>
            <a:pPr marL="274320" lvl="1" indent="-274320">
              <a:spcBef>
                <a:spcPts val="600"/>
              </a:spcBef>
              <a:spcAft>
                <a:spcPts val="600"/>
              </a:spcAft>
              <a:buAutoNum type="arabicPeriod"/>
            </a:pPr>
            <a:r>
              <a:rPr lang="en-US" sz="2200" dirty="0"/>
              <a:t>Locate the nearest storm drain or receptor.</a:t>
            </a:r>
          </a:p>
          <a:p>
            <a:pPr marL="274320" lvl="1" indent="-274320">
              <a:spcBef>
                <a:spcPts val="600"/>
              </a:spcBef>
              <a:spcAft>
                <a:spcPts val="600"/>
              </a:spcAft>
              <a:buAutoNum type="arabicPeriod"/>
            </a:pPr>
            <a:r>
              <a:rPr lang="en-US" sz="2200" dirty="0"/>
              <a:t>Control and contain the spill using materials in nearby spill kit.</a:t>
            </a:r>
          </a:p>
          <a:p>
            <a:pPr marL="274320" lvl="1" indent="-274320">
              <a:spcBef>
                <a:spcPts val="600"/>
              </a:spcBef>
              <a:spcAft>
                <a:spcPts val="600"/>
              </a:spcAft>
              <a:buAutoNum type="arabicPeriod"/>
            </a:pPr>
            <a:r>
              <a:rPr lang="en-US" sz="2200" dirty="0"/>
              <a:t>Notify your On-Duty Supervisor.</a:t>
            </a:r>
          </a:p>
          <a:p>
            <a:pPr marL="274320" lvl="1" indent="-274320">
              <a:spcBef>
                <a:spcPts val="600"/>
              </a:spcBef>
              <a:spcAft>
                <a:spcPts val="600"/>
              </a:spcAft>
              <a:buAutoNum type="arabicPeriod"/>
            </a:pPr>
            <a:r>
              <a:rPr lang="en-US" sz="2200" dirty="0"/>
              <a:t>Clean up the spill using a spill kit.  Place used sorbent materials into plastic bags or 5-gallon buckets for disposal by City’s oil recycling contractor.</a:t>
            </a:r>
          </a:p>
          <a:p>
            <a:pPr marL="274320" lvl="1" indent="-274320">
              <a:spcBef>
                <a:spcPts val="600"/>
              </a:spcBef>
              <a:spcAft>
                <a:spcPts val="600"/>
              </a:spcAft>
              <a:buAutoNum type="arabicPeriod"/>
            </a:pPr>
            <a:r>
              <a:rPr lang="en-US" sz="2200" dirty="0"/>
              <a:t>Complete the </a:t>
            </a:r>
            <a:r>
              <a:rPr lang="en-US" sz="2200" i="1" dirty="0"/>
              <a:t>Spill Incident Report </a:t>
            </a:r>
            <a:r>
              <a:rPr lang="en-US" sz="2200" dirty="0"/>
              <a:t>form (</a:t>
            </a:r>
            <a:r>
              <a:rPr lang="en-US" sz="2200" b="1" dirty="0">
                <a:solidFill>
                  <a:schemeClr val="accent1"/>
                </a:solidFill>
              </a:rPr>
              <a:t>Attachment E</a:t>
            </a:r>
            <a:r>
              <a:rPr lang="en-US" sz="2200" dirty="0"/>
              <a:t>).</a:t>
            </a:r>
            <a:r>
              <a:rPr lang="en-US" sz="2200" b="1" dirty="0"/>
              <a:t> </a:t>
            </a:r>
            <a:endParaRPr lang="en-US" sz="2200" dirty="0"/>
          </a:p>
          <a:p>
            <a:pPr marL="274320" indent="-457200"/>
            <a:endParaRPr lang="en-US" sz="2200"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44527" y="2234253"/>
            <a:ext cx="4860182" cy="2670911"/>
          </a:xfrm>
          <a:prstGeom prst="rect">
            <a:avLst/>
          </a:prstGeom>
          <a:ln w="15875">
            <a:solidFill>
              <a:schemeClr val="accent1"/>
            </a:solidFill>
          </a:ln>
        </p:spPr>
      </p:pic>
    </p:spTree>
    <p:extLst>
      <p:ext uri="{BB962C8B-B14F-4D97-AF65-F5344CB8AC3E}">
        <p14:creationId xmlns:p14="http://schemas.microsoft.com/office/powerpoint/2010/main" val="91931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4200" dirty="0">
                <a:latin typeface="Calibri Light" pitchFamily="34" charset="0"/>
              </a:rPr>
              <a:t>Small Oil Spill Cleanup Demonstration VIDEO</a:t>
            </a:r>
            <a:endParaRPr lang="en-US" sz="4200" dirty="0"/>
          </a:p>
        </p:txBody>
      </p:sp>
      <p:sp>
        <p:nvSpPr>
          <p:cNvPr id="3" name="Content Placeholder 2"/>
          <p:cNvSpPr>
            <a:spLocks noGrp="1"/>
          </p:cNvSpPr>
          <p:nvPr>
            <p:ph idx="1"/>
          </p:nvPr>
        </p:nvSpPr>
        <p:spPr>
          <a:xfrm>
            <a:off x="6096000" y="2168860"/>
            <a:ext cx="5059680" cy="3700234"/>
          </a:xfrm>
        </p:spPr>
        <p:txBody>
          <a:bodyPr>
            <a:normAutofit/>
          </a:bodyPr>
          <a:lstStyle/>
          <a:p>
            <a:pPr marL="0" indent="0">
              <a:lnSpc>
                <a:spcPct val="80000"/>
              </a:lnSpc>
              <a:buNone/>
            </a:pPr>
            <a:r>
              <a:rPr lang="en-US" altLang="en-US" sz="2600" dirty="0">
                <a:latin typeface="Calibri Light" pitchFamily="34" charset="0"/>
              </a:rPr>
              <a:t>Click the below link for a short video by UW-Madison on conducting a minor oil spill cleanup.</a:t>
            </a:r>
          </a:p>
          <a:p>
            <a:pPr marL="0" indent="0">
              <a:lnSpc>
                <a:spcPct val="80000"/>
              </a:lnSpc>
              <a:buNone/>
            </a:pPr>
            <a:endParaRPr lang="en-US" altLang="en-US" sz="2600" dirty="0">
              <a:latin typeface="Calibri Light" pitchFamily="34" charset="0"/>
            </a:endParaRPr>
          </a:p>
          <a:p>
            <a:pPr indent="0">
              <a:lnSpc>
                <a:spcPct val="80000"/>
              </a:lnSpc>
              <a:buNone/>
            </a:pPr>
            <a:r>
              <a:rPr lang="en-US" sz="2800" b="1" dirty="0">
                <a:solidFill>
                  <a:schemeClr val="accent1"/>
                </a:solidFill>
                <a:hlinkClick r:id="rId2"/>
              </a:rPr>
              <a:t>https://tinyurl.com/ycssfs39</a:t>
            </a:r>
            <a:r>
              <a:rPr lang="en-US" altLang="en-US" sz="2600" b="1" dirty="0">
                <a:solidFill>
                  <a:schemeClr val="accent1"/>
                </a:solidFill>
                <a:latin typeface="Calibri Light" pitchFamily="34" charset="0"/>
                <a:hlinkClick r:id="rId2"/>
              </a:rPr>
              <a:t> </a:t>
            </a:r>
            <a:endParaRPr lang="en-US" altLang="en-US" sz="2600" b="1" dirty="0">
              <a:solidFill>
                <a:schemeClr val="accent1"/>
              </a:solidFill>
              <a:latin typeface="Calibri Light" pitchFamily="34" charset="0"/>
            </a:endParaRPr>
          </a:p>
        </p:txBody>
      </p:sp>
      <p:pic>
        <p:nvPicPr>
          <p:cNvPr id="10" name="Picture 9">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97280" y="1603249"/>
            <a:ext cx="4752528" cy="3651502"/>
          </a:xfrm>
          <a:prstGeom prst="rect">
            <a:avLst/>
          </a:prstGeom>
        </p:spPr>
      </p:pic>
    </p:spTree>
    <p:extLst>
      <p:ext uri="{BB962C8B-B14F-4D97-AF65-F5344CB8AC3E}">
        <p14:creationId xmlns:p14="http://schemas.microsoft.com/office/powerpoint/2010/main" val="676008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Spill Control: Major Spill	</a:t>
            </a:r>
          </a:p>
        </p:txBody>
      </p:sp>
      <p:sp>
        <p:nvSpPr>
          <p:cNvPr id="3" name="Content Placeholder 2"/>
          <p:cNvSpPr>
            <a:spLocks noGrp="1"/>
          </p:cNvSpPr>
          <p:nvPr>
            <p:ph idx="1"/>
          </p:nvPr>
        </p:nvSpPr>
        <p:spPr>
          <a:xfrm>
            <a:off x="1097280" y="1621536"/>
            <a:ext cx="6798920" cy="4327744"/>
          </a:xfrm>
        </p:spPr>
        <p:txBody>
          <a:bodyPr>
            <a:normAutofit lnSpcReduction="10000"/>
          </a:bodyPr>
          <a:lstStyle/>
          <a:p>
            <a:pPr marL="0" indent="0">
              <a:buNone/>
            </a:pPr>
            <a:r>
              <a:rPr lang="en-US" sz="2200" dirty="0"/>
              <a:t>For </a:t>
            </a:r>
            <a:r>
              <a:rPr lang="en-US" sz="2200" b="1" dirty="0">
                <a:solidFill>
                  <a:schemeClr val="accent1"/>
                </a:solidFill>
              </a:rPr>
              <a:t>MAJOR spills</a:t>
            </a:r>
            <a:r>
              <a:rPr lang="en-US" sz="2200" dirty="0"/>
              <a:t>, use the following response steps:</a:t>
            </a:r>
          </a:p>
          <a:p>
            <a:pPr marL="274320" indent="-274320">
              <a:buAutoNum type="arabicPeriod"/>
            </a:pPr>
            <a:r>
              <a:rPr lang="en-US" sz="2200" dirty="0"/>
              <a:t>Secure the site.</a:t>
            </a:r>
          </a:p>
          <a:p>
            <a:pPr marL="274320" indent="-274320">
              <a:buAutoNum type="arabicPeriod"/>
            </a:pPr>
            <a:r>
              <a:rPr lang="en-US" sz="2200" dirty="0"/>
              <a:t>Contact the On-Duty Supervisor.</a:t>
            </a:r>
          </a:p>
          <a:p>
            <a:pPr marL="274320" indent="-274320">
              <a:buAutoNum type="arabicPeriod"/>
            </a:pPr>
            <a:r>
              <a:rPr lang="en-US" sz="2200" dirty="0"/>
              <a:t>Contact the Fire Department (</a:t>
            </a:r>
            <a:r>
              <a:rPr lang="en-US" sz="2200" b="1" dirty="0">
                <a:solidFill>
                  <a:srgbClr val="FF0000"/>
                </a:solidFill>
              </a:rPr>
              <a:t>Call 911</a:t>
            </a:r>
            <a:r>
              <a:rPr lang="en-US" sz="2200" dirty="0"/>
              <a:t>).</a:t>
            </a:r>
          </a:p>
          <a:p>
            <a:pPr marL="274320" indent="-274320">
              <a:buFont typeface="Wingdings 3" charset="2"/>
              <a:buAutoNum type="arabicPeriod"/>
            </a:pPr>
            <a:r>
              <a:rPr lang="en-US" sz="2200" dirty="0"/>
              <a:t>Complete the </a:t>
            </a:r>
            <a:r>
              <a:rPr lang="en-US" sz="2200" i="1" dirty="0"/>
              <a:t>Spill Incident Report </a:t>
            </a:r>
            <a:r>
              <a:rPr lang="en-US" sz="2200" dirty="0"/>
              <a:t>form for use by emergency responders (</a:t>
            </a:r>
            <a:r>
              <a:rPr lang="en-US" sz="2200" b="1" dirty="0">
                <a:solidFill>
                  <a:schemeClr val="accent1"/>
                </a:solidFill>
              </a:rPr>
              <a:t>Attachment E</a:t>
            </a:r>
            <a:r>
              <a:rPr lang="en-US" sz="2200" dirty="0"/>
              <a:t>).</a:t>
            </a:r>
          </a:p>
          <a:p>
            <a:pPr marL="274320" indent="-274320">
              <a:buFont typeface="Wingdings 3" charset="2"/>
              <a:buAutoNum type="arabicPeriod"/>
            </a:pPr>
            <a:r>
              <a:rPr lang="en-US" sz="2200" dirty="0"/>
              <a:t>Contact a spill response contractor (</a:t>
            </a:r>
            <a:r>
              <a:rPr lang="en-US" sz="2200" b="1" dirty="0">
                <a:solidFill>
                  <a:schemeClr val="accent1"/>
                </a:solidFill>
              </a:rPr>
              <a:t>Section 1.4</a:t>
            </a:r>
            <a:r>
              <a:rPr lang="en-US" sz="2200" dirty="0"/>
              <a:t>).  Control and clean up spill as directed by the Fire Department or response contractor.</a:t>
            </a:r>
          </a:p>
          <a:p>
            <a:pPr marL="274320" indent="-274320">
              <a:buFont typeface="Wingdings 3" charset="2"/>
              <a:buAutoNum type="arabicPeriod"/>
            </a:pPr>
            <a:r>
              <a:rPr lang="en-US" sz="2200" dirty="0"/>
              <a:t>Determine if additional State or Federal notification is required (</a:t>
            </a:r>
            <a:r>
              <a:rPr lang="en-US" sz="2200" b="1" dirty="0">
                <a:solidFill>
                  <a:schemeClr val="accent1"/>
                </a:solidFill>
              </a:rPr>
              <a:t>Section 2.3</a:t>
            </a:r>
            <a:r>
              <a:rPr lang="en-US" sz="2200" dirty="0"/>
              <a:t>)</a:t>
            </a:r>
          </a:p>
          <a:p>
            <a:pPr>
              <a:buFont typeface="Wingdings 3" charset="2"/>
              <a:buAutoNum type="arabicPeriod"/>
            </a:pPr>
            <a:endParaRPr lang="en-US" sz="2200" dirty="0"/>
          </a:p>
          <a:p>
            <a:pPr>
              <a:buAutoNum type="arabicPeriod"/>
            </a:pPr>
            <a:endParaRPr lang="en-US" sz="2200" dirty="0"/>
          </a:p>
          <a:p>
            <a:endParaRPr 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48016" y="1417368"/>
            <a:ext cx="3955848" cy="3955848"/>
          </a:xfrm>
          <a:prstGeom prst="rect">
            <a:avLst/>
          </a:prstGeom>
        </p:spPr>
      </p:pic>
    </p:spTree>
    <p:extLst>
      <p:ext uri="{BB962C8B-B14F-4D97-AF65-F5344CB8AC3E}">
        <p14:creationId xmlns:p14="http://schemas.microsoft.com/office/powerpoint/2010/main" val="365635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Spill Response Materials</a:t>
            </a:r>
          </a:p>
        </p:txBody>
      </p:sp>
      <p:sp>
        <p:nvSpPr>
          <p:cNvPr id="3" name="Content Placeholder 2"/>
          <p:cNvSpPr>
            <a:spLocks noGrp="1"/>
          </p:cNvSpPr>
          <p:nvPr>
            <p:ph idx="1"/>
          </p:nvPr>
        </p:nvSpPr>
        <p:spPr>
          <a:xfrm>
            <a:off x="6636060" y="6865264"/>
            <a:ext cx="6427832" cy="4247558"/>
          </a:xfrm>
        </p:spPr>
        <p:txBody>
          <a:bodyPr>
            <a:normAutofit/>
          </a:bodyPr>
          <a:lstStyle/>
          <a:p>
            <a:pPr marL="0" indent="0">
              <a:buNone/>
            </a:pPr>
            <a:r>
              <a:rPr lang="en-US" sz="2200" dirty="0"/>
              <a:t>This is an example of a weatherproof spill kit.  It contains granular absorbent (e.g. Oil </a:t>
            </a:r>
            <a:r>
              <a:rPr lang="en-US" sz="2200" dirty="0" err="1"/>
              <a:t>Dri</a:t>
            </a:r>
            <a:r>
              <a:rPr lang="en-US" sz="2200" dirty="0"/>
              <a:t>), absorbent pads, booms, socks, and personal protective equipment (e.g. shoe covers, rubber gloves).  Kits like this should be placed near oil tanks and drums.</a:t>
            </a:r>
          </a:p>
          <a:p>
            <a:pPr marL="0" indent="0">
              <a:buNone/>
            </a:pPr>
            <a:r>
              <a:rPr lang="en-US" sz="2200" dirty="0"/>
              <a:t>Place used sorbent materials into plastic bags or 5-gallon buckets for disposal by City’s oil recycling contractor.</a:t>
            </a:r>
          </a:p>
          <a:p>
            <a:pPr marL="0" indent="0">
              <a:buNone/>
            </a:pPr>
            <a:endParaRPr lang="en-US" sz="2200" b="1" dirty="0">
              <a:solidFill>
                <a:schemeClr val="accent2"/>
              </a:solidFill>
            </a:endParaRPr>
          </a:p>
          <a:p>
            <a:pPr marL="0" indent="0">
              <a:buNone/>
            </a:pPr>
            <a:r>
              <a:rPr lang="en-US" sz="2200" b="1" dirty="0">
                <a:solidFill>
                  <a:schemeClr val="accent2"/>
                </a:solidFill>
              </a:rPr>
              <a:t>Know the location and contents of your spill kits!</a:t>
            </a:r>
          </a:p>
          <a:p>
            <a:pPr lvl="1"/>
            <a:endParaRPr lang="en-US" sz="2200" dirty="0"/>
          </a:p>
          <a:p>
            <a:endParaRPr lang="en-US" sz="22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56349" y="2619327"/>
            <a:ext cx="1993339" cy="3000363"/>
          </a:xfrm>
          <a:prstGeom prst="rect">
            <a:avLst/>
          </a:prstGeom>
          <a:ln w="15875">
            <a:solidFill>
              <a:schemeClr val="accent1"/>
            </a:solidFill>
          </a:ln>
        </p:spPr>
      </p:pic>
      <p:pic>
        <p:nvPicPr>
          <p:cNvPr id="7" name="Picture 6"/>
          <p:cNvPicPr>
            <a:picLocks noChangeAspect="1"/>
          </p:cNvPicPr>
          <p:nvPr/>
        </p:nvPicPr>
        <p:blipFill>
          <a:blip r:embed="rId3"/>
          <a:stretch>
            <a:fillRect/>
          </a:stretch>
        </p:blipFill>
        <p:spPr>
          <a:xfrm>
            <a:off x="3167230" y="2826142"/>
            <a:ext cx="2862727" cy="2450299"/>
          </a:xfrm>
          <a:prstGeom prst="rect">
            <a:avLst/>
          </a:prstGeom>
        </p:spPr>
      </p:pic>
      <p:sp>
        <p:nvSpPr>
          <p:cNvPr id="8" name="Rectangle 7"/>
          <p:cNvSpPr/>
          <p:nvPr/>
        </p:nvSpPr>
        <p:spPr>
          <a:xfrm>
            <a:off x="1156349" y="1349834"/>
            <a:ext cx="4925717" cy="1015663"/>
          </a:xfrm>
          <a:prstGeom prst="rect">
            <a:avLst/>
          </a:prstGeom>
        </p:spPr>
        <p:txBody>
          <a:bodyPr wrap="square">
            <a:spAutoFit/>
          </a:bodyPr>
          <a:lstStyle/>
          <a:p>
            <a:pPr>
              <a:spcBef>
                <a:spcPts val="600"/>
              </a:spcBef>
              <a:spcAft>
                <a:spcPts val="600"/>
              </a:spcAft>
            </a:pPr>
            <a:r>
              <a:rPr lang="en-US" sz="2000" dirty="0">
                <a:solidFill>
                  <a:schemeClr val="tx1">
                    <a:lumMod val="75000"/>
                    <a:lumOff val="25000"/>
                  </a:schemeClr>
                </a:solidFill>
              </a:rPr>
              <a:t>Granular absorbent can be poured on incidental drips and swept up.  Spill pads can be placed on small spills to assist clean up.</a:t>
            </a:r>
          </a:p>
        </p:txBody>
      </p:sp>
      <p:pic>
        <p:nvPicPr>
          <p:cNvPr id="5" name="Picture 4"/>
          <p:cNvPicPr>
            <a:picLocks noChangeAspect="1"/>
          </p:cNvPicPr>
          <p:nvPr/>
        </p:nvPicPr>
        <p:blipFill>
          <a:blip r:embed="rId4"/>
          <a:stretch>
            <a:fillRect/>
          </a:stretch>
        </p:blipFill>
        <p:spPr>
          <a:xfrm>
            <a:off x="8995039" y="2056341"/>
            <a:ext cx="2359259" cy="3000363"/>
          </a:xfrm>
          <a:prstGeom prst="rect">
            <a:avLst/>
          </a:prstGeom>
          <a:ln w="15875">
            <a:solidFill>
              <a:schemeClr val="accent1"/>
            </a:solidFill>
          </a:ln>
        </p:spPr>
      </p:pic>
      <p:sp>
        <p:nvSpPr>
          <p:cNvPr id="9" name="Rectangle 8"/>
          <p:cNvSpPr/>
          <p:nvPr/>
        </p:nvSpPr>
        <p:spPr>
          <a:xfrm>
            <a:off x="6134848" y="1349834"/>
            <a:ext cx="2697456" cy="4555093"/>
          </a:xfrm>
          <a:prstGeom prst="rect">
            <a:avLst/>
          </a:prstGeom>
        </p:spPr>
        <p:txBody>
          <a:bodyPr wrap="square">
            <a:spAutoFit/>
          </a:bodyPr>
          <a:lstStyle/>
          <a:p>
            <a:pPr>
              <a:spcBef>
                <a:spcPts val="600"/>
              </a:spcBef>
              <a:spcAft>
                <a:spcPts val="600"/>
              </a:spcAft>
            </a:pPr>
            <a:r>
              <a:rPr lang="en-US" sz="2000" dirty="0">
                <a:solidFill>
                  <a:schemeClr val="tx1">
                    <a:lumMod val="75000"/>
                    <a:lumOff val="25000"/>
                  </a:schemeClr>
                </a:solidFill>
              </a:rPr>
              <a:t>An absorbent sock or boom can be placed around spills to protect trench or floor drains.  Protecting floor drains is critical since it means the difference between a controlled spill and one beyond your control.</a:t>
            </a:r>
          </a:p>
          <a:p>
            <a:pPr>
              <a:spcBef>
                <a:spcPts val="600"/>
              </a:spcBef>
              <a:spcAft>
                <a:spcPts val="600"/>
              </a:spcAft>
            </a:pPr>
            <a:r>
              <a:rPr lang="en-US" sz="2000" dirty="0">
                <a:solidFill>
                  <a:schemeClr val="tx1">
                    <a:lumMod val="75000"/>
                    <a:lumOff val="25000"/>
                  </a:schemeClr>
                </a:solidFill>
              </a:rPr>
              <a:t>Place used sorbents in a bucket or drum for disposal by the City’s waste oil contractor.</a:t>
            </a:r>
          </a:p>
        </p:txBody>
      </p:sp>
    </p:spTree>
    <p:extLst>
      <p:ext uri="{BB962C8B-B14F-4D97-AF65-F5344CB8AC3E}">
        <p14:creationId xmlns:p14="http://schemas.microsoft.com/office/powerpoint/2010/main" val="197679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Spill Response Materials</a:t>
            </a:r>
          </a:p>
        </p:txBody>
      </p:sp>
      <p:sp>
        <p:nvSpPr>
          <p:cNvPr id="3" name="Content Placeholder 2"/>
          <p:cNvSpPr>
            <a:spLocks noGrp="1"/>
          </p:cNvSpPr>
          <p:nvPr>
            <p:ph idx="1"/>
          </p:nvPr>
        </p:nvSpPr>
        <p:spPr>
          <a:xfrm>
            <a:off x="1097280" y="1621536"/>
            <a:ext cx="6438880" cy="4247558"/>
          </a:xfrm>
        </p:spPr>
        <p:txBody>
          <a:bodyPr>
            <a:normAutofit/>
          </a:bodyPr>
          <a:lstStyle/>
          <a:p>
            <a:pPr marL="0" indent="0">
              <a:spcBef>
                <a:spcPts val="600"/>
              </a:spcBef>
              <a:spcAft>
                <a:spcPts val="600"/>
              </a:spcAft>
              <a:buNone/>
            </a:pPr>
            <a:r>
              <a:rPr lang="en-US" sz="2200" dirty="0"/>
              <a:t>This is an example of a weatherproof spill kit.  It should be placed near oil tanks and drums.  It contains:</a:t>
            </a:r>
          </a:p>
          <a:p>
            <a:pPr lvl="1">
              <a:spcBef>
                <a:spcPts val="600"/>
              </a:spcBef>
              <a:spcAft>
                <a:spcPts val="600"/>
              </a:spcAft>
            </a:pPr>
            <a:r>
              <a:rPr lang="en-US" sz="2200" dirty="0"/>
              <a:t>Granular absorbent</a:t>
            </a:r>
          </a:p>
          <a:p>
            <a:pPr lvl="1">
              <a:spcBef>
                <a:spcPts val="600"/>
              </a:spcBef>
              <a:spcAft>
                <a:spcPts val="600"/>
              </a:spcAft>
            </a:pPr>
            <a:r>
              <a:rPr lang="en-US" sz="2200" dirty="0"/>
              <a:t>Absorbent pads, pillows, and socks</a:t>
            </a:r>
          </a:p>
          <a:p>
            <a:pPr lvl="1">
              <a:spcBef>
                <a:spcPts val="600"/>
              </a:spcBef>
              <a:spcAft>
                <a:spcPts val="600"/>
              </a:spcAft>
            </a:pPr>
            <a:r>
              <a:rPr lang="en-US" sz="2200" dirty="0"/>
              <a:t>Personal protective equipment (gloves, glasses, mask)</a:t>
            </a:r>
          </a:p>
          <a:p>
            <a:pPr lvl="1">
              <a:spcBef>
                <a:spcPts val="600"/>
              </a:spcBef>
              <a:spcAft>
                <a:spcPts val="600"/>
              </a:spcAft>
            </a:pPr>
            <a:r>
              <a:rPr lang="en-US" sz="2200" dirty="0"/>
              <a:t>Bottle of Quick Seal to plug drums/tanks</a:t>
            </a:r>
          </a:p>
          <a:p>
            <a:pPr lvl="1">
              <a:spcBef>
                <a:spcPts val="600"/>
              </a:spcBef>
              <a:spcAft>
                <a:spcPts val="600"/>
              </a:spcAft>
            </a:pPr>
            <a:r>
              <a:rPr lang="en-US" sz="2200" dirty="0"/>
              <a:t>Plastic disposal bags</a:t>
            </a:r>
          </a:p>
          <a:p>
            <a:endParaRPr lang="en-US" sz="2200" dirty="0"/>
          </a:p>
        </p:txBody>
      </p:sp>
      <p:sp>
        <p:nvSpPr>
          <p:cNvPr id="5" name="Rectangle 4"/>
          <p:cNvSpPr/>
          <p:nvPr/>
        </p:nvSpPr>
        <p:spPr>
          <a:xfrm>
            <a:off x="786570" y="4934192"/>
            <a:ext cx="6845384" cy="1107996"/>
          </a:xfrm>
          <a:prstGeom prst="rect">
            <a:avLst/>
          </a:prstGeom>
        </p:spPr>
        <p:txBody>
          <a:bodyPr wrap="square">
            <a:spAutoFit/>
          </a:bodyPr>
          <a:lstStyle/>
          <a:p>
            <a:pPr marL="201168" lvl="1" indent="0">
              <a:spcBef>
                <a:spcPts val="600"/>
              </a:spcBef>
              <a:spcAft>
                <a:spcPts val="600"/>
              </a:spcAft>
              <a:buNone/>
            </a:pPr>
            <a:r>
              <a:rPr lang="en-US" sz="2200" b="1" dirty="0">
                <a:solidFill>
                  <a:srgbClr val="FF0000"/>
                </a:solidFill>
              </a:rPr>
              <a:t>Know the location and contents of your spill kit!  It should be checked annually to make sure it’s adequately stocked and restock regularly!</a:t>
            </a:r>
            <a:endParaRPr lang="en-US" sz="2200" dirty="0">
              <a:solidFill>
                <a:srgbClr val="FF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16180" y="1621536"/>
            <a:ext cx="3276364" cy="3957984"/>
          </a:xfrm>
          <a:prstGeom prst="rect">
            <a:avLst/>
          </a:prstGeom>
          <a:ln w="15875">
            <a:solidFill>
              <a:schemeClr val="accent1"/>
            </a:solidFill>
          </a:ln>
        </p:spPr>
      </p:pic>
    </p:spTree>
    <p:extLst>
      <p:ext uri="{BB962C8B-B14F-4D97-AF65-F5344CB8AC3E}">
        <p14:creationId xmlns:p14="http://schemas.microsoft.com/office/powerpoint/2010/main" val="418053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Spill Reporting and Documentation</a:t>
            </a:r>
          </a:p>
        </p:txBody>
      </p:sp>
      <p:sp>
        <p:nvSpPr>
          <p:cNvPr id="3" name="Content Placeholder 2"/>
          <p:cNvSpPr>
            <a:spLocks noGrp="1"/>
          </p:cNvSpPr>
          <p:nvPr>
            <p:ph idx="1"/>
          </p:nvPr>
        </p:nvSpPr>
        <p:spPr/>
        <p:txBody>
          <a:bodyPr>
            <a:noAutofit/>
          </a:bodyPr>
          <a:lstStyle/>
          <a:p>
            <a:pPr marL="0" indent="0">
              <a:spcBef>
                <a:spcPts val="600"/>
              </a:spcBef>
              <a:spcAft>
                <a:spcPts val="600"/>
              </a:spcAft>
              <a:buNone/>
            </a:pPr>
            <a:r>
              <a:rPr lang="en-US" dirty="0"/>
              <a:t>In the event of a spill, the employee discovering the spill shall immediately consult the response procedures in your facility’s SPCC plan to make the appropriate notifications (</a:t>
            </a:r>
            <a:r>
              <a:rPr lang="en-US" b="1" dirty="0"/>
              <a:t>Section 2.3</a:t>
            </a:r>
            <a:r>
              <a:rPr lang="en-US" dirty="0"/>
              <a:t>).</a:t>
            </a:r>
          </a:p>
          <a:p>
            <a:pPr marL="457189" indent="-457189">
              <a:spcBef>
                <a:spcPts val="600"/>
              </a:spcBef>
              <a:spcAft>
                <a:spcPts val="600"/>
              </a:spcAft>
              <a:buAutoNum type="arabicPeriod"/>
            </a:pPr>
            <a:r>
              <a:rPr lang="en-US" dirty="0"/>
              <a:t>Report all spills to the On-Call Supervisor.</a:t>
            </a:r>
          </a:p>
          <a:p>
            <a:pPr marL="457189" indent="-457189">
              <a:spcBef>
                <a:spcPts val="600"/>
              </a:spcBef>
              <a:spcAft>
                <a:spcPts val="600"/>
              </a:spcAft>
              <a:buAutoNum type="arabicPeriod"/>
            </a:pPr>
            <a:r>
              <a:rPr lang="en-US" dirty="0"/>
              <a:t>For the following situations, also call the </a:t>
            </a:r>
            <a:r>
              <a:rPr lang="en-US" b="1" dirty="0">
                <a:solidFill>
                  <a:srgbClr val="FF0000"/>
                </a:solidFill>
              </a:rPr>
              <a:t>WDNR’s Spill Hotline (1.800.943.0003):</a:t>
            </a:r>
          </a:p>
          <a:p>
            <a:pPr marL="685800" lvl="1" indent="-274320">
              <a:spcBef>
                <a:spcPts val="600"/>
              </a:spcBef>
              <a:spcAft>
                <a:spcPts val="600"/>
              </a:spcAft>
            </a:pPr>
            <a:r>
              <a:rPr lang="en-US" sz="2000" dirty="0"/>
              <a:t>1 gallon or more of a flammable liquid (e.g. gasoline) onto an unpaved surface</a:t>
            </a:r>
          </a:p>
          <a:p>
            <a:pPr marL="685800" lvl="1" indent="-274320">
              <a:spcBef>
                <a:spcPts val="600"/>
              </a:spcBef>
              <a:spcAft>
                <a:spcPts val="600"/>
              </a:spcAft>
            </a:pPr>
            <a:r>
              <a:rPr lang="en-US" sz="2000" dirty="0"/>
              <a:t>5 gallons or more of a combustible liquid (e.g. diesel) onto an unpaved surface</a:t>
            </a:r>
          </a:p>
          <a:p>
            <a:pPr marL="685800" lvl="1" indent="-274320">
              <a:spcBef>
                <a:spcPts val="600"/>
              </a:spcBef>
              <a:spcAft>
                <a:spcPts val="600"/>
              </a:spcAft>
            </a:pPr>
            <a:r>
              <a:rPr lang="en-US" sz="2000" dirty="0"/>
              <a:t>Discharge that threatens public health, welfare, or the environment</a:t>
            </a:r>
          </a:p>
          <a:p>
            <a:pPr marL="685800" lvl="1" indent="-274320">
              <a:spcBef>
                <a:spcPts val="600"/>
              </a:spcBef>
              <a:spcAft>
                <a:spcPts val="600"/>
              </a:spcAft>
            </a:pPr>
            <a:r>
              <a:rPr lang="en-US" sz="2000" dirty="0"/>
              <a:t>Discharge that produces a sheen or threatens navigable waters (e.g. release that reaches a storm drain)</a:t>
            </a:r>
          </a:p>
          <a:p>
            <a:pPr marL="457189" indent="-457189">
              <a:spcBef>
                <a:spcPts val="600"/>
              </a:spcBef>
              <a:spcAft>
                <a:spcPts val="600"/>
              </a:spcAft>
              <a:buAutoNum type="arabicPeriod"/>
            </a:pPr>
            <a:r>
              <a:rPr lang="en-US" dirty="0"/>
              <a:t>Refer to the </a:t>
            </a:r>
            <a:r>
              <a:rPr lang="en-US" i="1" dirty="0"/>
              <a:t>Oil Spill Notification Procedures </a:t>
            </a:r>
            <a:r>
              <a:rPr lang="en-US" dirty="0"/>
              <a:t>(</a:t>
            </a:r>
            <a:r>
              <a:rPr lang="en-US" b="1" dirty="0">
                <a:solidFill>
                  <a:schemeClr val="accent1"/>
                </a:solidFill>
              </a:rPr>
              <a:t>Section 2.3</a:t>
            </a:r>
            <a:r>
              <a:rPr lang="en-US" dirty="0"/>
              <a:t>) of your facility’s SPCC plan for additional reporting requirements.</a:t>
            </a:r>
          </a:p>
          <a:p>
            <a:pPr>
              <a:spcBef>
                <a:spcPts val="600"/>
              </a:spcBef>
              <a:spcAft>
                <a:spcPts val="600"/>
              </a:spcAft>
            </a:pPr>
            <a:endParaRPr lang="en-US" dirty="0"/>
          </a:p>
        </p:txBody>
      </p:sp>
    </p:spTree>
    <p:extLst>
      <p:ext uri="{BB962C8B-B14F-4D97-AF65-F5344CB8AC3E}">
        <p14:creationId xmlns:p14="http://schemas.microsoft.com/office/powerpoint/2010/main" val="63258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Recordkeeping and Training	</a:t>
            </a:r>
          </a:p>
        </p:txBody>
      </p:sp>
      <p:sp>
        <p:nvSpPr>
          <p:cNvPr id="3" name="Content Placeholder 2"/>
          <p:cNvSpPr>
            <a:spLocks noGrp="1"/>
          </p:cNvSpPr>
          <p:nvPr>
            <p:ph idx="1"/>
          </p:nvPr>
        </p:nvSpPr>
        <p:spPr>
          <a:xfrm>
            <a:off x="5159896" y="1520788"/>
            <a:ext cx="5995784" cy="4471760"/>
          </a:xfrm>
        </p:spPr>
        <p:txBody>
          <a:bodyPr>
            <a:normAutofit/>
          </a:bodyPr>
          <a:lstStyle/>
          <a:p>
            <a:pPr marL="0" indent="0">
              <a:spcBef>
                <a:spcPts val="600"/>
              </a:spcBef>
              <a:spcAft>
                <a:spcPts val="600"/>
              </a:spcAft>
              <a:buNone/>
            </a:pPr>
            <a:r>
              <a:rPr lang="en-US" sz="2200" dirty="0"/>
              <a:t>EPA requires facilities to maintain SPCC records for at least 3 years.  Facilities are required to retain all records (paper or digital) for the following:</a:t>
            </a:r>
          </a:p>
          <a:p>
            <a:pPr lvl="1">
              <a:spcBef>
                <a:spcPts val="600"/>
              </a:spcBef>
              <a:spcAft>
                <a:spcPts val="600"/>
              </a:spcAft>
            </a:pPr>
            <a:r>
              <a:rPr lang="en-US" sz="2200" dirty="0"/>
              <a:t>Monthly and annual inspection forms (</a:t>
            </a:r>
            <a:r>
              <a:rPr lang="en-US" sz="2200" b="1" dirty="0">
                <a:solidFill>
                  <a:schemeClr val="accent1"/>
                </a:solidFill>
              </a:rPr>
              <a:t>Attachments A and B</a:t>
            </a:r>
            <a:r>
              <a:rPr lang="en-US" sz="2200" dirty="0"/>
              <a:t>)</a:t>
            </a:r>
          </a:p>
          <a:p>
            <a:pPr lvl="1">
              <a:spcBef>
                <a:spcPts val="600"/>
              </a:spcBef>
              <a:spcAft>
                <a:spcPts val="600"/>
              </a:spcAft>
            </a:pPr>
            <a:r>
              <a:rPr lang="en-US" sz="2200" dirty="0"/>
              <a:t>5-year recertification (</a:t>
            </a:r>
            <a:r>
              <a:rPr lang="en-US" sz="2200" b="1" dirty="0">
                <a:solidFill>
                  <a:schemeClr val="accent1"/>
                </a:solidFill>
              </a:rPr>
              <a:t>Attachment C</a:t>
            </a:r>
            <a:r>
              <a:rPr lang="en-US" sz="2200" dirty="0"/>
              <a:t>)</a:t>
            </a:r>
          </a:p>
          <a:p>
            <a:pPr lvl="1">
              <a:spcBef>
                <a:spcPts val="600"/>
              </a:spcBef>
              <a:spcAft>
                <a:spcPts val="600"/>
              </a:spcAft>
            </a:pPr>
            <a:r>
              <a:rPr lang="en-US" sz="2200" dirty="0"/>
              <a:t>Spill incident reports and reporting logs (</a:t>
            </a:r>
            <a:r>
              <a:rPr lang="en-US" sz="2200" b="1" dirty="0">
                <a:solidFill>
                  <a:schemeClr val="accent1"/>
                </a:solidFill>
              </a:rPr>
              <a:t>Attachment E</a:t>
            </a:r>
            <a:r>
              <a:rPr lang="en-US" sz="2200" dirty="0"/>
              <a:t>)</a:t>
            </a:r>
          </a:p>
          <a:p>
            <a:pPr lvl="1">
              <a:spcBef>
                <a:spcPts val="600"/>
              </a:spcBef>
              <a:spcAft>
                <a:spcPts val="600"/>
              </a:spcAft>
            </a:pPr>
            <a:r>
              <a:rPr lang="en-US" sz="2200" dirty="0"/>
              <a:t>Tank and container repair records (</a:t>
            </a:r>
            <a:r>
              <a:rPr lang="en-US" sz="2200" b="1" dirty="0">
                <a:solidFill>
                  <a:schemeClr val="accent1"/>
                </a:solidFill>
              </a:rPr>
              <a:t>Attachment F</a:t>
            </a:r>
            <a:r>
              <a:rPr lang="en-US" sz="2200" dirty="0"/>
              <a:t>)</a:t>
            </a:r>
          </a:p>
          <a:p>
            <a:pPr lvl="1">
              <a:spcBef>
                <a:spcPts val="600"/>
              </a:spcBef>
              <a:spcAft>
                <a:spcPts val="600"/>
              </a:spcAft>
            </a:pPr>
            <a:r>
              <a:rPr lang="en-US" sz="2200" dirty="0"/>
              <a:t>ANNUAL training records of ALL oil-handling personnel (</a:t>
            </a:r>
            <a:r>
              <a:rPr lang="en-US" sz="2200" b="1" dirty="0">
                <a:solidFill>
                  <a:schemeClr val="accent1"/>
                </a:solidFill>
              </a:rPr>
              <a:t>Attachment G</a:t>
            </a:r>
            <a:r>
              <a:rPr lang="en-US" sz="2200" dirty="0"/>
              <a:t>)</a:t>
            </a:r>
          </a:p>
          <a:p>
            <a:pPr lvl="1">
              <a:spcBef>
                <a:spcPts val="600"/>
              </a:spcBef>
              <a:spcAft>
                <a:spcPts val="600"/>
              </a:spcAft>
            </a:pPr>
            <a:endParaRPr lang="en-US" sz="2200" dirty="0"/>
          </a:p>
          <a:p>
            <a:endParaRPr lang="en-US" sz="2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7280" y="1340768"/>
            <a:ext cx="3811514" cy="4932548"/>
          </a:xfrm>
          <a:prstGeom prst="rect">
            <a:avLst/>
          </a:prstGeom>
        </p:spPr>
      </p:pic>
    </p:spTree>
    <p:extLst>
      <p:ext uri="{BB962C8B-B14F-4D97-AF65-F5344CB8AC3E}">
        <p14:creationId xmlns:p14="http://schemas.microsoft.com/office/powerpoint/2010/main" val="139207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Additional Resources</a:t>
            </a:r>
          </a:p>
        </p:txBody>
      </p:sp>
      <p:sp>
        <p:nvSpPr>
          <p:cNvPr id="3" name="Content Placeholder 2"/>
          <p:cNvSpPr>
            <a:spLocks noGrp="1"/>
          </p:cNvSpPr>
          <p:nvPr>
            <p:ph idx="1"/>
          </p:nvPr>
        </p:nvSpPr>
        <p:spPr>
          <a:xfrm>
            <a:off x="1062446" y="1305221"/>
            <a:ext cx="4998720" cy="4247558"/>
          </a:xfrm>
        </p:spPr>
        <p:txBody>
          <a:bodyPr>
            <a:noAutofit/>
          </a:bodyPr>
          <a:lstStyle/>
          <a:p>
            <a:pPr marL="0" indent="0">
              <a:spcBef>
                <a:spcPts val="0"/>
              </a:spcBef>
              <a:spcAft>
                <a:spcPts val="0"/>
              </a:spcAft>
              <a:buNone/>
            </a:pPr>
            <a:r>
              <a:rPr lang="en-US" sz="2200" dirty="0"/>
              <a:t>For questions regarding:</a:t>
            </a:r>
          </a:p>
          <a:p>
            <a:pPr marL="0" indent="0">
              <a:spcBef>
                <a:spcPts val="0"/>
              </a:spcBef>
              <a:spcAft>
                <a:spcPts val="0"/>
              </a:spcAft>
              <a:buNone/>
            </a:pPr>
            <a:endParaRPr lang="en-US" sz="2200" dirty="0"/>
          </a:p>
          <a:p>
            <a:pPr marL="0" indent="0">
              <a:spcBef>
                <a:spcPts val="0"/>
              </a:spcBef>
              <a:spcAft>
                <a:spcPts val="0"/>
              </a:spcAft>
              <a:buNone/>
            </a:pPr>
            <a:r>
              <a:rPr lang="en-US" sz="2200" dirty="0"/>
              <a:t>Gas/diesel tanks for refueling vehicles, dispenser issues (e.g. leakage, low flow) or cracked pump hoses:</a:t>
            </a:r>
          </a:p>
          <a:p>
            <a:pPr marL="0" indent="0">
              <a:spcBef>
                <a:spcPts val="0"/>
              </a:spcBef>
              <a:spcAft>
                <a:spcPts val="0"/>
              </a:spcAft>
              <a:buNone/>
            </a:pPr>
            <a:endParaRPr lang="en-US" sz="2200" dirty="0"/>
          </a:p>
          <a:p>
            <a:pPr marL="0" indent="0">
              <a:spcBef>
                <a:spcPts val="0"/>
              </a:spcBef>
              <a:spcAft>
                <a:spcPts val="0"/>
              </a:spcAft>
              <a:buNone/>
            </a:pPr>
            <a:endParaRPr lang="en-US" sz="2200" dirty="0"/>
          </a:p>
          <a:p>
            <a:pPr marL="0" indent="0">
              <a:spcBef>
                <a:spcPts val="0"/>
              </a:spcBef>
              <a:spcAft>
                <a:spcPts val="0"/>
              </a:spcAft>
              <a:buNone/>
            </a:pPr>
            <a:r>
              <a:rPr lang="en-US" sz="2200" dirty="0"/>
              <a:t>Tank regulations, inspection training, or adding additional tanks to your facility:</a:t>
            </a:r>
          </a:p>
          <a:p>
            <a:pPr marL="0" indent="0">
              <a:spcBef>
                <a:spcPts val="0"/>
              </a:spcBef>
              <a:spcAft>
                <a:spcPts val="0"/>
              </a:spcAft>
              <a:buNone/>
            </a:pPr>
            <a:endParaRPr lang="en-US" sz="2200" dirty="0"/>
          </a:p>
          <a:p>
            <a:pPr marL="0" indent="0">
              <a:spcBef>
                <a:spcPts val="0"/>
              </a:spcBef>
              <a:spcAft>
                <a:spcPts val="0"/>
              </a:spcAft>
              <a:buNone/>
            </a:pPr>
            <a:endParaRPr lang="en-US" sz="2200" dirty="0"/>
          </a:p>
          <a:p>
            <a:pPr marL="0" indent="0">
              <a:spcBef>
                <a:spcPts val="0"/>
              </a:spcBef>
              <a:spcAft>
                <a:spcPts val="0"/>
              </a:spcAft>
              <a:buNone/>
            </a:pPr>
            <a:r>
              <a:rPr lang="en-US" sz="2200" dirty="0"/>
              <a:t>Recertifying or updating your SPCC plan, training/recordkeeping requirements: </a:t>
            </a:r>
          </a:p>
          <a:p>
            <a:pPr marL="0" indent="0">
              <a:spcBef>
                <a:spcPts val="0"/>
              </a:spcBef>
              <a:spcAft>
                <a:spcPts val="0"/>
              </a:spcAft>
              <a:buNone/>
            </a:pPr>
            <a:endParaRPr lang="en-US" sz="2200" dirty="0"/>
          </a:p>
        </p:txBody>
      </p:sp>
      <p:sp>
        <p:nvSpPr>
          <p:cNvPr id="4" name="Content Placeholder 2"/>
          <p:cNvSpPr txBox="1">
            <a:spLocks/>
          </p:cNvSpPr>
          <p:nvPr/>
        </p:nvSpPr>
        <p:spPr>
          <a:xfrm>
            <a:off x="6157793" y="1305221"/>
            <a:ext cx="4998720" cy="42475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0"/>
              </a:spcAft>
              <a:buFont typeface="Calibri" panose="020F0502020204030204" pitchFamily="34" charset="0"/>
              <a:buNone/>
            </a:pPr>
            <a:r>
              <a:rPr lang="en-US" sz="2200" dirty="0">
                <a:solidFill>
                  <a:schemeClr val="tx1"/>
                </a:solidFill>
              </a:rPr>
              <a:t>Contact:</a:t>
            </a:r>
          </a:p>
          <a:p>
            <a:pPr marL="0" indent="0">
              <a:spcBef>
                <a:spcPts val="0"/>
              </a:spcBef>
              <a:spcAft>
                <a:spcPts val="0"/>
              </a:spcAft>
              <a:buFont typeface="Calibri" panose="020F0502020204030204" pitchFamily="34" charset="0"/>
              <a:buNone/>
            </a:pPr>
            <a:endParaRPr lang="en-US" sz="2200" dirty="0">
              <a:solidFill>
                <a:schemeClr val="accent1"/>
              </a:solidFill>
            </a:endParaRPr>
          </a:p>
          <a:p>
            <a:pPr marL="0" indent="0">
              <a:spcBef>
                <a:spcPts val="0"/>
              </a:spcBef>
              <a:spcAft>
                <a:spcPts val="0"/>
              </a:spcAft>
              <a:buFont typeface="Calibri" panose="020F0502020204030204" pitchFamily="34" charset="0"/>
              <a:buNone/>
            </a:pPr>
            <a:r>
              <a:rPr lang="en-US" sz="2200" dirty="0"/>
              <a:t>Rich Saric, Fleet Services </a:t>
            </a:r>
            <a:r>
              <a:rPr lang="en-US" sz="2200" dirty="0">
                <a:hlinkClick r:id="rId2"/>
              </a:rPr>
              <a:t>rsaric@cityofmadison.com</a:t>
            </a:r>
            <a:r>
              <a:rPr lang="en-US" sz="2200" dirty="0"/>
              <a:t>, 246.4541</a:t>
            </a:r>
          </a:p>
          <a:p>
            <a:pPr marL="0" indent="0">
              <a:spcBef>
                <a:spcPts val="0"/>
              </a:spcBef>
              <a:spcAft>
                <a:spcPts val="0"/>
              </a:spcAft>
              <a:buFont typeface="Calibri" panose="020F0502020204030204" pitchFamily="34" charset="0"/>
              <a:buNone/>
            </a:pPr>
            <a:endParaRPr lang="en-US" sz="2200" dirty="0"/>
          </a:p>
          <a:p>
            <a:pPr marL="0" indent="0">
              <a:spcBef>
                <a:spcPts val="0"/>
              </a:spcBef>
              <a:spcAft>
                <a:spcPts val="0"/>
              </a:spcAft>
              <a:buFont typeface="Calibri" panose="020F0502020204030204" pitchFamily="34" charset="0"/>
              <a:buNone/>
            </a:pPr>
            <a:endParaRPr lang="en-US" sz="2200" dirty="0"/>
          </a:p>
          <a:p>
            <a:pPr marL="0" indent="0">
              <a:spcBef>
                <a:spcPts val="0"/>
              </a:spcBef>
              <a:spcAft>
                <a:spcPts val="0"/>
              </a:spcAft>
              <a:buFont typeface="Calibri" panose="020F0502020204030204" pitchFamily="34" charset="0"/>
              <a:buNone/>
            </a:pPr>
            <a:endParaRPr lang="en-US" sz="2200" dirty="0"/>
          </a:p>
          <a:p>
            <a:pPr marL="0" indent="0">
              <a:spcBef>
                <a:spcPts val="0"/>
              </a:spcBef>
              <a:spcAft>
                <a:spcPts val="0"/>
              </a:spcAft>
              <a:buFont typeface="Calibri" panose="020F0502020204030204" pitchFamily="34" charset="0"/>
              <a:buNone/>
            </a:pPr>
            <a:r>
              <a:rPr lang="en-US" sz="2200" dirty="0"/>
              <a:t>Amanda </a:t>
            </a:r>
            <a:r>
              <a:rPr lang="en-US" sz="2200" dirty="0" err="1"/>
              <a:t>Hornung</a:t>
            </a:r>
            <a:r>
              <a:rPr lang="en-US" sz="2200" dirty="0"/>
              <a:t>, Fire</a:t>
            </a:r>
          </a:p>
          <a:p>
            <a:pPr marL="0" indent="0">
              <a:spcBef>
                <a:spcPts val="0"/>
              </a:spcBef>
              <a:spcAft>
                <a:spcPts val="0"/>
              </a:spcAft>
              <a:buNone/>
            </a:pPr>
            <a:r>
              <a:rPr lang="en-US" sz="2200" dirty="0">
                <a:hlinkClick r:id="rId3"/>
              </a:rPr>
              <a:t>ALHornung@cityofmadison.com</a:t>
            </a:r>
            <a:r>
              <a:rPr lang="en-US" sz="2200"/>
              <a:t>, 261.9842</a:t>
            </a:r>
            <a:endParaRPr lang="en-US" sz="2200" dirty="0"/>
          </a:p>
          <a:p>
            <a:pPr marL="0" indent="0">
              <a:spcBef>
                <a:spcPts val="0"/>
              </a:spcBef>
              <a:spcAft>
                <a:spcPts val="0"/>
              </a:spcAft>
              <a:buFont typeface="Calibri" panose="020F0502020204030204" pitchFamily="34" charset="0"/>
              <a:buNone/>
            </a:pPr>
            <a:endParaRPr lang="en-US" sz="2200" dirty="0"/>
          </a:p>
          <a:p>
            <a:pPr marL="0" indent="0">
              <a:spcBef>
                <a:spcPts val="0"/>
              </a:spcBef>
              <a:spcAft>
                <a:spcPts val="0"/>
              </a:spcAft>
              <a:buFont typeface="Calibri" panose="020F0502020204030204" pitchFamily="34" charset="0"/>
              <a:buNone/>
            </a:pPr>
            <a:endParaRPr lang="en-US" sz="2200" dirty="0"/>
          </a:p>
          <a:p>
            <a:pPr marL="0" indent="0">
              <a:spcBef>
                <a:spcPts val="0"/>
              </a:spcBef>
              <a:spcAft>
                <a:spcPts val="0"/>
              </a:spcAft>
              <a:buFont typeface="Calibri" panose="020F0502020204030204" pitchFamily="34" charset="0"/>
              <a:buNone/>
            </a:pPr>
            <a:r>
              <a:rPr lang="en-US" sz="2200" dirty="0"/>
              <a:t>Brynn Bemis, Engineering</a:t>
            </a:r>
          </a:p>
          <a:p>
            <a:pPr marL="0" indent="0">
              <a:spcBef>
                <a:spcPts val="0"/>
              </a:spcBef>
              <a:spcAft>
                <a:spcPts val="0"/>
              </a:spcAft>
              <a:buFont typeface="Calibri" panose="020F0502020204030204" pitchFamily="34" charset="0"/>
              <a:buNone/>
            </a:pPr>
            <a:r>
              <a:rPr lang="en-US" sz="2200" dirty="0">
                <a:hlinkClick r:id="rId4"/>
              </a:rPr>
              <a:t>bbemis@cityofmadison.com</a:t>
            </a:r>
            <a:r>
              <a:rPr lang="en-US" sz="2200" dirty="0"/>
              <a:t>, 267.1986</a:t>
            </a:r>
          </a:p>
          <a:p>
            <a:pPr marL="0" indent="0">
              <a:spcBef>
                <a:spcPts val="0"/>
              </a:spcBef>
              <a:spcAft>
                <a:spcPts val="0"/>
              </a:spcAft>
              <a:buNone/>
            </a:pPr>
            <a:endParaRPr lang="en-US" sz="2200" dirty="0">
              <a:solidFill>
                <a:schemeClr val="accent1"/>
              </a:solidFill>
            </a:endParaRPr>
          </a:p>
          <a:p>
            <a:pPr marL="0" indent="0">
              <a:spcBef>
                <a:spcPts val="0"/>
              </a:spcBef>
              <a:spcAft>
                <a:spcPts val="0"/>
              </a:spcAft>
              <a:buNone/>
            </a:pPr>
            <a:endParaRPr lang="en-US" sz="2200" dirty="0">
              <a:solidFill>
                <a:schemeClr val="accent1"/>
              </a:solidFill>
            </a:endParaRPr>
          </a:p>
          <a:p>
            <a:pPr marL="0" indent="0">
              <a:spcBef>
                <a:spcPts val="0"/>
              </a:spcBef>
              <a:spcAft>
                <a:spcPts val="0"/>
              </a:spcAft>
              <a:buNone/>
            </a:pPr>
            <a:endParaRPr lang="en-US" sz="2200" dirty="0">
              <a:solidFill>
                <a:schemeClr val="accent1"/>
              </a:solidFill>
            </a:endParaRPr>
          </a:p>
          <a:p>
            <a:pPr marL="0" indent="0">
              <a:spcBef>
                <a:spcPts val="0"/>
              </a:spcBef>
              <a:spcAft>
                <a:spcPts val="0"/>
              </a:spcAft>
              <a:buNone/>
            </a:pPr>
            <a:endParaRPr lang="en-US" sz="2200" dirty="0">
              <a:solidFill>
                <a:schemeClr val="accent1"/>
              </a:solidFill>
            </a:endParaRPr>
          </a:p>
          <a:p>
            <a:pPr marL="0" indent="0">
              <a:spcBef>
                <a:spcPts val="0"/>
              </a:spcBef>
              <a:spcAft>
                <a:spcPts val="0"/>
              </a:spcAft>
              <a:buFont typeface="Calibri" panose="020F0502020204030204" pitchFamily="34" charset="0"/>
              <a:buNone/>
            </a:pPr>
            <a:r>
              <a:rPr lang="en-US" sz="2200" dirty="0">
                <a:solidFill>
                  <a:schemeClr val="accent1"/>
                </a:solidFill>
              </a:rPr>
              <a:t> </a:t>
            </a:r>
          </a:p>
          <a:p>
            <a:pPr marL="0" indent="0">
              <a:spcBef>
                <a:spcPts val="0"/>
              </a:spcBef>
              <a:spcAft>
                <a:spcPts val="0"/>
              </a:spcAft>
              <a:buFont typeface="Calibri" panose="020F0502020204030204" pitchFamily="34" charset="0"/>
              <a:buNone/>
            </a:pPr>
            <a:endParaRPr lang="en-US" sz="2200" dirty="0">
              <a:solidFill>
                <a:schemeClr val="accent1"/>
              </a:solidFill>
            </a:endParaRPr>
          </a:p>
        </p:txBody>
      </p:sp>
    </p:spTree>
    <p:extLst>
      <p:ext uri="{BB962C8B-B14F-4D97-AF65-F5344CB8AC3E}">
        <p14:creationId xmlns:p14="http://schemas.microsoft.com/office/powerpoint/2010/main" val="458353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Completion Quiz</a:t>
            </a:r>
          </a:p>
        </p:txBody>
      </p:sp>
      <p:sp>
        <p:nvSpPr>
          <p:cNvPr id="3" name="Content Placeholder 2"/>
          <p:cNvSpPr>
            <a:spLocks noGrp="1"/>
          </p:cNvSpPr>
          <p:nvPr>
            <p:ph idx="1"/>
          </p:nvPr>
        </p:nvSpPr>
        <p:spPr>
          <a:xfrm>
            <a:off x="1097280" y="1621536"/>
            <a:ext cx="5106732" cy="4247558"/>
          </a:xfrm>
        </p:spPr>
        <p:txBody>
          <a:bodyPr>
            <a:normAutofit/>
          </a:bodyPr>
          <a:lstStyle/>
          <a:p>
            <a:r>
              <a:rPr lang="en-US" sz="2200" i="1" dirty="0"/>
              <a:t>In order to obtain credit for participating in this training, you must click on the link below and correctly complete the quiz.  (It is OK to use the training for reference while taking the quiz).  </a:t>
            </a:r>
          </a:p>
          <a:p>
            <a:endParaRPr lang="en-US" sz="2200" i="1" dirty="0"/>
          </a:p>
          <a:p>
            <a:r>
              <a:rPr lang="en-US" sz="2100" i="1" dirty="0">
                <a:hlinkClick r:id="rId2"/>
              </a:rPr>
              <a:t>https://www.surveymonkey.com/r/YHMKCTP</a:t>
            </a:r>
            <a:endParaRPr lang="en-US" sz="2100" i="1" dirty="0"/>
          </a:p>
          <a:p>
            <a:endParaRPr lang="en-US" sz="2200" i="1" dirty="0"/>
          </a:p>
          <a:p>
            <a:r>
              <a:rPr lang="en-US" sz="2200" i="1" dirty="0"/>
              <a:t>Thank you for participating this SPCC training program!</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20036" y="1751182"/>
            <a:ext cx="5350235" cy="3355636"/>
          </a:xfrm>
          <a:prstGeom prst="rect">
            <a:avLst/>
          </a:prstGeom>
          <a:ln w="15875">
            <a:solidFill>
              <a:schemeClr val="accent1"/>
            </a:solidFill>
          </a:ln>
        </p:spPr>
      </p:pic>
    </p:spTree>
    <p:extLst>
      <p:ext uri="{BB962C8B-B14F-4D97-AF65-F5344CB8AC3E}">
        <p14:creationId xmlns:p14="http://schemas.microsoft.com/office/powerpoint/2010/main" val="2658562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Written SPCC Plan Requirements</a:t>
            </a:r>
          </a:p>
        </p:txBody>
      </p:sp>
      <p:sp>
        <p:nvSpPr>
          <p:cNvPr id="3" name="Content Placeholder 2"/>
          <p:cNvSpPr>
            <a:spLocks noGrp="1"/>
          </p:cNvSpPr>
          <p:nvPr>
            <p:ph idx="1"/>
          </p:nvPr>
        </p:nvSpPr>
        <p:spPr>
          <a:xfrm>
            <a:off x="1097280" y="1448000"/>
            <a:ext cx="6150848" cy="4421093"/>
          </a:xfrm>
        </p:spPr>
        <p:txBody>
          <a:bodyPr>
            <a:normAutofit/>
          </a:bodyPr>
          <a:lstStyle/>
          <a:p>
            <a:pPr marL="0" indent="0">
              <a:buNone/>
            </a:pPr>
            <a:r>
              <a:rPr lang="en-US" sz="2200" dirty="0"/>
              <a:t>The SPCC Plan written for your facility includes the following mandatory information:</a:t>
            </a:r>
          </a:p>
          <a:p>
            <a:pPr lvl="1"/>
            <a:r>
              <a:rPr lang="en-US" sz="2200" dirty="0"/>
              <a:t>Certification and approval</a:t>
            </a:r>
          </a:p>
          <a:p>
            <a:pPr lvl="1"/>
            <a:r>
              <a:rPr lang="en-US" sz="2200" dirty="0"/>
              <a:t>Location and description of all oil storage tanks/containers and their contents</a:t>
            </a:r>
          </a:p>
          <a:p>
            <a:pPr lvl="1"/>
            <a:r>
              <a:rPr lang="en-US" sz="2200" dirty="0"/>
              <a:t>Description of secondary containment </a:t>
            </a:r>
          </a:p>
          <a:p>
            <a:pPr lvl="1"/>
            <a:r>
              <a:rPr lang="en-US" sz="2200" dirty="0"/>
              <a:t>Potential release scenarios and spill control </a:t>
            </a:r>
          </a:p>
          <a:p>
            <a:pPr lvl="1"/>
            <a:r>
              <a:rPr lang="en-US" sz="2200" dirty="0"/>
              <a:t>Regular inspections and record-keeping</a:t>
            </a:r>
          </a:p>
          <a:p>
            <a:pPr lvl="1"/>
            <a:r>
              <a:rPr lang="en-US" sz="2200" dirty="0"/>
              <a:t>Personnel training</a:t>
            </a:r>
          </a:p>
          <a:p>
            <a:pPr lvl="1"/>
            <a:r>
              <a:rPr lang="en-US" sz="2200" dirty="0"/>
              <a:t>Proper spill response</a:t>
            </a:r>
          </a:p>
          <a:p>
            <a:pPr lvl="1"/>
            <a:r>
              <a:rPr lang="en-US" sz="2200" dirty="0"/>
              <a:t>Notification and reporting</a:t>
            </a:r>
          </a:p>
          <a:p>
            <a:endParaRPr lang="en-US" sz="2200" dirty="0"/>
          </a:p>
          <a:p>
            <a:endParaRPr lang="en-US" sz="2200"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21651" y="1448001"/>
            <a:ext cx="3819031" cy="4277855"/>
          </a:xfrm>
          <a:prstGeom prst="rect">
            <a:avLst/>
          </a:prstGeom>
          <a:ln w="15875">
            <a:solidFill>
              <a:schemeClr val="accent1"/>
            </a:solidFill>
          </a:ln>
        </p:spPr>
      </p:pic>
    </p:spTree>
    <p:extLst>
      <p:ext uri="{BB962C8B-B14F-4D97-AF65-F5344CB8AC3E}">
        <p14:creationId xmlns:p14="http://schemas.microsoft.com/office/powerpoint/2010/main" val="196073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What is the SPCC Rule?</a:t>
            </a:r>
          </a:p>
        </p:txBody>
      </p:sp>
      <p:sp>
        <p:nvSpPr>
          <p:cNvPr id="3" name="Content Placeholder 2"/>
          <p:cNvSpPr>
            <a:spLocks noGrp="1"/>
          </p:cNvSpPr>
          <p:nvPr>
            <p:ph idx="1"/>
          </p:nvPr>
        </p:nvSpPr>
        <p:spPr>
          <a:xfrm>
            <a:off x="5807968" y="1376772"/>
            <a:ext cx="5347712" cy="4492322"/>
          </a:xfrm>
        </p:spPr>
        <p:txBody>
          <a:bodyPr>
            <a:normAutofit lnSpcReduction="10000"/>
          </a:bodyPr>
          <a:lstStyle/>
          <a:p>
            <a:pPr marL="0" indent="0">
              <a:buNone/>
            </a:pPr>
            <a:r>
              <a:rPr lang="en-US" sz="2200" dirty="0"/>
              <a:t>Spill Prevention Control and Countermeasure (SPCC) Plans are required under the Clean Water Act with the goal of preventing the discharge of oil to navigable waters or adjoining shorelines.</a:t>
            </a:r>
          </a:p>
          <a:p>
            <a:pPr marL="0" indent="0">
              <a:buNone/>
            </a:pPr>
            <a:r>
              <a:rPr lang="en-US" sz="2200" dirty="0"/>
              <a:t>An SPCC plan is required for facilities with:</a:t>
            </a:r>
          </a:p>
          <a:p>
            <a:pPr lvl="1"/>
            <a:r>
              <a:rPr lang="en-US" sz="2200" dirty="0"/>
              <a:t>More than 1,320 gallons of oil storage in aboveground containers 55-gallons or greater in volume; OR</a:t>
            </a:r>
          </a:p>
          <a:p>
            <a:pPr lvl="1"/>
            <a:r>
              <a:rPr lang="en-US" sz="2200" dirty="0"/>
              <a:t>More than 42,000 gallons of oil in underground tanks; AND</a:t>
            </a:r>
          </a:p>
          <a:p>
            <a:pPr lvl="1"/>
            <a:r>
              <a:rPr lang="en-US" sz="2200" dirty="0"/>
              <a:t>There is a reasonable potential for an oil spill to reach navigable waters (directly or via the storm sewer)</a:t>
            </a:r>
          </a:p>
          <a:p>
            <a:endParaRPr lang="en-US" sz="2200" dirty="0"/>
          </a:p>
          <a:p>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6845" y="1484784"/>
            <a:ext cx="4394688" cy="4140460"/>
          </a:xfrm>
          <a:prstGeom prst="rect">
            <a:avLst/>
          </a:prstGeom>
          <a:ln w="15875">
            <a:solidFill>
              <a:schemeClr val="accent1"/>
            </a:solidFill>
          </a:ln>
        </p:spPr>
      </p:pic>
      <p:cxnSp>
        <p:nvCxnSpPr>
          <p:cNvPr id="5" name="Curved Connector 4"/>
          <p:cNvCxnSpPr/>
          <p:nvPr/>
        </p:nvCxnSpPr>
        <p:spPr>
          <a:xfrm rot="5400000">
            <a:off x="2350116" y="3077476"/>
            <a:ext cx="1097280" cy="1072896"/>
          </a:xfrm>
          <a:prstGeom prst="curvedConnector3">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72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What is the SPCC Rule?</a:t>
            </a:r>
          </a:p>
        </p:txBody>
      </p:sp>
      <p:sp>
        <p:nvSpPr>
          <p:cNvPr id="3" name="Content Placeholder 2"/>
          <p:cNvSpPr>
            <a:spLocks noGrp="1"/>
          </p:cNvSpPr>
          <p:nvPr>
            <p:ph idx="1"/>
          </p:nvPr>
        </p:nvSpPr>
        <p:spPr>
          <a:xfrm>
            <a:off x="5807968" y="1376772"/>
            <a:ext cx="5347712" cy="4492322"/>
          </a:xfrm>
        </p:spPr>
        <p:txBody>
          <a:bodyPr>
            <a:normAutofit lnSpcReduction="10000"/>
          </a:bodyPr>
          <a:lstStyle/>
          <a:p>
            <a:pPr marL="0" indent="0">
              <a:buNone/>
            </a:pPr>
            <a:r>
              <a:rPr lang="en-US" sz="2200" dirty="0"/>
              <a:t>Spill Prevention Control and Countermeasure (SPCC) Plans are required under the Clean Water Act with the goal of preventing the discharge of oil to navigable waters or adjoining shorelines.</a:t>
            </a:r>
          </a:p>
          <a:p>
            <a:pPr marL="0" indent="0">
              <a:buNone/>
            </a:pPr>
            <a:r>
              <a:rPr lang="en-US" sz="2200" dirty="0"/>
              <a:t>An SPCC plan is required for facilities with:</a:t>
            </a:r>
          </a:p>
          <a:p>
            <a:pPr lvl="1"/>
            <a:r>
              <a:rPr lang="en-US" sz="2200" dirty="0">
                <a:solidFill>
                  <a:schemeClr val="tx1"/>
                </a:solidFill>
              </a:rPr>
              <a:t>More than 1,320 gallons of oil storage in aboveground containers 55-gallons or greater in volume; OR</a:t>
            </a:r>
          </a:p>
          <a:p>
            <a:pPr lvl="1"/>
            <a:r>
              <a:rPr lang="en-US" sz="2200" dirty="0"/>
              <a:t>More than 42,000 gallons of oil in underground tanks; AND</a:t>
            </a:r>
          </a:p>
          <a:p>
            <a:pPr lvl="1"/>
            <a:r>
              <a:rPr lang="en-US" sz="2200" dirty="0"/>
              <a:t>There is a reasonable potential for an oil spill to reach navigable waters (directly or via the storm sewer)</a:t>
            </a:r>
          </a:p>
          <a:p>
            <a:endParaRPr lang="en-US" sz="2200" dirty="0"/>
          </a:p>
          <a:p>
            <a:endParaRPr lang="en-US" sz="2200" dirty="0"/>
          </a:p>
        </p:txBody>
      </p:sp>
      <p:sp>
        <p:nvSpPr>
          <p:cNvPr id="6" name="Content Placeholder 2"/>
          <p:cNvSpPr txBox="1">
            <a:spLocks/>
          </p:cNvSpPr>
          <p:nvPr/>
        </p:nvSpPr>
        <p:spPr>
          <a:xfrm>
            <a:off x="1097280" y="1376772"/>
            <a:ext cx="4242636" cy="449232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a:t>Let’s break this down more:</a:t>
            </a:r>
          </a:p>
          <a:p>
            <a:pPr marL="0" indent="0">
              <a:buFont typeface="Calibri" panose="020F0502020204030204" pitchFamily="34" charset="0"/>
              <a:buNone/>
            </a:pPr>
            <a:r>
              <a:rPr lang="en-US" sz="2200" dirty="0">
                <a:solidFill>
                  <a:srgbClr val="FF0000"/>
                </a:solidFill>
              </a:rPr>
              <a:t>This means the rule only applies if all of your aboveground tanks and drums add up to more than 1,320 gallons of storage. </a:t>
            </a:r>
          </a:p>
          <a:p>
            <a:pPr marL="0" indent="0">
              <a:buFont typeface="Calibri" panose="020F0502020204030204" pitchFamily="34" charset="0"/>
              <a:buNone/>
            </a:pPr>
            <a:r>
              <a:rPr lang="en-US" sz="2200" dirty="0">
                <a:solidFill>
                  <a:srgbClr val="FF0000"/>
                </a:solidFill>
              </a:rPr>
              <a:t>Example:</a:t>
            </a:r>
          </a:p>
          <a:p>
            <a:pPr marL="0" indent="0">
              <a:spcBef>
                <a:spcPts val="0"/>
              </a:spcBef>
              <a:buFont typeface="Calibri" panose="020F0502020204030204" pitchFamily="34" charset="0"/>
              <a:buNone/>
            </a:pPr>
            <a:r>
              <a:rPr lang="en-US" sz="2200" dirty="0">
                <a:solidFill>
                  <a:srgbClr val="FF0000"/>
                </a:solidFill>
              </a:rPr>
              <a:t>       1000-gal diesel tank</a:t>
            </a:r>
          </a:p>
          <a:p>
            <a:pPr marL="0" indent="0">
              <a:spcBef>
                <a:spcPts val="0"/>
              </a:spcBef>
              <a:buFont typeface="Calibri" panose="020F0502020204030204" pitchFamily="34" charset="0"/>
              <a:buNone/>
            </a:pPr>
            <a:r>
              <a:rPr lang="en-US" sz="2200" dirty="0">
                <a:solidFill>
                  <a:srgbClr val="FF0000"/>
                </a:solidFill>
              </a:rPr>
              <a:t>         300-gal gasoline tank</a:t>
            </a:r>
          </a:p>
          <a:p>
            <a:pPr marL="0" indent="0">
              <a:spcBef>
                <a:spcPts val="0"/>
              </a:spcBef>
              <a:buFont typeface="Calibri" panose="020F0502020204030204" pitchFamily="34" charset="0"/>
              <a:buNone/>
            </a:pPr>
            <a:r>
              <a:rPr lang="en-US" sz="2200" u="sng" dirty="0">
                <a:solidFill>
                  <a:srgbClr val="FF0000"/>
                </a:solidFill>
              </a:rPr>
              <a:t>    +     55-gal drum of motor oil</a:t>
            </a:r>
          </a:p>
          <a:p>
            <a:pPr marL="0" indent="0">
              <a:spcBef>
                <a:spcPts val="0"/>
              </a:spcBef>
              <a:buFont typeface="Calibri" panose="020F0502020204030204" pitchFamily="34" charset="0"/>
              <a:buNone/>
            </a:pPr>
            <a:r>
              <a:rPr lang="en-US" sz="2200" dirty="0">
                <a:solidFill>
                  <a:srgbClr val="FF0000"/>
                </a:solidFill>
              </a:rPr>
              <a:t>      </a:t>
            </a:r>
            <a:r>
              <a:rPr lang="en-US" sz="2200" b="1" dirty="0">
                <a:solidFill>
                  <a:srgbClr val="FF0000"/>
                </a:solidFill>
              </a:rPr>
              <a:t>1,355-gal of total storage </a:t>
            </a:r>
          </a:p>
          <a:p>
            <a:pPr marL="0" indent="0">
              <a:spcBef>
                <a:spcPts val="0"/>
              </a:spcBef>
              <a:buFont typeface="Calibri" panose="020F0502020204030204" pitchFamily="34" charset="0"/>
              <a:buNone/>
            </a:pPr>
            <a:endParaRPr lang="en-US" sz="2200" b="1" dirty="0">
              <a:solidFill>
                <a:srgbClr val="FF0000"/>
              </a:solidFill>
            </a:endParaRPr>
          </a:p>
          <a:p>
            <a:pPr marL="0" indent="0" algn="ctr">
              <a:spcBef>
                <a:spcPts val="0"/>
              </a:spcBef>
              <a:buFont typeface="Calibri" panose="020F0502020204030204" pitchFamily="34" charset="0"/>
              <a:buNone/>
            </a:pPr>
            <a:r>
              <a:rPr lang="en-US" sz="2200" b="1" dirty="0">
                <a:solidFill>
                  <a:srgbClr val="FF0000"/>
                </a:solidFill>
              </a:rPr>
              <a:t>SPCC plan is required!</a:t>
            </a:r>
          </a:p>
          <a:p>
            <a:pPr marL="0" indent="0">
              <a:buFont typeface="Calibri" panose="020F0502020204030204" pitchFamily="34" charset="0"/>
              <a:buNone/>
            </a:pPr>
            <a:endParaRPr lang="en-US" sz="2200" dirty="0">
              <a:solidFill>
                <a:srgbClr val="FF0000"/>
              </a:solidFill>
            </a:endParaRPr>
          </a:p>
        </p:txBody>
      </p:sp>
    </p:spTree>
    <p:extLst>
      <p:ext uri="{BB962C8B-B14F-4D97-AF65-F5344CB8AC3E}">
        <p14:creationId xmlns:p14="http://schemas.microsoft.com/office/powerpoint/2010/main" val="320935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rgbClr val="FF0000"/>
                                      </p:to>
                                    </p:animClr>
                                    <p:animClr clrSpc="rgb" dir="cw">
                                      <p:cBhvr>
                                        <p:cTn id="7" dur="500" fill="hold"/>
                                        <p:tgtEl>
                                          <p:spTgt spid="3">
                                            <p:txEl>
                                              <p:pRg st="2" end="2"/>
                                            </p:txEl>
                                          </p:spTgt>
                                        </p:tgtEl>
                                        <p:attrNameLst>
                                          <p:attrName>fillcolor</p:attrName>
                                        </p:attrNameLst>
                                      </p:cBhvr>
                                      <p:to>
                                        <a:srgbClr val="FF0000"/>
                                      </p:to>
                                    </p:animClr>
                                    <p:set>
                                      <p:cBhvr>
                                        <p:cTn id="8" dur="500" fill="hold"/>
                                        <p:tgtEl>
                                          <p:spTgt spid="3">
                                            <p:txEl>
                                              <p:pRg st="2" end="2"/>
                                            </p:txEl>
                                          </p:spTgt>
                                        </p:tgtEl>
                                        <p:attrNameLst>
                                          <p:attrName>fill.type</p:attrName>
                                        </p:attrNameLst>
                                      </p:cBhvr>
                                      <p:to>
                                        <p:strVal val="solid"/>
                                      </p:to>
                                    </p:set>
                                    <p:set>
                                      <p:cBhvr>
                                        <p:cTn id="9" dur="500" fill="hold"/>
                                        <p:tgtEl>
                                          <p:spTgt spid="3">
                                            <p:txEl>
                                              <p:pRg st="2" end="2"/>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What is the SPCC Rule?</a:t>
            </a:r>
          </a:p>
        </p:txBody>
      </p:sp>
      <p:sp>
        <p:nvSpPr>
          <p:cNvPr id="3" name="Content Placeholder 2"/>
          <p:cNvSpPr>
            <a:spLocks noGrp="1"/>
          </p:cNvSpPr>
          <p:nvPr>
            <p:ph idx="1"/>
          </p:nvPr>
        </p:nvSpPr>
        <p:spPr>
          <a:xfrm>
            <a:off x="5807968" y="1376772"/>
            <a:ext cx="5347712" cy="4492322"/>
          </a:xfrm>
        </p:spPr>
        <p:txBody>
          <a:bodyPr>
            <a:normAutofit lnSpcReduction="10000"/>
          </a:bodyPr>
          <a:lstStyle/>
          <a:p>
            <a:pPr marL="0" indent="0">
              <a:buNone/>
            </a:pPr>
            <a:r>
              <a:rPr lang="en-US" sz="2200" dirty="0"/>
              <a:t>Spill Prevention Control and Countermeasure (SPCC) Plans are required under the Clean Water Act with the goal of preventing the discharge of oil to navigable waters or adjoining shorelines.</a:t>
            </a:r>
          </a:p>
          <a:p>
            <a:pPr marL="0" indent="0">
              <a:buNone/>
            </a:pPr>
            <a:r>
              <a:rPr lang="en-US" sz="2200" dirty="0"/>
              <a:t>An SPCC plan is required for facilities with:</a:t>
            </a:r>
          </a:p>
          <a:p>
            <a:pPr lvl="1"/>
            <a:r>
              <a:rPr lang="en-US" sz="2200" dirty="0">
                <a:solidFill>
                  <a:schemeClr val="tx1"/>
                </a:solidFill>
              </a:rPr>
              <a:t>More than 1,320 gallons of oil storage in aboveground containers 55-gallons or greater in volume; OR</a:t>
            </a:r>
          </a:p>
          <a:p>
            <a:pPr lvl="1"/>
            <a:r>
              <a:rPr lang="en-US" sz="2200" dirty="0"/>
              <a:t>More than 42,000 gallons of oil in underground tanks; AND</a:t>
            </a:r>
          </a:p>
          <a:p>
            <a:pPr lvl="1"/>
            <a:r>
              <a:rPr lang="en-US" sz="2200" dirty="0"/>
              <a:t>There is a reasonable potential for an oil spill to reach navigable waters (directly or via the storm sewer)</a:t>
            </a:r>
          </a:p>
          <a:p>
            <a:endParaRPr lang="en-US" sz="2200" dirty="0"/>
          </a:p>
          <a:p>
            <a:endParaRPr lang="en-US" sz="2200" dirty="0"/>
          </a:p>
        </p:txBody>
      </p:sp>
      <p:sp>
        <p:nvSpPr>
          <p:cNvPr id="6" name="Content Placeholder 2"/>
          <p:cNvSpPr txBox="1">
            <a:spLocks/>
          </p:cNvSpPr>
          <p:nvPr/>
        </p:nvSpPr>
        <p:spPr>
          <a:xfrm>
            <a:off x="1097280" y="1376772"/>
            <a:ext cx="4242636" cy="449232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a:t>Let’s break this down more:</a:t>
            </a:r>
          </a:p>
          <a:p>
            <a:pPr marL="0" indent="0">
              <a:buFont typeface="Calibri" panose="020F0502020204030204" pitchFamily="34" charset="0"/>
              <a:buNone/>
            </a:pPr>
            <a:r>
              <a:rPr lang="en-US" sz="2200" dirty="0">
                <a:solidFill>
                  <a:srgbClr val="FF0000"/>
                </a:solidFill>
              </a:rPr>
              <a:t>A leak from any outside tank has a chance to reach ‘navigable waters’ via the storm sewer.</a:t>
            </a:r>
          </a:p>
          <a:p>
            <a:pPr marL="0" indent="0">
              <a:buFont typeface="Calibri" panose="020F0502020204030204" pitchFamily="34" charset="0"/>
              <a:buNone/>
            </a:pPr>
            <a:r>
              <a:rPr lang="en-US" sz="2200" dirty="0">
                <a:solidFill>
                  <a:srgbClr val="FF0000"/>
                </a:solidFill>
              </a:rPr>
              <a:t>Imagine if you have a tank failure in the middle of a downpour—will runoff carry oil with it into the storm sewer?</a:t>
            </a:r>
          </a:p>
        </p:txBody>
      </p:sp>
    </p:spTree>
    <p:extLst>
      <p:ext uri="{BB962C8B-B14F-4D97-AF65-F5344CB8AC3E}">
        <p14:creationId xmlns:p14="http://schemas.microsoft.com/office/powerpoint/2010/main" val="271226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4" end="4"/>
                                            </p:txEl>
                                          </p:spTgt>
                                        </p:tgtEl>
                                        <p:attrNameLst>
                                          <p:attrName>style.color</p:attrName>
                                        </p:attrNameLst>
                                      </p:cBhvr>
                                      <p:to>
                                        <a:srgbClr val="FF0000"/>
                                      </p:to>
                                    </p:animClr>
                                    <p:animClr clrSpc="rgb" dir="cw">
                                      <p:cBhvr>
                                        <p:cTn id="7" dur="500" fill="hold"/>
                                        <p:tgtEl>
                                          <p:spTgt spid="3">
                                            <p:txEl>
                                              <p:pRg st="4" end="4"/>
                                            </p:txEl>
                                          </p:spTgt>
                                        </p:tgtEl>
                                        <p:attrNameLst>
                                          <p:attrName>fillcolor</p:attrName>
                                        </p:attrNameLst>
                                      </p:cBhvr>
                                      <p:to>
                                        <a:srgbClr val="FF0000"/>
                                      </p:to>
                                    </p:animClr>
                                    <p:set>
                                      <p:cBhvr>
                                        <p:cTn id="8" dur="500" fill="hold"/>
                                        <p:tgtEl>
                                          <p:spTgt spid="3">
                                            <p:txEl>
                                              <p:pRg st="4" end="4"/>
                                            </p:txEl>
                                          </p:spTgt>
                                        </p:tgtEl>
                                        <p:attrNameLst>
                                          <p:attrName>fill.type</p:attrName>
                                        </p:attrNameLst>
                                      </p:cBhvr>
                                      <p:to>
                                        <p:strVal val="solid"/>
                                      </p:to>
                                    </p:set>
                                    <p:set>
                                      <p:cBhvr>
                                        <p:cTn id="9" dur="500" fill="hold"/>
                                        <p:tgtEl>
                                          <p:spTgt spid="3">
                                            <p:txEl>
                                              <p:pRg st="4" end="4"/>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What kind of oils and containers count?</a:t>
            </a:r>
          </a:p>
        </p:txBody>
      </p:sp>
      <p:sp>
        <p:nvSpPr>
          <p:cNvPr id="3" name="Content Placeholder 2"/>
          <p:cNvSpPr>
            <a:spLocks noGrp="1"/>
          </p:cNvSpPr>
          <p:nvPr>
            <p:ph idx="1"/>
          </p:nvPr>
        </p:nvSpPr>
        <p:spPr>
          <a:xfrm>
            <a:off x="1097280" y="1592797"/>
            <a:ext cx="5145024" cy="4673896"/>
          </a:xfrm>
        </p:spPr>
        <p:txBody>
          <a:bodyPr>
            <a:normAutofit/>
          </a:bodyPr>
          <a:lstStyle/>
          <a:p>
            <a:pPr marL="0" indent="0">
              <a:buNone/>
            </a:pPr>
            <a:r>
              <a:rPr lang="en-US" sz="2200" b="1" dirty="0">
                <a:solidFill>
                  <a:schemeClr val="accent1"/>
                </a:solidFill>
              </a:rPr>
              <a:t>Applicable Container </a:t>
            </a:r>
            <a:r>
              <a:rPr lang="en-US" sz="3000" b="1" dirty="0">
                <a:solidFill>
                  <a:schemeClr val="accent1"/>
                </a:solidFill>
              </a:rPr>
              <a:t>SIZES</a:t>
            </a:r>
            <a:r>
              <a:rPr lang="en-US" sz="2200" b="1" dirty="0">
                <a:solidFill>
                  <a:schemeClr val="accent1"/>
                </a:solidFill>
              </a:rPr>
              <a:t>:</a:t>
            </a:r>
          </a:p>
          <a:p>
            <a:pPr marL="384048" indent="-182880">
              <a:buFont typeface="Calibri" panose="020F0502020204030204" pitchFamily="34" charset="0"/>
              <a:buChar char="◦"/>
            </a:pPr>
            <a:r>
              <a:rPr lang="en-US" sz="2200" dirty="0"/>
              <a:t>All containers and oil-filled equipment 55-gallons or greater in volume are counted, even if only partially filled.</a:t>
            </a:r>
          </a:p>
          <a:p>
            <a:pPr marL="384048" indent="-182880">
              <a:buFont typeface="Calibri" panose="020F0502020204030204" pitchFamily="34" charset="0"/>
              <a:buChar char="◦"/>
            </a:pPr>
            <a:r>
              <a:rPr lang="en-US" sz="2200" dirty="0"/>
              <a:t>Examples include: Tanks for vehicle fueling, hydraulic motor oil, asphalt emulsion, used motor oil, and all 55-gallon drums.</a:t>
            </a:r>
          </a:p>
          <a:p>
            <a:pPr marL="384048" indent="-182880">
              <a:buFont typeface="Calibri" panose="020F0502020204030204" pitchFamily="34" charset="0"/>
              <a:buChar char="◦"/>
            </a:pPr>
            <a:r>
              <a:rPr lang="en-US" sz="2200" dirty="0"/>
              <a:t>5-gallon or 30-gallon containers do not count toward the total volume of oil in an SPCC plan.</a:t>
            </a:r>
          </a:p>
          <a:p>
            <a:endParaRPr lang="en-US" sz="2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01650" y="1589236"/>
            <a:ext cx="2767584" cy="2174027"/>
          </a:xfrm>
          <a:prstGeom prst="rect">
            <a:avLst/>
          </a:prstGeom>
          <a:ln w="15875">
            <a:solidFill>
              <a:schemeClr val="accent1"/>
            </a:solidFill>
          </a:ln>
        </p:spPr>
      </p:pic>
      <p:sp>
        <p:nvSpPr>
          <p:cNvPr id="6" name="TextBox 5"/>
          <p:cNvSpPr txBox="1"/>
          <p:nvPr/>
        </p:nvSpPr>
        <p:spPr>
          <a:xfrm>
            <a:off x="10347810" y="1845735"/>
            <a:ext cx="1039002" cy="1107996"/>
          </a:xfrm>
          <a:prstGeom prst="rect">
            <a:avLst/>
          </a:prstGeom>
          <a:noFill/>
        </p:spPr>
        <p:txBody>
          <a:bodyPr wrap="none" rtlCol="0">
            <a:spAutoFit/>
          </a:bodyPr>
          <a:lstStyle/>
          <a:p>
            <a:pPr algn="ctr"/>
            <a:r>
              <a:rPr lang="en-US" sz="2600" b="1" dirty="0">
                <a:solidFill>
                  <a:schemeClr val="accent1"/>
                </a:solidFill>
              </a:rPr>
              <a:t>FROM</a:t>
            </a:r>
          </a:p>
          <a:p>
            <a:pPr algn="ctr"/>
            <a:endParaRPr lang="en-US" sz="1400" dirty="0"/>
          </a:p>
          <a:p>
            <a:pPr algn="ctr"/>
            <a:endParaRPr lang="en-US" sz="2600" dirty="0"/>
          </a:p>
        </p:txBody>
      </p:sp>
      <p:cxnSp>
        <p:nvCxnSpPr>
          <p:cNvPr id="7" name="Straight Arrow Connector 6"/>
          <p:cNvCxnSpPr/>
          <p:nvPr/>
        </p:nvCxnSpPr>
        <p:spPr>
          <a:xfrm flipH="1">
            <a:off x="9356186" y="2113897"/>
            <a:ext cx="991631" cy="415003"/>
          </a:xfrm>
          <a:prstGeom prst="straightConnector1">
            <a:avLst/>
          </a:prstGeom>
          <a:ln>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934070" y="4683602"/>
            <a:ext cx="851372" cy="892552"/>
          </a:xfrm>
          <a:prstGeom prst="rect">
            <a:avLst/>
          </a:prstGeom>
          <a:noFill/>
        </p:spPr>
        <p:txBody>
          <a:bodyPr wrap="square" rtlCol="0">
            <a:spAutoFit/>
          </a:bodyPr>
          <a:lstStyle/>
          <a:p>
            <a:pPr algn="ctr"/>
            <a:r>
              <a:rPr lang="en-US" sz="2600" b="1" dirty="0">
                <a:solidFill>
                  <a:schemeClr val="accent1"/>
                </a:solidFill>
              </a:rPr>
              <a:t>TO</a:t>
            </a:r>
            <a:endParaRPr lang="en-US" sz="1400" b="1" dirty="0">
              <a:solidFill>
                <a:schemeClr val="accent1"/>
              </a:solidFill>
            </a:endParaRPr>
          </a:p>
          <a:p>
            <a:pPr algn="ctr"/>
            <a:endParaRPr lang="en-US" sz="2600" dirty="0"/>
          </a:p>
        </p:txBody>
      </p:sp>
      <p:cxnSp>
        <p:nvCxnSpPr>
          <p:cNvPr id="9" name="Straight Arrow Connector 8"/>
          <p:cNvCxnSpPr/>
          <p:nvPr/>
        </p:nvCxnSpPr>
        <p:spPr>
          <a:xfrm>
            <a:off x="7590234" y="4949952"/>
            <a:ext cx="968557" cy="134112"/>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56320" y="3701432"/>
            <a:ext cx="3215120" cy="2357992"/>
          </a:xfrm>
          <a:prstGeom prst="rect">
            <a:avLst/>
          </a:prstGeom>
          <a:ln w="15875">
            <a:solidFill>
              <a:schemeClr val="accent1"/>
            </a:solidFill>
          </a:ln>
        </p:spPr>
      </p:pic>
    </p:spTree>
    <p:extLst>
      <p:ext uri="{BB962C8B-B14F-4D97-AF65-F5344CB8AC3E}">
        <p14:creationId xmlns:p14="http://schemas.microsoft.com/office/powerpoint/2010/main" val="335364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What kind of oils and containers count?</a:t>
            </a:r>
          </a:p>
        </p:txBody>
      </p:sp>
      <p:sp>
        <p:nvSpPr>
          <p:cNvPr id="3" name="Content Placeholder 2"/>
          <p:cNvSpPr>
            <a:spLocks noGrp="1"/>
          </p:cNvSpPr>
          <p:nvPr>
            <p:ph idx="1"/>
          </p:nvPr>
        </p:nvSpPr>
        <p:spPr>
          <a:xfrm>
            <a:off x="1097280" y="1574800"/>
            <a:ext cx="5108448" cy="4842531"/>
          </a:xfrm>
        </p:spPr>
        <p:txBody>
          <a:bodyPr>
            <a:normAutofit/>
          </a:bodyPr>
          <a:lstStyle/>
          <a:p>
            <a:pPr marL="0" indent="0">
              <a:buNone/>
            </a:pPr>
            <a:r>
              <a:rPr lang="en-US" sz="2200" b="1" dirty="0">
                <a:solidFill>
                  <a:schemeClr val="accent1"/>
                </a:solidFill>
              </a:rPr>
              <a:t>Applicable Oil </a:t>
            </a:r>
            <a:r>
              <a:rPr lang="en-US" sz="3200" b="1" dirty="0">
                <a:solidFill>
                  <a:schemeClr val="accent1"/>
                </a:solidFill>
              </a:rPr>
              <a:t>TYPES</a:t>
            </a:r>
            <a:r>
              <a:rPr lang="en-US" b="1" dirty="0">
                <a:solidFill>
                  <a:schemeClr val="accent1"/>
                </a:solidFill>
              </a:rPr>
              <a:t>:</a:t>
            </a:r>
            <a:endParaRPr lang="en-US" dirty="0">
              <a:solidFill>
                <a:schemeClr val="accent1"/>
              </a:solidFill>
            </a:endParaRPr>
          </a:p>
          <a:p>
            <a:pPr lvl="1">
              <a:spcBef>
                <a:spcPts val="600"/>
              </a:spcBef>
            </a:pPr>
            <a:r>
              <a:rPr lang="en-US" sz="2200" dirty="0"/>
              <a:t>Gasoline and diesel vehicle fueling tanks </a:t>
            </a:r>
          </a:p>
          <a:p>
            <a:pPr lvl="1">
              <a:spcBef>
                <a:spcPts val="600"/>
              </a:spcBef>
            </a:pPr>
            <a:r>
              <a:rPr lang="en-US" sz="2200" dirty="0"/>
              <a:t>Hydraulic motor oil </a:t>
            </a:r>
          </a:p>
          <a:p>
            <a:pPr lvl="1">
              <a:spcBef>
                <a:spcPts val="600"/>
              </a:spcBef>
            </a:pPr>
            <a:r>
              <a:rPr lang="en-US" sz="2200" dirty="0"/>
              <a:t>Used motor oil </a:t>
            </a:r>
          </a:p>
          <a:p>
            <a:pPr lvl="1">
              <a:spcBef>
                <a:spcPts val="600"/>
              </a:spcBef>
            </a:pPr>
            <a:r>
              <a:rPr lang="en-US" sz="2200" dirty="0"/>
              <a:t>Asphalt emulsion</a:t>
            </a:r>
          </a:p>
          <a:p>
            <a:pPr lvl="1">
              <a:spcBef>
                <a:spcPts val="600"/>
              </a:spcBef>
            </a:pPr>
            <a:r>
              <a:rPr lang="en-US" sz="2200" dirty="0"/>
              <a:t>Used cooking oil </a:t>
            </a:r>
          </a:p>
          <a:p>
            <a:pPr lvl="1">
              <a:spcBef>
                <a:spcPts val="600"/>
              </a:spcBef>
            </a:pPr>
            <a:r>
              <a:rPr lang="en-US" sz="2200" dirty="0"/>
              <a:t>Other applicable oils include: animal fat/oil/grease, synthetic oils, heating oil, crude, oily sludge</a:t>
            </a:r>
          </a:p>
          <a:p>
            <a:pPr lvl="1">
              <a:spcBef>
                <a:spcPts val="600"/>
              </a:spcBef>
            </a:pPr>
            <a:r>
              <a:rPr lang="en-US" sz="2200" dirty="0">
                <a:solidFill>
                  <a:srgbClr val="FF0000"/>
                </a:solidFill>
              </a:rPr>
              <a:t>Liquids NOT covered: antifreeze, brine, washer fluid, pesticides, fertilizer, etc.</a:t>
            </a:r>
          </a:p>
          <a:p>
            <a:endParaRPr lang="en-US" sz="22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75501" y="2165434"/>
            <a:ext cx="2964116" cy="3192609"/>
          </a:xfrm>
          <a:prstGeom prst="rect">
            <a:avLst/>
          </a:prstGeom>
          <a:ln w="15875">
            <a:solidFill>
              <a:schemeClr val="accent1"/>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04000" y="2124904"/>
            <a:ext cx="3937648" cy="3280459"/>
          </a:xfrm>
          <a:prstGeom prst="rect">
            <a:avLst/>
          </a:prstGeom>
          <a:ln w="15875">
            <a:solidFill>
              <a:schemeClr val="accent1"/>
            </a:solidFill>
          </a:ln>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15107" y="2023859"/>
            <a:ext cx="4026907" cy="3559672"/>
          </a:xfrm>
          <a:prstGeom prst="rect">
            <a:avLst/>
          </a:prstGeom>
          <a:ln w="15875">
            <a:solidFill>
              <a:schemeClr val="accent1"/>
            </a:solidFill>
          </a:ln>
        </p:spPr>
      </p:pic>
      <p:sp>
        <p:nvSpPr>
          <p:cNvPr id="14" name="Rectangle 13"/>
          <p:cNvSpPr/>
          <p:nvPr/>
        </p:nvSpPr>
        <p:spPr>
          <a:xfrm>
            <a:off x="6299201" y="1574800"/>
            <a:ext cx="4381500" cy="4167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40033" y="1646994"/>
            <a:ext cx="3235051" cy="4313401"/>
          </a:xfrm>
          <a:prstGeom prst="rect">
            <a:avLst/>
          </a:prstGeom>
          <a:ln w="15875">
            <a:solidFill>
              <a:schemeClr val="accent1"/>
            </a:solidFill>
          </a:ln>
        </p:spPr>
      </p:pic>
    </p:spTree>
    <p:extLst>
      <p:ext uri="{BB962C8B-B14F-4D97-AF65-F5344CB8AC3E}">
        <p14:creationId xmlns:p14="http://schemas.microsoft.com/office/powerpoint/2010/main" val="102942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Retrospect">
  <a:themeElements>
    <a:clrScheme name="Custom 10">
      <a:dk1>
        <a:sysClr val="windowText" lastClr="000000"/>
      </a:dk1>
      <a:lt1>
        <a:sysClr val="window" lastClr="FFFFFF"/>
      </a:lt1>
      <a:dk2>
        <a:srgbClr val="344068"/>
      </a:dk2>
      <a:lt2>
        <a:srgbClr val="D9E0E6"/>
      </a:lt2>
      <a:accent1>
        <a:srgbClr val="344068"/>
      </a:accent1>
      <a:accent2>
        <a:srgbClr val="56A6DF"/>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2958</TotalTime>
  <Words>2965</Words>
  <Application>Microsoft Office PowerPoint</Application>
  <PresentationFormat>Widescreen</PresentationFormat>
  <Paragraphs>338</Paragraphs>
  <Slides>38</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Wingdings 3</vt:lpstr>
      <vt:lpstr>Retrospect</vt:lpstr>
      <vt:lpstr>Spill Prevention, Control, and  Countermeasure (SPCC) Training</vt:lpstr>
      <vt:lpstr>Course Introduction</vt:lpstr>
      <vt:lpstr>Course Objectives</vt:lpstr>
      <vt:lpstr>Written SPCC Plan Requirements</vt:lpstr>
      <vt:lpstr>What is the SPCC Rule?</vt:lpstr>
      <vt:lpstr>What is the SPCC Rule?</vt:lpstr>
      <vt:lpstr>What is the SPCC Rule?</vt:lpstr>
      <vt:lpstr>What kind of oils and containers count?</vt:lpstr>
      <vt:lpstr>What kind of oils and containers count?</vt:lpstr>
      <vt:lpstr>Mini-Quiz!</vt:lpstr>
      <vt:lpstr>City of Madison Sources</vt:lpstr>
      <vt:lpstr>City of Madison Sources</vt:lpstr>
      <vt:lpstr>City of Madison Sources</vt:lpstr>
      <vt:lpstr>City of Madison Sources</vt:lpstr>
      <vt:lpstr>City of Madison Sources</vt:lpstr>
      <vt:lpstr>City of Madison Sources</vt:lpstr>
      <vt:lpstr>City of Madison Sources</vt:lpstr>
      <vt:lpstr>City of Madison Sources</vt:lpstr>
      <vt:lpstr>Realistic Spill Scenarios</vt:lpstr>
      <vt:lpstr>How do you prevent spills?</vt:lpstr>
      <vt:lpstr>1.  Preventing Spills: Secondary Containment</vt:lpstr>
      <vt:lpstr>2. Preventing Spills: Oil Transfer Practices</vt:lpstr>
      <vt:lpstr>3. Preventing Spills: Regular Inspections</vt:lpstr>
      <vt:lpstr>How do you conduct an inspection?</vt:lpstr>
      <vt:lpstr>How do you conduct an inspection?</vt:lpstr>
      <vt:lpstr>How do you conduct an inspection?</vt:lpstr>
      <vt:lpstr>How do you conduct an inspection?</vt:lpstr>
      <vt:lpstr>Mini-Quiz!</vt:lpstr>
      <vt:lpstr>How do you safely respond to a spill?</vt:lpstr>
      <vt:lpstr>Spill Control: Minor Spills</vt:lpstr>
      <vt:lpstr>Small Oil Spill Cleanup Demonstration VIDEO</vt:lpstr>
      <vt:lpstr>Spill Control: Major Spill </vt:lpstr>
      <vt:lpstr>Spill Response Materials</vt:lpstr>
      <vt:lpstr>Spill Response Materials</vt:lpstr>
      <vt:lpstr>Spill Reporting and Documentation</vt:lpstr>
      <vt:lpstr>Recordkeeping and Training </vt:lpstr>
      <vt:lpstr>Additional Resources</vt:lpstr>
      <vt:lpstr>Course Completion Quiz</vt:lpstr>
    </vt:vector>
  </TitlesOfParts>
  <Company>City of Madison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Spill Prevention, Control, and Countermeasure (SPCC) Plans</dc:title>
  <dc:creator>enblb2</dc:creator>
  <cp:lastModifiedBy>Bemis, Brynn</cp:lastModifiedBy>
  <cp:revision>195</cp:revision>
  <cp:lastPrinted>2018-06-11T15:05:36Z</cp:lastPrinted>
  <dcterms:created xsi:type="dcterms:W3CDTF">2018-06-07T18:21:58Z</dcterms:created>
  <dcterms:modified xsi:type="dcterms:W3CDTF">2023-12-11T16:33:20Z</dcterms:modified>
</cp:coreProperties>
</file>