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modernComment_10B_EFEB428A.xml" ContentType="application/vnd.ms-powerpoint.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Lst>
  <p:notesMasterIdLst>
    <p:notesMasterId r:id="rId27"/>
  </p:notesMasterIdLst>
  <p:sldIdLst>
    <p:sldId id="256" r:id="rId2"/>
    <p:sldId id="282" r:id="rId3"/>
    <p:sldId id="290" r:id="rId4"/>
    <p:sldId id="273" r:id="rId5"/>
    <p:sldId id="275" r:id="rId6"/>
    <p:sldId id="259" r:id="rId7"/>
    <p:sldId id="263" r:id="rId8"/>
    <p:sldId id="264" r:id="rId9"/>
    <p:sldId id="265" r:id="rId10"/>
    <p:sldId id="266" r:id="rId11"/>
    <p:sldId id="269" r:id="rId12"/>
    <p:sldId id="270" r:id="rId13"/>
    <p:sldId id="271" r:id="rId14"/>
    <p:sldId id="267" r:id="rId15"/>
    <p:sldId id="279" r:id="rId16"/>
    <p:sldId id="280" r:id="rId17"/>
    <p:sldId id="283" r:id="rId18"/>
    <p:sldId id="284" r:id="rId19"/>
    <p:sldId id="268" r:id="rId20"/>
    <p:sldId id="285" r:id="rId21"/>
    <p:sldId id="289" r:id="rId22"/>
    <p:sldId id="286" r:id="rId23"/>
    <p:sldId id="287" r:id="rId24"/>
    <p:sldId id="281" r:id="rId25"/>
    <p:sldId id="276"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4C88495-9517-408D-3DEE-4D3F1E2BCDF4}" name="Hoyt, Rebecca" initials="HR" userId="S::rhoyt@cityofmadison.com::686081af-85ac-46fa-80dd-6362f43cfbb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852C09-9D40-41DA-BEB2-3906AB053E76}" v="3" dt="2026-02-09T16:09:37.6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58953" autoAdjust="0"/>
  </p:normalViewPr>
  <p:slideViewPr>
    <p:cSldViewPr snapToGrid="0">
      <p:cViewPr varScale="1">
        <p:scale>
          <a:sx n="70" d="100"/>
          <a:sy n="70" d="100"/>
        </p:scale>
        <p:origin x="1038"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l, Cassandra L" userId="6fca33ce-39c4-418a-98ce-0aec32ec3c3e" providerId="ADAL" clId="{D3379105-263A-4186-8A1B-200E8CF05BB5}"/>
    <pc:docChg chg="custSel modSld">
      <pc:chgData name="Hill, Cassandra L" userId="6fca33ce-39c4-418a-98ce-0aec32ec3c3e" providerId="ADAL" clId="{D3379105-263A-4186-8A1B-200E8CF05BB5}" dt="2026-02-09T16:09:43.372" v="292" actId="403"/>
      <pc:docMkLst>
        <pc:docMk/>
      </pc:docMkLst>
      <pc:sldChg chg="modNotesTx">
        <pc:chgData name="Hill, Cassandra L" userId="6fca33ce-39c4-418a-98ce-0aec32ec3c3e" providerId="ADAL" clId="{D3379105-263A-4186-8A1B-200E8CF05BB5}" dt="2026-02-05T13:50:53.820" v="10" actId="6549"/>
        <pc:sldMkLst>
          <pc:docMk/>
          <pc:sldMk cId="2530993762" sldId="259"/>
        </pc:sldMkLst>
      </pc:sldChg>
      <pc:sldChg chg="modSp mod modNotesTx">
        <pc:chgData name="Hill, Cassandra L" userId="6fca33ce-39c4-418a-98ce-0aec32ec3c3e" providerId="ADAL" clId="{D3379105-263A-4186-8A1B-200E8CF05BB5}" dt="2026-02-05T17:11:08.855" v="43" actId="5793"/>
        <pc:sldMkLst>
          <pc:docMk/>
          <pc:sldMk cId="639587114" sldId="264"/>
        </pc:sldMkLst>
        <pc:spChg chg="mod">
          <ac:chgData name="Hill, Cassandra L" userId="6fca33ce-39c4-418a-98ce-0aec32ec3c3e" providerId="ADAL" clId="{D3379105-263A-4186-8A1B-200E8CF05BB5}" dt="2026-02-05T17:11:08.855" v="43" actId="5793"/>
          <ac:spMkLst>
            <pc:docMk/>
            <pc:sldMk cId="639587114" sldId="264"/>
            <ac:spMk id="3" creationId="{00000000-0000-0000-0000-000000000000}"/>
          </ac:spMkLst>
        </pc:spChg>
      </pc:sldChg>
      <pc:sldChg chg="modNotesTx">
        <pc:chgData name="Hill, Cassandra L" userId="6fca33ce-39c4-418a-98ce-0aec32ec3c3e" providerId="ADAL" clId="{D3379105-263A-4186-8A1B-200E8CF05BB5}" dt="2026-02-05T13:50:17.413" v="7" actId="6549"/>
        <pc:sldMkLst>
          <pc:docMk/>
          <pc:sldMk cId="4025172618" sldId="267"/>
        </pc:sldMkLst>
      </pc:sldChg>
      <pc:sldChg chg="modNotesTx">
        <pc:chgData name="Hill, Cassandra L" userId="6fca33ce-39c4-418a-98ce-0aec32ec3c3e" providerId="ADAL" clId="{D3379105-263A-4186-8A1B-200E8CF05BB5}" dt="2026-02-05T13:49:56.054" v="3" actId="6549"/>
        <pc:sldMkLst>
          <pc:docMk/>
          <pc:sldMk cId="3027191424" sldId="268"/>
        </pc:sldMkLst>
      </pc:sldChg>
      <pc:sldChg chg="modNotesTx">
        <pc:chgData name="Hill, Cassandra L" userId="6fca33ce-39c4-418a-98ce-0aec32ec3c3e" providerId="ADAL" clId="{D3379105-263A-4186-8A1B-200E8CF05BB5}" dt="2026-02-05T13:50:24.064" v="8" actId="6549"/>
        <pc:sldMkLst>
          <pc:docMk/>
          <pc:sldMk cId="4098204344" sldId="269"/>
        </pc:sldMkLst>
      </pc:sldChg>
      <pc:sldChg chg="modNotesTx">
        <pc:chgData name="Hill, Cassandra L" userId="6fca33ce-39c4-418a-98ce-0aec32ec3c3e" providerId="ADAL" clId="{D3379105-263A-4186-8A1B-200E8CF05BB5}" dt="2026-02-05T13:50:59.335" v="11" actId="6549"/>
        <pc:sldMkLst>
          <pc:docMk/>
          <pc:sldMk cId="2001624680" sldId="275"/>
        </pc:sldMkLst>
      </pc:sldChg>
      <pc:sldChg chg="modNotesTx">
        <pc:chgData name="Hill, Cassandra L" userId="6fca33ce-39c4-418a-98ce-0aec32ec3c3e" providerId="ADAL" clId="{D3379105-263A-4186-8A1B-200E8CF05BB5}" dt="2026-02-05T13:50:14.285" v="6" actId="6549"/>
        <pc:sldMkLst>
          <pc:docMk/>
          <pc:sldMk cId="3757996838" sldId="279"/>
        </pc:sldMkLst>
      </pc:sldChg>
      <pc:sldChg chg="modSp mod modNotesTx">
        <pc:chgData name="Hill, Cassandra L" userId="6fca33ce-39c4-418a-98ce-0aec32ec3c3e" providerId="ADAL" clId="{D3379105-263A-4186-8A1B-200E8CF05BB5}" dt="2026-02-05T17:09:11.468" v="18" actId="12"/>
        <pc:sldMkLst>
          <pc:docMk/>
          <pc:sldMk cId="2516114950" sldId="280"/>
        </pc:sldMkLst>
        <pc:spChg chg="mod">
          <ac:chgData name="Hill, Cassandra L" userId="6fca33ce-39c4-418a-98ce-0aec32ec3c3e" providerId="ADAL" clId="{D3379105-263A-4186-8A1B-200E8CF05BB5}" dt="2026-02-05T17:09:11.468" v="18" actId="12"/>
          <ac:spMkLst>
            <pc:docMk/>
            <pc:sldMk cId="2516114950" sldId="280"/>
            <ac:spMk id="3" creationId="{D4880274-CFB0-4841-ABBB-12C9F9A84640}"/>
          </ac:spMkLst>
        </pc:spChg>
      </pc:sldChg>
      <pc:sldChg chg="modSp mod">
        <pc:chgData name="Hill, Cassandra L" userId="6fca33ce-39c4-418a-98ce-0aec32ec3c3e" providerId="ADAL" clId="{D3379105-263A-4186-8A1B-200E8CF05BB5}" dt="2026-02-05T17:10:43.180" v="40" actId="12"/>
        <pc:sldMkLst>
          <pc:docMk/>
          <pc:sldMk cId="3566819032" sldId="281"/>
        </pc:sldMkLst>
        <pc:spChg chg="mod">
          <ac:chgData name="Hill, Cassandra L" userId="6fca33ce-39c4-418a-98ce-0aec32ec3c3e" providerId="ADAL" clId="{D3379105-263A-4186-8A1B-200E8CF05BB5}" dt="2026-02-05T17:10:43.180" v="40" actId="12"/>
          <ac:spMkLst>
            <pc:docMk/>
            <pc:sldMk cId="3566819032" sldId="281"/>
            <ac:spMk id="3" creationId="{5CB62F51-73C9-A129-5573-FE39F601ECE9}"/>
          </ac:spMkLst>
        </pc:spChg>
      </pc:sldChg>
      <pc:sldChg chg="modSp mod modNotesTx">
        <pc:chgData name="Hill, Cassandra L" userId="6fca33ce-39c4-418a-98ce-0aec32ec3c3e" providerId="ADAL" clId="{D3379105-263A-4186-8A1B-200E8CF05BB5}" dt="2026-02-05T17:09:18.057" v="19" actId="12"/>
        <pc:sldMkLst>
          <pc:docMk/>
          <pc:sldMk cId="913481001" sldId="283"/>
        </pc:sldMkLst>
        <pc:spChg chg="mod">
          <ac:chgData name="Hill, Cassandra L" userId="6fca33ce-39c4-418a-98ce-0aec32ec3c3e" providerId="ADAL" clId="{D3379105-263A-4186-8A1B-200E8CF05BB5}" dt="2026-02-05T17:09:18.057" v="19" actId="12"/>
          <ac:spMkLst>
            <pc:docMk/>
            <pc:sldMk cId="913481001" sldId="283"/>
            <ac:spMk id="3" creationId="{DF9B6670-E2B5-A2A2-22AB-68E33BAAB256}"/>
          </ac:spMkLst>
        </pc:spChg>
      </pc:sldChg>
      <pc:sldChg chg="modSp mod modNotesTx">
        <pc:chgData name="Hill, Cassandra L" userId="6fca33ce-39c4-418a-98ce-0aec32ec3c3e" providerId="ADAL" clId="{D3379105-263A-4186-8A1B-200E8CF05BB5}" dt="2026-02-05T17:09:24.207" v="20" actId="12"/>
        <pc:sldMkLst>
          <pc:docMk/>
          <pc:sldMk cId="3242694706" sldId="284"/>
        </pc:sldMkLst>
        <pc:spChg chg="mod">
          <ac:chgData name="Hill, Cassandra L" userId="6fca33ce-39c4-418a-98ce-0aec32ec3c3e" providerId="ADAL" clId="{D3379105-263A-4186-8A1B-200E8CF05BB5}" dt="2026-02-05T17:09:24.207" v="20" actId="12"/>
          <ac:spMkLst>
            <pc:docMk/>
            <pc:sldMk cId="3242694706" sldId="284"/>
            <ac:spMk id="3" creationId="{BB7AB5F1-99A7-80AE-35ED-05F1E1712FAE}"/>
          </ac:spMkLst>
        </pc:spChg>
      </pc:sldChg>
      <pc:sldChg chg="modSp mod modNotesTx">
        <pc:chgData name="Hill, Cassandra L" userId="6fca33ce-39c4-418a-98ce-0aec32ec3c3e" providerId="ADAL" clId="{D3379105-263A-4186-8A1B-200E8CF05BB5}" dt="2026-02-05T17:09:40.637" v="22" actId="12"/>
        <pc:sldMkLst>
          <pc:docMk/>
          <pc:sldMk cId="3787031164" sldId="285"/>
        </pc:sldMkLst>
        <pc:spChg chg="mod">
          <ac:chgData name="Hill, Cassandra L" userId="6fca33ce-39c4-418a-98ce-0aec32ec3c3e" providerId="ADAL" clId="{D3379105-263A-4186-8A1B-200E8CF05BB5}" dt="2026-02-05T17:09:40.637" v="22" actId="12"/>
          <ac:spMkLst>
            <pc:docMk/>
            <pc:sldMk cId="3787031164" sldId="285"/>
            <ac:spMk id="3" creationId="{471D0582-0065-D66F-B4AF-E02AAD07C707}"/>
          </ac:spMkLst>
        </pc:spChg>
      </pc:sldChg>
      <pc:sldChg chg="modSp mod modNotesTx">
        <pc:chgData name="Hill, Cassandra L" userId="6fca33ce-39c4-418a-98ce-0aec32ec3c3e" providerId="ADAL" clId="{D3379105-263A-4186-8A1B-200E8CF05BB5}" dt="2026-02-09T16:09:43.372" v="292" actId="403"/>
        <pc:sldMkLst>
          <pc:docMk/>
          <pc:sldMk cId="739502208" sldId="286"/>
        </pc:sldMkLst>
        <pc:spChg chg="mod">
          <ac:chgData name="Hill, Cassandra L" userId="6fca33ce-39c4-418a-98ce-0aec32ec3c3e" providerId="ADAL" clId="{D3379105-263A-4186-8A1B-200E8CF05BB5}" dt="2026-02-09T16:09:43.372" v="292" actId="403"/>
          <ac:spMkLst>
            <pc:docMk/>
            <pc:sldMk cId="739502208" sldId="286"/>
            <ac:spMk id="3" creationId="{F2777B58-679A-C6BF-A38A-DD6B5492D7C5}"/>
          </ac:spMkLst>
        </pc:spChg>
      </pc:sldChg>
      <pc:sldChg chg="modSp mod">
        <pc:chgData name="Hill, Cassandra L" userId="6fca33ce-39c4-418a-98ce-0aec32ec3c3e" providerId="ADAL" clId="{D3379105-263A-4186-8A1B-200E8CF05BB5}" dt="2026-02-09T16:08:56.292" v="236" actId="403"/>
        <pc:sldMkLst>
          <pc:docMk/>
          <pc:sldMk cId="2085245608" sldId="287"/>
        </pc:sldMkLst>
        <pc:spChg chg="mod">
          <ac:chgData name="Hill, Cassandra L" userId="6fca33ce-39c4-418a-98ce-0aec32ec3c3e" providerId="ADAL" clId="{D3379105-263A-4186-8A1B-200E8CF05BB5}" dt="2026-02-09T16:08:56.292" v="236" actId="403"/>
          <ac:spMkLst>
            <pc:docMk/>
            <pc:sldMk cId="2085245608" sldId="287"/>
            <ac:spMk id="3" creationId="{4A8FBE99-53B4-0827-A6B7-10945D389501}"/>
          </ac:spMkLst>
        </pc:spChg>
      </pc:sldChg>
      <pc:sldChg chg="modSp mod">
        <pc:chgData name="Hill, Cassandra L" userId="6fca33ce-39c4-418a-98ce-0aec32ec3c3e" providerId="ADAL" clId="{D3379105-263A-4186-8A1B-200E8CF05BB5}" dt="2026-02-05T17:10:31.396" v="39" actId="27636"/>
        <pc:sldMkLst>
          <pc:docMk/>
          <pc:sldMk cId="1304518702" sldId="289"/>
        </pc:sldMkLst>
        <pc:spChg chg="mod">
          <ac:chgData name="Hill, Cassandra L" userId="6fca33ce-39c4-418a-98ce-0aec32ec3c3e" providerId="ADAL" clId="{D3379105-263A-4186-8A1B-200E8CF05BB5}" dt="2026-02-05T17:10:31.396" v="39" actId="27636"/>
          <ac:spMkLst>
            <pc:docMk/>
            <pc:sldMk cId="1304518702" sldId="289"/>
            <ac:spMk id="3" creationId="{E4BAE19B-220B-32A9-A6C3-AF1BD99BBB53}"/>
          </ac:spMkLst>
        </pc:spChg>
      </pc:sldChg>
    </pc:docChg>
  </pc:docChgLst>
</pc:chgInfo>
</file>

<file path=ppt/comments/modernComment_10B_EFEB428A.xml><?xml version="1.0" encoding="utf-8"?>
<p188:cmLst xmlns:a="http://schemas.openxmlformats.org/drawingml/2006/main" xmlns:r="http://schemas.openxmlformats.org/officeDocument/2006/relationships" xmlns:p188="http://schemas.microsoft.com/office/powerpoint/2018/8/main">
  <p188:cm id="{80012401-EE06-46EE-958E-C8D655B4836F}" authorId="{C4C88495-9517-408D-3DEE-4D3F1E2BCDF4}" status="resolved" created="2026-01-15T15:34:38.110" complete="100000">
    <ac:deMkLst xmlns:ac="http://schemas.microsoft.com/office/drawing/2013/main/command">
      <pc:docMk xmlns:pc="http://schemas.microsoft.com/office/powerpoint/2013/main/command"/>
      <pc:sldMk xmlns:pc="http://schemas.microsoft.com/office/powerpoint/2013/main/command" cId="4025172618" sldId="267"/>
      <ac:spMk id="3" creationId="{00000000-0000-0000-0000-000000000000}"/>
    </ac:deMkLst>
    <p188:txBody>
      <a:bodyPr/>
      <a:lstStyle/>
      <a:p>
        <a:r>
          <a:rPr lang="en-US"/>
          <a:t>should we add Alt text?</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278CB2-B3C0-44CB-B5E9-DB34F1CB62A9}" type="datetimeFigureOut">
              <a:rPr lang="en-US" smtClean="0"/>
              <a:t>2/9/2026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6F2089-3266-4DDB-8F53-BB0A0F760A07}" type="slidenum">
              <a:rPr lang="en-US" smtClean="0"/>
              <a:t>‹#›</a:t>
            </a:fld>
            <a:endParaRPr lang="en-US" dirty="0"/>
          </a:p>
        </p:txBody>
      </p:sp>
    </p:spTree>
    <p:extLst>
      <p:ext uri="{BB962C8B-B14F-4D97-AF65-F5344CB8AC3E}">
        <p14:creationId xmlns:p14="http://schemas.microsoft.com/office/powerpoint/2010/main" val="11292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baseline="0" dirty="0"/>
          </a:p>
          <a:p>
            <a:pPr marL="0" indent="0">
              <a:buFontTx/>
              <a:buNone/>
            </a:pPr>
            <a:endParaRPr lang="en-US" dirty="0"/>
          </a:p>
        </p:txBody>
      </p:sp>
      <p:sp>
        <p:nvSpPr>
          <p:cNvPr id="4" name="Slide Number Placeholder 3"/>
          <p:cNvSpPr>
            <a:spLocks noGrp="1"/>
          </p:cNvSpPr>
          <p:nvPr>
            <p:ph type="sldNum" sz="quarter" idx="10"/>
          </p:nvPr>
        </p:nvSpPr>
        <p:spPr/>
        <p:txBody>
          <a:bodyPr/>
          <a:lstStyle/>
          <a:p>
            <a:fld id="{DC6F2089-3266-4DDB-8F53-BB0A0F760A07}" type="slidenum">
              <a:rPr lang="en-US" smtClean="0"/>
              <a:t>1</a:t>
            </a:fld>
            <a:endParaRPr lang="en-US" dirty="0"/>
          </a:p>
        </p:txBody>
      </p:sp>
    </p:spTree>
    <p:extLst>
      <p:ext uri="{BB962C8B-B14F-4D97-AF65-F5344CB8AC3E}">
        <p14:creationId xmlns:p14="http://schemas.microsoft.com/office/powerpoint/2010/main" val="9584227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63E740-9B1F-4563-B57F-AA21ABCE4E26}" type="slidenum">
              <a:rPr lang="en-US" smtClean="0"/>
              <a:t>13</a:t>
            </a:fld>
            <a:endParaRPr lang="en-US" dirty="0"/>
          </a:p>
        </p:txBody>
      </p:sp>
    </p:spTree>
    <p:extLst>
      <p:ext uri="{BB962C8B-B14F-4D97-AF65-F5344CB8AC3E}">
        <p14:creationId xmlns:p14="http://schemas.microsoft.com/office/powerpoint/2010/main" val="1552654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94795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B344D-712F-FE89-8E18-740E016886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8DD442-202B-CBBE-FF60-494129B59E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45E8FC-AD34-BF47-980E-E73C29824716}"/>
              </a:ext>
            </a:extLst>
          </p:cNvPr>
          <p:cNvSpPr>
            <a:spLocks noGrp="1"/>
          </p:cNvSpPr>
          <p:nvPr>
            <p:ph type="body" idx="1"/>
          </p:nvPr>
        </p:nvSpPr>
        <p:spPr/>
        <p:txBody>
          <a:bodyPr/>
          <a:lstStyle/>
          <a:p>
            <a:br>
              <a:rPr lang="en-US" dirty="0"/>
            </a:br>
            <a:endParaRPr lang="en-US" dirty="0"/>
          </a:p>
        </p:txBody>
      </p:sp>
      <p:sp>
        <p:nvSpPr>
          <p:cNvPr id="4" name="Slide Number Placeholder 3">
            <a:extLst>
              <a:ext uri="{FF2B5EF4-FFF2-40B4-BE49-F238E27FC236}">
                <a16:creationId xmlns:a16="http://schemas.microsoft.com/office/drawing/2014/main" id="{87B92BAE-6DE6-F014-BAED-F8E9500000D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90099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BCF0E-9F1B-97D8-9B8C-ADA52237B4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E18F22-734D-ADF1-2D7C-25960B8106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FFD7A2-DBAA-B6A9-3AEC-C44DC6826A67}"/>
              </a:ext>
            </a:extLst>
          </p:cNvPr>
          <p:cNvSpPr>
            <a:spLocks noGrp="1"/>
          </p:cNvSpPr>
          <p:nvPr>
            <p:ph type="body" idx="1"/>
          </p:nvPr>
        </p:nvSpPr>
        <p:spPr/>
        <p:txBody>
          <a:bodyPr/>
          <a:lstStyle/>
          <a:p>
            <a:br>
              <a:rPr lang="en-US" dirty="0"/>
            </a:br>
            <a:endParaRPr lang="en-US" dirty="0"/>
          </a:p>
        </p:txBody>
      </p:sp>
      <p:sp>
        <p:nvSpPr>
          <p:cNvPr id="4" name="Slide Number Placeholder 3">
            <a:extLst>
              <a:ext uri="{FF2B5EF4-FFF2-40B4-BE49-F238E27FC236}">
                <a16:creationId xmlns:a16="http://schemas.microsoft.com/office/drawing/2014/main" id="{63987C60-45D3-DD42-F9F8-76D629F88087}"/>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6597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7E675-8BBB-758D-26C9-D93FE3B3DB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2CFD72-0645-A4AB-B16F-DA746E746E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CFEB7C-16DA-F43F-E84A-9199415B0659}"/>
              </a:ext>
            </a:extLst>
          </p:cNvPr>
          <p:cNvSpPr>
            <a:spLocks noGrp="1"/>
          </p:cNvSpPr>
          <p:nvPr>
            <p:ph type="body" idx="1"/>
          </p:nvPr>
        </p:nvSpPr>
        <p:spPr/>
        <p:txBody>
          <a:bodyPr/>
          <a:lstStyle/>
          <a:p>
            <a:br>
              <a:rPr lang="en-US" dirty="0"/>
            </a:br>
            <a:endParaRPr lang="en-US" dirty="0"/>
          </a:p>
        </p:txBody>
      </p:sp>
      <p:sp>
        <p:nvSpPr>
          <p:cNvPr id="4" name="Slide Number Placeholder 3">
            <a:extLst>
              <a:ext uri="{FF2B5EF4-FFF2-40B4-BE49-F238E27FC236}">
                <a16:creationId xmlns:a16="http://schemas.microsoft.com/office/drawing/2014/main" id="{0EBF58D0-2B70-69B8-6287-8B248BBD7DB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50978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7FA33-E27E-07CC-CDCB-FDE2B6652D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C843D4-8329-3CF2-9AB5-C5952874D7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0CE920-A304-F0D9-5D7D-2D328988F77E}"/>
              </a:ext>
            </a:extLst>
          </p:cNvPr>
          <p:cNvSpPr>
            <a:spLocks noGrp="1"/>
          </p:cNvSpPr>
          <p:nvPr>
            <p:ph type="body" idx="1"/>
          </p:nvPr>
        </p:nvSpPr>
        <p:spPr/>
        <p:txBody>
          <a:bodyPr/>
          <a:lstStyle/>
          <a:p>
            <a:pPr marL="0" indent="0">
              <a:buNone/>
            </a:pPr>
            <a:endParaRPr lang="en-US" sz="1200" dirty="0"/>
          </a:p>
          <a:p>
            <a:pPr marL="0" indent="0">
              <a:buNone/>
            </a:pPr>
            <a:endParaRPr lang="en-US" sz="1200" dirty="0"/>
          </a:p>
        </p:txBody>
      </p:sp>
      <p:sp>
        <p:nvSpPr>
          <p:cNvPr id="4" name="Slide Number Placeholder 3">
            <a:extLst>
              <a:ext uri="{FF2B5EF4-FFF2-40B4-BE49-F238E27FC236}">
                <a16:creationId xmlns:a16="http://schemas.microsoft.com/office/drawing/2014/main" id="{00F339F8-7686-14AF-14DE-9B436BD2DBC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88243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81840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83E03-CD31-58BB-3CDE-74A449E60B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CE00B8-F683-BC37-8199-634CC4FDE2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984C9E-11D3-42EF-8837-E1F409FCB6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FF500E-4943-59D2-0E66-F6B736CE37F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1976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CC4D8-E3B6-8CA8-7444-D20515AA11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B1CFB4-0641-C7B4-29A3-DA2BBDFDD1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751AB8-0ADD-A4D4-6F41-FC2C50CC02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107BC4-E5E8-A90C-5F2B-018FE65397B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63429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1CED3E-7F08-9D66-62BD-6030E07499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9CE1E6-3C94-B614-489D-0086CBE512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FA6202-1BF7-0B17-4911-C435D45D01EC}"/>
              </a:ext>
            </a:extLst>
          </p:cNvPr>
          <p:cNvSpPr>
            <a:spLocks noGrp="1"/>
          </p:cNvSpPr>
          <p:nvPr>
            <p:ph type="body" idx="1"/>
          </p:nvPr>
        </p:nvSpPr>
        <p:spPr/>
        <p:txBody>
          <a:bodyPr/>
          <a:lstStyle/>
          <a:p>
            <a:r>
              <a:rPr lang="en-US" dirty="0"/>
              <a:t>Cass</a:t>
            </a:r>
          </a:p>
        </p:txBody>
      </p:sp>
      <p:sp>
        <p:nvSpPr>
          <p:cNvPr id="4" name="Slide Number Placeholder 3">
            <a:extLst>
              <a:ext uri="{FF2B5EF4-FFF2-40B4-BE49-F238E27FC236}">
                <a16:creationId xmlns:a16="http://schemas.microsoft.com/office/drawing/2014/main" id="{1EFAC103-01A7-ECE8-D8EB-C746324F58A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321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6F2089-3266-4DDB-8F53-BB0A0F760A07}" type="slidenum">
              <a:rPr lang="en-US" smtClean="0"/>
              <a:t>2</a:t>
            </a:fld>
            <a:endParaRPr lang="en-US" dirty="0"/>
          </a:p>
        </p:txBody>
      </p:sp>
    </p:spTree>
    <p:extLst>
      <p:ext uri="{BB962C8B-B14F-4D97-AF65-F5344CB8AC3E}">
        <p14:creationId xmlns:p14="http://schemas.microsoft.com/office/powerpoint/2010/main" val="10632002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highlight>
                <a:srgbClr val="FFFF00"/>
              </a:highlight>
            </a:endParaRPr>
          </a:p>
        </p:txBody>
      </p:sp>
      <p:sp>
        <p:nvSpPr>
          <p:cNvPr id="4" name="Slide Number Placeholder 3"/>
          <p:cNvSpPr>
            <a:spLocks noGrp="1"/>
          </p:cNvSpPr>
          <p:nvPr>
            <p:ph type="sldNum" sz="quarter" idx="5"/>
          </p:nvPr>
        </p:nvSpPr>
        <p:spPr/>
        <p:txBody>
          <a:bodyPr/>
          <a:lstStyle/>
          <a:p>
            <a:fld id="{DC6F2089-3266-4DDB-8F53-BB0A0F760A07}" type="slidenum">
              <a:rPr lang="en-US" smtClean="0"/>
              <a:t>25</a:t>
            </a:fld>
            <a:endParaRPr lang="en-US" dirty="0"/>
          </a:p>
        </p:txBody>
      </p:sp>
    </p:spTree>
    <p:extLst>
      <p:ext uri="{BB962C8B-B14F-4D97-AF65-F5344CB8AC3E}">
        <p14:creationId xmlns:p14="http://schemas.microsoft.com/office/powerpoint/2010/main" val="3833459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Disability Justice recognizes that experiences</a:t>
            </a:r>
            <a:r>
              <a:rPr lang="en-US" baseline="0" dirty="0"/>
              <a:t> of disabled people are impacted by many other social structures and identities.  This movement, led by two queer disabled activist of color, </a:t>
            </a:r>
            <a:r>
              <a:rPr lang="en-US" sz="1200" b="0" i="0" kern="1200" dirty="0">
                <a:solidFill>
                  <a:schemeClr val="tx1"/>
                </a:solidFill>
                <a:effectLst/>
                <a:latin typeface="+mn-lt"/>
                <a:ea typeface="+mn-ea"/>
                <a:cs typeface="+mn-cs"/>
              </a:rPr>
              <a:t>Patty Berne and Mia Mingus, began in 2005.  Disability</a:t>
            </a:r>
            <a:r>
              <a:rPr lang="en-US" sz="1200" b="0" i="0" kern="1200" baseline="0" dirty="0">
                <a:solidFill>
                  <a:schemeClr val="tx1"/>
                </a:solidFill>
                <a:effectLst/>
                <a:latin typeface="+mn-lt"/>
                <a:ea typeface="+mn-ea"/>
                <a:cs typeface="+mn-cs"/>
              </a:rPr>
              <a:t> Justice recognizes that a rights model, only addresses symptoms of systemic problems and ableism. This progressive </a:t>
            </a:r>
            <a:r>
              <a:rPr lang="en-US" sz="1200" b="0" i="0" kern="1200" dirty="0">
                <a:solidFill>
                  <a:schemeClr val="tx1"/>
                </a:solidFill>
                <a:effectLst/>
                <a:latin typeface="+mn-lt"/>
                <a:ea typeface="+mn-ea"/>
                <a:cs typeface="+mn-cs"/>
              </a:rPr>
              <a:t>approach to disability</a:t>
            </a:r>
            <a:r>
              <a:rPr lang="en-US" sz="1200" b="0" i="0" kern="1200" baseline="0" dirty="0">
                <a:solidFill>
                  <a:schemeClr val="tx1"/>
                </a:solidFill>
                <a:effectLst/>
                <a:latin typeface="+mn-lt"/>
                <a:ea typeface="+mn-ea"/>
                <a:cs typeface="+mn-cs"/>
              </a:rPr>
              <a:t> incorporates the principals of intersectionality, restorative justice, community-led advocacy and collective liberation.  In other words, it is a movement for equality that leaves no members of the disability community behind and that recognizes people have multifaceted identities that impact their experiences of the world. </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63E740-9B1F-4563-B57F-AA21ABCE4E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9428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63E740-9B1F-4563-B57F-AA21ABCE4E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383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ID: Tabletop with blue and white blows</a:t>
            </a:r>
            <a:r>
              <a:rPr lang="en-US" baseline="0" dirty="0"/>
              <a:t> of blueberries, blueberry muffins and milk.  Some blueberries are scattered on a geometric print gray tabletop. </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DC6F2089-3266-4DDB-8F53-BB0A0F760A07}" type="slidenum">
              <a:rPr lang="en-US" smtClean="0"/>
              <a:t>6</a:t>
            </a:fld>
            <a:endParaRPr lang="en-US" dirty="0"/>
          </a:p>
        </p:txBody>
      </p:sp>
    </p:spTree>
    <p:extLst>
      <p:ext uri="{BB962C8B-B14F-4D97-AF65-F5344CB8AC3E}">
        <p14:creationId xmlns:p14="http://schemas.microsoft.com/office/powerpoint/2010/main" val="258608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6738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5125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6F2089-3266-4DDB-8F53-BB0A0F760A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5054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63E740-9B1F-4563-B57F-AA21ABCE4E26}" type="slidenum">
              <a:rPr lang="en-US" smtClean="0"/>
              <a:t>11</a:t>
            </a:fld>
            <a:endParaRPr lang="en-US" dirty="0"/>
          </a:p>
        </p:txBody>
      </p:sp>
    </p:spTree>
    <p:extLst>
      <p:ext uri="{BB962C8B-B14F-4D97-AF65-F5344CB8AC3E}">
        <p14:creationId xmlns:p14="http://schemas.microsoft.com/office/powerpoint/2010/main" val="2239754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4BDF68E2-58F2-4D09-BE8B-E3BD06533059}"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1687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12596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37403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3162384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808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67933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75284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36871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2/9/2026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62027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smtClean="0"/>
              <a:t>2/9/2026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98993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23076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2/9/2026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645181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18/10/relationships/comments" Target="../comments/modernComment_10B_EFEB428A.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cityofmadison.teamdynamix.com/TDClient/2427/Portal/KB/ArticleDet?ID=169705"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ityofmadison.teamdynamix.com/TDClient/2427/Portal/KB/ArticleDet?ID=134424" TargetMode="Externa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2.xml.rels><?xml version="1.0" encoding="UTF-8" standalone="yes"?>
<Relationships xmlns="http://schemas.openxmlformats.org/package/2006/relationships"><Relationship Id="rId3" Type="http://schemas.openxmlformats.org/officeDocument/2006/relationships/hyperlink" Target="https://cityofmadison.teamdynamix.com/TDClient/2427/Portal/KB/?CategoryID=26372"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cityofmadison.teamdynamix.com/TDClient/2427/Portal/KB/?CategoryID=26371"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lap@cityofmadison.co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RHoyt@cityofmadison.com" TargetMode="External"/><Relationship Id="rId7" Type="http://schemas.openxmlformats.org/officeDocument/2006/relationships/hyperlink" Target="https://cityofmadison.teamdynamix.com/TDClient/2427/Portal/KB/?CategoryID=26371"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cityofmadison.teamdynamix.com/TDClient/2427/Portal/KB/?CategoryID=26372" TargetMode="External"/><Relationship Id="rId5" Type="http://schemas.openxmlformats.org/officeDocument/2006/relationships/hyperlink" Target="https://cityofmadison.teamdynamix.com/TDClient/2427/Portal/KB/?CategoryID=26364" TargetMode="External"/><Relationship Id="rId4" Type="http://schemas.openxmlformats.org/officeDocument/2006/relationships/hyperlink" Target="mailto:chill@cityofmadison.co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dirty="0"/>
              <a:t>Access and Inclusion for Meeting Hosts and Facilitators</a:t>
            </a:r>
          </a:p>
        </p:txBody>
      </p:sp>
      <p:sp>
        <p:nvSpPr>
          <p:cNvPr id="3" name="Subtitle 2"/>
          <p:cNvSpPr>
            <a:spLocks noGrp="1"/>
          </p:cNvSpPr>
          <p:nvPr>
            <p:ph type="subTitle" idx="1"/>
          </p:nvPr>
        </p:nvSpPr>
        <p:spPr/>
        <p:txBody>
          <a:bodyPr/>
          <a:lstStyle/>
          <a:p>
            <a:r>
              <a:rPr lang="en-US" dirty="0"/>
              <a:t>Rebecca Hoyt, Disability Rights and Services Specialist</a:t>
            </a:r>
          </a:p>
          <a:p>
            <a:r>
              <a:rPr lang="en-US" dirty="0"/>
              <a:t>Cass Hill, Digital Inclusion Coordinator</a:t>
            </a:r>
          </a:p>
          <a:p>
            <a:endParaRPr lang="en-US" dirty="0"/>
          </a:p>
        </p:txBody>
      </p:sp>
    </p:spTree>
    <p:extLst>
      <p:ext uri="{BB962C8B-B14F-4D97-AF65-F5344CB8AC3E}">
        <p14:creationId xmlns:p14="http://schemas.microsoft.com/office/powerpoint/2010/main" val="4125182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Language</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400" dirty="0">
                <a:solidFill>
                  <a:schemeClr val="tx1"/>
                </a:solidFill>
              </a:rPr>
              <a:t>Plain language</a:t>
            </a:r>
          </a:p>
          <a:p>
            <a:pPr marL="457200" indent="-457200">
              <a:buFont typeface="+mj-lt"/>
              <a:buAutoNum type="arabicPeriod"/>
            </a:pPr>
            <a:r>
              <a:rPr lang="en-US" sz="2400" dirty="0">
                <a:solidFill>
                  <a:schemeClr val="tx1"/>
                </a:solidFill>
              </a:rPr>
              <a:t>Gender neutral language</a:t>
            </a:r>
          </a:p>
          <a:p>
            <a:pPr marL="457200" indent="-457200">
              <a:buFont typeface="+mj-lt"/>
              <a:buAutoNum type="arabicPeriod"/>
            </a:pPr>
            <a:r>
              <a:rPr lang="en-US" sz="2400" dirty="0">
                <a:solidFill>
                  <a:schemeClr val="tx1"/>
                </a:solidFill>
              </a:rPr>
              <a:t>Avoid metaphors, acronyms, slangs or idioms</a:t>
            </a:r>
          </a:p>
          <a:p>
            <a:pPr marL="457200" indent="-457200">
              <a:buFont typeface="+mj-lt"/>
              <a:buAutoNum type="arabicPeriod"/>
            </a:pPr>
            <a:r>
              <a:rPr lang="en-US" sz="2400" dirty="0">
                <a:solidFill>
                  <a:schemeClr val="tx1"/>
                </a:solidFill>
              </a:rPr>
              <a:t>The City of Madison is committed to removing ableist metaphors such as crazy, insane, lame, suffers from/with, high or low functioning, duh, spaz, and many more from our speech. </a:t>
            </a:r>
          </a:p>
          <a:p>
            <a:pPr marL="457200" indent="-457200">
              <a:buFont typeface="+mj-lt"/>
              <a:buAutoNum type="arabicPeriod"/>
            </a:pPr>
            <a:r>
              <a:rPr lang="en-US" sz="2400" dirty="0">
                <a:solidFill>
                  <a:schemeClr val="tx1"/>
                </a:solidFill>
              </a:rPr>
              <a:t>“Accessible feature” vs. “Accommodation”</a:t>
            </a:r>
          </a:p>
        </p:txBody>
      </p:sp>
    </p:spTree>
    <p:extLst>
      <p:ext uri="{BB962C8B-B14F-4D97-AF65-F5344CB8AC3E}">
        <p14:creationId xmlns:p14="http://schemas.microsoft.com/office/powerpoint/2010/main" val="3406210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“People with Disabilities” or “Disabled People?”</a:t>
            </a:r>
          </a:p>
        </p:txBody>
      </p:sp>
      <p:sp>
        <p:nvSpPr>
          <p:cNvPr id="3" name="Content Placeholder 2"/>
          <p:cNvSpPr>
            <a:spLocks noGrp="1"/>
          </p:cNvSpPr>
          <p:nvPr>
            <p:ph idx="1"/>
          </p:nvPr>
        </p:nvSpPr>
        <p:spPr/>
        <p:txBody>
          <a:bodyPr>
            <a:normAutofit/>
          </a:bodyPr>
          <a:lstStyle/>
          <a:p>
            <a:r>
              <a:rPr lang="en-US" dirty="0"/>
              <a:t>Language is a part of people's culture, identity, and pride.  Disability is not a bad word. Much of the language people with disabilities use is rooted in different social movements.  </a:t>
            </a:r>
          </a:p>
          <a:p>
            <a:r>
              <a:rPr lang="en-US" dirty="0"/>
              <a:t>When in doubt, ask the person how they like to be described. </a:t>
            </a:r>
          </a:p>
          <a:p>
            <a:endParaRPr lang="en-US" dirty="0"/>
          </a:p>
        </p:txBody>
      </p:sp>
    </p:spTree>
    <p:extLst>
      <p:ext uri="{BB962C8B-B14F-4D97-AF65-F5344CB8AC3E}">
        <p14:creationId xmlns:p14="http://schemas.microsoft.com/office/powerpoint/2010/main" val="4098204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People-First Language</a:t>
            </a:r>
          </a:p>
        </p:txBody>
      </p:sp>
      <p:sp>
        <p:nvSpPr>
          <p:cNvPr id="3" name="Content Placeholder 2"/>
          <p:cNvSpPr>
            <a:spLocks noGrp="1"/>
          </p:cNvSpPr>
          <p:nvPr>
            <p:ph idx="1"/>
          </p:nvPr>
        </p:nvSpPr>
        <p:spPr/>
        <p:txBody>
          <a:bodyPr>
            <a:normAutofit/>
          </a:bodyPr>
          <a:lstStyle/>
          <a:p>
            <a:r>
              <a:rPr lang="en-US" dirty="0"/>
              <a:t>The People-First movement began in the 1970’s.  It literally puts the person first - “person with a disability,” “employee who is bi-polar.” This language is rooted in the idea that people with disabilities are not defined by their disabilities. They are people first. </a:t>
            </a:r>
          </a:p>
          <a:p>
            <a:r>
              <a:rPr lang="en-US" dirty="0"/>
              <a:t>It was a movement that rejected the medical model of disability where people and communities where labeled by their diagnosis rather than being seen as whole people. </a:t>
            </a:r>
          </a:p>
        </p:txBody>
      </p:sp>
    </p:spTree>
    <p:extLst>
      <p:ext uri="{BB962C8B-B14F-4D97-AF65-F5344CB8AC3E}">
        <p14:creationId xmlns:p14="http://schemas.microsoft.com/office/powerpoint/2010/main" val="1350204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Identity-First Language</a:t>
            </a:r>
          </a:p>
        </p:txBody>
      </p:sp>
      <p:sp>
        <p:nvSpPr>
          <p:cNvPr id="3" name="Content Placeholder 2"/>
          <p:cNvSpPr>
            <a:spLocks noGrp="1"/>
          </p:cNvSpPr>
          <p:nvPr>
            <p:ph idx="1"/>
          </p:nvPr>
        </p:nvSpPr>
        <p:spPr/>
        <p:txBody>
          <a:bodyPr/>
          <a:lstStyle/>
          <a:p>
            <a:pPr marL="0" indent="0">
              <a:buNone/>
            </a:pPr>
            <a:r>
              <a:rPr lang="en-US" sz="2400" dirty="0"/>
              <a:t>Identity-First language is rooted in the social model of disability. ‘Disabled people’ is a political term that used to emphasize the social cause and nature of the exclusion and discrimination faced as people with impairments.  It uses the term “Disabled” to mean disabled by society.</a:t>
            </a:r>
          </a:p>
          <a:p>
            <a:pPr marL="0" indent="0">
              <a:buNone/>
            </a:pPr>
            <a:r>
              <a:rPr lang="en-US" sz="2400" dirty="0"/>
              <a:t>Identity-First language is also a way disable people express pride.</a:t>
            </a:r>
          </a:p>
          <a:p>
            <a:r>
              <a:rPr lang="en-US" dirty="0"/>
              <a:t> </a:t>
            </a:r>
          </a:p>
        </p:txBody>
      </p:sp>
    </p:spTree>
    <p:extLst>
      <p:ext uri="{BB962C8B-B14F-4D97-AF65-F5344CB8AC3E}">
        <p14:creationId xmlns:p14="http://schemas.microsoft.com/office/powerpoint/2010/main" val="325818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Visual Information</a:t>
            </a:r>
          </a:p>
        </p:txBody>
      </p:sp>
      <p:sp>
        <p:nvSpPr>
          <p:cNvPr id="3" name="Content Placeholder 2"/>
          <p:cNvSpPr>
            <a:spLocks noGrp="1"/>
          </p:cNvSpPr>
          <p:nvPr>
            <p:ph idx="1"/>
          </p:nvPr>
        </p:nvSpPr>
        <p:spPr/>
        <p:txBody>
          <a:bodyPr>
            <a:normAutofit lnSpcReduction="10000"/>
          </a:bodyPr>
          <a:lstStyle/>
          <a:p>
            <a:pPr marL="457200" lvl="0" indent="-457200">
              <a:buFont typeface="+mj-lt"/>
              <a:buAutoNum type="arabicPeriod"/>
            </a:pPr>
            <a:r>
              <a:rPr lang="en-US" sz="2400" dirty="0">
                <a:solidFill>
                  <a:schemeClr val="tx1"/>
                </a:solidFill>
              </a:rPr>
              <a:t>Use a high-contrast color scheme (such as black and white). </a:t>
            </a:r>
          </a:p>
          <a:p>
            <a:pPr marL="457200" lvl="0" indent="-457200">
              <a:buFont typeface="+mj-lt"/>
              <a:buAutoNum type="arabicPeriod"/>
            </a:pPr>
            <a:r>
              <a:rPr lang="en-US" sz="2400" dirty="0">
                <a:solidFill>
                  <a:schemeClr val="tx1"/>
                </a:solidFill>
              </a:rPr>
              <a:t>Use large fonts (44 point for slide titles, 24-36 point for information).</a:t>
            </a:r>
          </a:p>
          <a:p>
            <a:pPr marL="457200" lvl="0" indent="-457200">
              <a:buFont typeface="+mj-lt"/>
              <a:buAutoNum type="arabicPeriod"/>
            </a:pPr>
            <a:r>
              <a:rPr lang="en-US" sz="2400" dirty="0">
                <a:solidFill>
                  <a:schemeClr val="tx1"/>
                </a:solidFill>
              </a:rPr>
              <a:t>Include minimal information per slide.</a:t>
            </a:r>
          </a:p>
          <a:p>
            <a:pPr marL="457200" lvl="0" indent="-457200">
              <a:buFont typeface="+mj-lt"/>
              <a:buAutoNum type="arabicPeriod"/>
            </a:pPr>
            <a:r>
              <a:rPr lang="en-US" sz="2400" dirty="0">
                <a:solidFill>
                  <a:schemeClr val="tx1"/>
                </a:solidFill>
              </a:rPr>
              <a:t>Use standard slide transitions and avoid decorative fillers.</a:t>
            </a:r>
          </a:p>
          <a:p>
            <a:pPr marL="457200" lvl="0" indent="-457200">
              <a:buFont typeface="+mj-lt"/>
              <a:buAutoNum type="arabicPeriod"/>
            </a:pPr>
            <a:r>
              <a:rPr lang="en-US" sz="2400" dirty="0">
                <a:solidFill>
                  <a:schemeClr val="tx1"/>
                </a:solidFill>
              </a:rPr>
              <a:t>Briefly describe all visuals.</a:t>
            </a:r>
          </a:p>
          <a:p>
            <a:pPr marL="457200" lvl="0" indent="-457200">
              <a:buFont typeface="+mj-lt"/>
              <a:buAutoNum type="arabicPeriod"/>
            </a:pPr>
            <a:r>
              <a:rPr lang="en-US" sz="2400" dirty="0">
                <a:solidFill>
                  <a:schemeClr val="tx1"/>
                </a:solidFill>
              </a:rPr>
              <a:t>Use numbers instead of bullet points.</a:t>
            </a:r>
          </a:p>
          <a:p>
            <a:pPr marL="457200" lvl="0" indent="-457200">
              <a:buFont typeface="+mj-lt"/>
              <a:buAutoNum type="arabicPeriod"/>
            </a:pPr>
            <a:r>
              <a:rPr lang="en-US" sz="2400" dirty="0">
                <a:solidFill>
                  <a:schemeClr val="tx1"/>
                </a:solidFill>
              </a:rPr>
              <a:t>Use built-in layouts &amp; </a:t>
            </a:r>
            <a:r>
              <a:rPr lang="en-US" sz="2400" dirty="0">
                <a:solidFill>
                  <a:schemeClr val="tx1"/>
                </a:solidFill>
                <a:hlinkClick r:id="rId4"/>
              </a:rPr>
              <a:t>PowerPoint Accessibility Checker </a:t>
            </a:r>
            <a:r>
              <a:rPr lang="en-US" sz="2400" dirty="0">
                <a:solidFill>
                  <a:schemeClr val="tx1"/>
                </a:solidFill>
              </a:rPr>
              <a:t>if you share your slides. </a:t>
            </a:r>
          </a:p>
          <a:p>
            <a:pPr marL="457200" lvl="0" indent="-457200">
              <a:buFont typeface="+mj-lt"/>
              <a:buAutoNum type="arabicPeriod"/>
            </a:pPr>
            <a:r>
              <a:rPr lang="en-US" sz="2400" dirty="0">
                <a:solidFill>
                  <a:schemeClr val="tx1"/>
                </a:solidFill>
              </a:rPr>
              <a:t>Add alt text</a:t>
            </a:r>
            <a:endParaRPr lang="en-US" dirty="0">
              <a:solidFill>
                <a:schemeClr val="tx1"/>
              </a:solidFill>
            </a:endParaRPr>
          </a:p>
        </p:txBody>
      </p:sp>
    </p:spTree>
    <p:extLst>
      <p:ext uri="{BB962C8B-B14F-4D97-AF65-F5344CB8AC3E}">
        <p14:creationId xmlns:p14="http://schemas.microsoft.com/office/powerpoint/2010/main" val="4025172618"/>
      </p:ext>
    </p:extLst>
  </p:cSld>
  <p:clrMapOvr>
    <a:masterClrMapping/>
  </p:clrMapOvr>
  <p:extLst>
    <p:ext uri="{6950BFC3-D8DA-4A85-94F7-54DA5524770B}">
      <p188:commentRel xmlns:p188="http://schemas.microsoft.com/office/powerpoint/2018/8/main" r:id="rId3"/>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6838D-D43B-0527-2CE4-3DC68AC4A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2E2BD6-A321-67E7-FD56-23C7EB298E4C}"/>
              </a:ext>
            </a:extLst>
          </p:cNvPr>
          <p:cNvSpPr>
            <a:spLocks noGrp="1"/>
          </p:cNvSpPr>
          <p:nvPr>
            <p:ph type="title"/>
          </p:nvPr>
        </p:nvSpPr>
        <p:spPr/>
        <p:txBody>
          <a:bodyPr/>
          <a:lstStyle/>
          <a:p>
            <a:r>
              <a:rPr lang="en-US" dirty="0">
                <a:solidFill>
                  <a:schemeClr val="tx1"/>
                </a:solidFill>
              </a:rPr>
              <a:t>Common Access &amp; Inclusion Features</a:t>
            </a:r>
          </a:p>
        </p:txBody>
      </p:sp>
      <p:sp>
        <p:nvSpPr>
          <p:cNvPr id="3" name="Content Placeholder 2">
            <a:extLst>
              <a:ext uri="{FF2B5EF4-FFF2-40B4-BE49-F238E27FC236}">
                <a16:creationId xmlns:a16="http://schemas.microsoft.com/office/drawing/2014/main" id="{112CB10D-BFD2-2E8D-4F9B-ABC422CD1520}"/>
              </a:ext>
            </a:extLst>
          </p:cNvPr>
          <p:cNvSpPr>
            <a:spLocks noGrp="1"/>
          </p:cNvSpPr>
          <p:nvPr>
            <p:ph idx="1"/>
          </p:nvPr>
        </p:nvSpPr>
        <p:spPr>
          <a:xfrm>
            <a:off x="1097280" y="1737362"/>
            <a:ext cx="10058400" cy="4023360"/>
          </a:xfrm>
        </p:spPr>
        <p:txBody>
          <a:bodyPr vert="horz" lIns="0" tIns="45720" rIns="0" bIns="45720" rtlCol="0" anchor="t">
            <a:normAutofit/>
          </a:bodyPr>
          <a:lstStyle/>
          <a:p>
            <a:pPr marL="457200" indent="-457200">
              <a:buFont typeface="+mj-lt"/>
              <a:buAutoNum type="arabicPeriod"/>
            </a:pPr>
            <a:endParaRPr lang="en-US" sz="2400" dirty="0"/>
          </a:p>
          <a:p>
            <a:pPr marL="657860" lvl="1" indent="-457200">
              <a:buFont typeface="+mj-lt"/>
              <a:buAutoNum type="arabicPeriod"/>
            </a:pPr>
            <a:r>
              <a:rPr lang="en-US" sz="2400" dirty="0"/>
              <a:t>Captions</a:t>
            </a:r>
            <a:endParaRPr lang="en-US" sz="2400" dirty="0">
              <a:ea typeface="Calibri" panose="020F0502020204030204"/>
              <a:cs typeface="Calibri" panose="020F0502020204030204"/>
            </a:endParaRPr>
          </a:p>
          <a:p>
            <a:pPr marL="657860" lvl="1" indent="-457200">
              <a:buFont typeface="+mj-lt"/>
              <a:buAutoNum type="arabicPeriod"/>
            </a:pPr>
            <a:r>
              <a:rPr lang="en-US" sz="2400" dirty="0"/>
              <a:t>Participant option to highlight speakers or interpreters</a:t>
            </a:r>
            <a:endParaRPr lang="en-US" sz="2400" dirty="0">
              <a:ea typeface="Calibri"/>
              <a:cs typeface="Calibri"/>
            </a:endParaRPr>
          </a:p>
          <a:p>
            <a:pPr marL="657860" lvl="1" indent="-457200">
              <a:buFont typeface="+mj-lt"/>
              <a:buAutoNum type="arabicPeriod"/>
            </a:pPr>
            <a:r>
              <a:rPr lang="en-US" sz="2400" dirty="0"/>
              <a:t>Screen sharing</a:t>
            </a:r>
            <a:endParaRPr lang="en-US" sz="2400" dirty="0">
              <a:ea typeface="Calibri" panose="020F0502020204030204"/>
              <a:cs typeface="Calibri" panose="020F0502020204030204"/>
            </a:endParaRPr>
          </a:p>
          <a:p>
            <a:pPr marL="200660" lvl="1" indent="0">
              <a:buNone/>
            </a:pPr>
            <a:endParaRPr lang="en-US" sz="2400" dirty="0">
              <a:ea typeface="Calibri" panose="020F0502020204030204"/>
              <a:cs typeface="Calibri" panose="020F0502020204030204"/>
            </a:endParaRPr>
          </a:p>
          <a:p>
            <a:pPr marL="200660" lvl="1" indent="0">
              <a:buNone/>
            </a:pPr>
            <a:endParaRPr lang="en-US" dirty="0">
              <a:ea typeface="Calibri" panose="020F0502020204030204"/>
              <a:cs typeface="Calibri" panose="020F0502020204030204"/>
            </a:endParaRPr>
          </a:p>
          <a:p>
            <a:pPr marL="200660" lvl="1" indent="0">
              <a:buNone/>
            </a:pPr>
            <a:endParaRPr lang="en-US" dirty="0">
              <a:ea typeface="Calibri" panose="020F0502020204030204"/>
              <a:cs typeface="Calibri" panose="020F0502020204030204"/>
            </a:endParaRPr>
          </a:p>
          <a:p>
            <a:pPr marL="0" indent="0">
              <a:buNone/>
            </a:pPr>
            <a:endParaRPr lang="en-US"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375799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C0297-CE34-CB0A-AB56-A7FA2CB693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5F36D7-29B3-B44A-2B78-EEDF4F5C72D3}"/>
              </a:ext>
            </a:extLst>
          </p:cNvPr>
          <p:cNvSpPr>
            <a:spLocks noGrp="1"/>
          </p:cNvSpPr>
          <p:nvPr>
            <p:ph type="title"/>
          </p:nvPr>
        </p:nvSpPr>
        <p:spPr>
          <a:xfrm>
            <a:off x="1097280" y="286603"/>
            <a:ext cx="10058400" cy="1450757"/>
          </a:xfrm>
        </p:spPr>
        <p:txBody>
          <a:bodyPr/>
          <a:lstStyle/>
          <a:p>
            <a:r>
              <a:rPr lang="en-US" dirty="0">
                <a:solidFill>
                  <a:schemeClr val="tx1"/>
                </a:solidFill>
              </a:rPr>
              <a:t>Captions</a:t>
            </a:r>
          </a:p>
        </p:txBody>
      </p:sp>
      <p:sp>
        <p:nvSpPr>
          <p:cNvPr id="3" name="Content Placeholder 2">
            <a:extLst>
              <a:ext uri="{FF2B5EF4-FFF2-40B4-BE49-F238E27FC236}">
                <a16:creationId xmlns:a16="http://schemas.microsoft.com/office/drawing/2014/main" id="{D4880274-CFB0-4841-ABBB-12C9F9A84640}"/>
              </a:ext>
            </a:extLst>
          </p:cNvPr>
          <p:cNvSpPr>
            <a:spLocks noGrp="1"/>
          </p:cNvSpPr>
          <p:nvPr>
            <p:ph idx="1"/>
          </p:nvPr>
        </p:nvSpPr>
        <p:spPr>
          <a:xfrm>
            <a:off x="1097280" y="1737362"/>
            <a:ext cx="10058400" cy="4023360"/>
          </a:xfrm>
        </p:spPr>
        <p:txBody>
          <a:bodyPr>
            <a:normAutofit/>
          </a:bodyPr>
          <a:lstStyle/>
          <a:p>
            <a:pPr marL="457200" indent="-457200">
              <a:buFont typeface="+mj-lt"/>
              <a:buAutoNum type="arabicPeriod"/>
            </a:pPr>
            <a:r>
              <a:rPr lang="en-US" sz="2400" dirty="0"/>
              <a:t>Captions in virtual meetings are critical for access and inclusion. </a:t>
            </a:r>
          </a:p>
          <a:p>
            <a:pPr marL="457200" indent="-457200">
              <a:buFont typeface="+mj-lt"/>
              <a:buAutoNum type="arabicPeriod"/>
            </a:pPr>
            <a:r>
              <a:rPr lang="en-US" sz="2400" dirty="0"/>
              <a:t>They improve understanding and engagement for </a:t>
            </a:r>
            <a:r>
              <a:rPr lang="en-US" sz="2400" b="1" dirty="0"/>
              <a:t>everyone</a:t>
            </a:r>
            <a:r>
              <a:rPr lang="en-US" sz="2400" dirty="0"/>
              <a:t>, including: </a:t>
            </a:r>
          </a:p>
          <a:p>
            <a:pPr lvl="1"/>
            <a:r>
              <a:rPr lang="en-US" sz="2400" dirty="0"/>
              <a:t>D/deaf or hard of hearing participants</a:t>
            </a:r>
          </a:p>
          <a:p>
            <a:pPr lvl="1"/>
            <a:r>
              <a:rPr lang="en-US" sz="2400" dirty="0"/>
              <a:t>non-native speakers</a:t>
            </a:r>
          </a:p>
          <a:p>
            <a:pPr lvl="1"/>
            <a:r>
              <a:rPr lang="en-US" sz="2400" dirty="0"/>
              <a:t>people in noisy environments.</a:t>
            </a:r>
            <a:br>
              <a:rPr lang="en-US" sz="2400" dirty="0"/>
            </a:br>
            <a:endParaRPr lang="en-US" sz="2400" dirty="0"/>
          </a:p>
          <a:p>
            <a:pPr marL="658363" lvl="1" indent="-457200">
              <a:buFont typeface="+mj-lt"/>
              <a:buAutoNum type="arabicPeriod"/>
            </a:pPr>
            <a:r>
              <a:rPr lang="en-US" sz="2400" dirty="0"/>
              <a:t>They’re needed for ADA compliance. </a:t>
            </a:r>
          </a:p>
          <a:p>
            <a:pPr marL="658363" lvl="1" indent="-457200">
              <a:buFont typeface="+mj-lt"/>
              <a:buAutoNum type="arabicPeriod"/>
            </a:pPr>
            <a:r>
              <a:rPr lang="en-US" sz="2400" dirty="0"/>
              <a:t>Generally automated or Communication Access Realtime Translation (CART).</a:t>
            </a:r>
            <a:endParaRPr lang="en-US" dirty="0"/>
          </a:p>
          <a:p>
            <a:pPr marL="201163" lvl="1" indent="0">
              <a:buNone/>
            </a:pPr>
            <a:endParaRPr lang="en-US" dirty="0"/>
          </a:p>
          <a:p>
            <a:pPr marL="201163" lvl="1" indent="0">
              <a:buNone/>
            </a:pPr>
            <a:endParaRPr lang="en-US" dirty="0"/>
          </a:p>
          <a:p>
            <a:pPr marL="0" indent="0">
              <a:buNone/>
            </a:pPr>
            <a:endParaRPr lang="en-US"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2516114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BCAA8-CBDE-25B4-5B53-74E3CB59A6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C12EFA-A098-3B35-49BE-548252C35620}"/>
              </a:ext>
            </a:extLst>
          </p:cNvPr>
          <p:cNvSpPr>
            <a:spLocks noGrp="1"/>
          </p:cNvSpPr>
          <p:nvPr>
            <p:ph type="title"/>
          </p:nvPr>
        </p:nvSpPr>
        <p:spPr/>
        <p:txBody>
          <a:bodyPr/>
          <a:lstStyle/>
          <a:p>
            <a:r>
              <a:rPr lang="en-US" dirty="0">
                <a:solidFill>
                  <a:schemeClr val="tx1"/>
                </a:solidFill>
              </a:rPr>
              <a:t>Captions</a:t>
            </a:r>
          </a:p>
        </p:txBody>
      </p:sp>
      <p:sp>
        <p:nvSpPr>
          <p:cNvPr id="3" name="Content Placeholder 2">
            <a:extLst>
              <a:ext uri="{FF2B5EF4-FFF2-40B4-BE49-F238E27FC236}">
                <a16:creationId xmlns:a16="http://schemas.microsoft.com/office/drawing/2014/main" id="{DF9B6670-E2B5-A2A2-22AB-68E33BAAB256}"/>
              </a:ext>
            </a:extLst>
          </p:cNvPr>
          <p:cNvSpPr>
            <a:spLocks noGrp="1"/>
          </p:cNvSpPr>
          <p:nvPr>
            <p:ph idx="1"/>
          </p:nvPr>
        </p:nvSpPr>
        <p:spPr>
          <a:xfrm>
            <a:off x="1097280" y="1737362"/>
            <a:ext cx="10058400" cy="4023360"/>
          </a:xfrm>
        </p:spPr>
        <p:txBody>
          <a:bodyPr>
            <a:normAutofit/>
          </a:bodyPr>
          <a:lstStyle/>
          <a:p>
            <a:pPr marL="201168" lvl="1" indent="0">
              <a:buNone/>
            </a:pPr>
            <a:endParaRPr lang="en-US" sz="2400" dirty="0"/>
          </a:p>
          <a:p>
            <a:pPr marL="201168" lvl="1" indent="0">
              <a:buNone/>
            </a:pPr>
            <a:r>
              <a:rPr lang="en-US" sz="2400" dirty="0"/>
              <a:t>Can be:</a:t>
            </a:r>
          </a:p>
          <a:p>
            <a:pPr marL="841248" lvl="2" indent="-457200">
              <a:buFont typeface="+mj-lt"/>
              <a:buAutoNum type="arabicPeriod"/>
            </a:pPr>
            <a:r>
              <a:rPr lang="en-US" sz="2400" dirty="0"/>
              <a:t>Automated in Zoom &amp; Teams</a:t>
            </a:r>
          </a:p>
          <a:p>
            <a:pPr marL="841248" lvl="2" indent="-457200">
              <a:buFont typeface="+mj-lt"/>
              <a:buAutoNum type="arabicPeriod"/>
            </a:pPr>
            <a:r>
              <a:rPr lang="en-US" sz="2400" dirty="0"/>
              <a:t>CART in Zoom &amp; Teams</a:t>
            </a:r>
          </a:p>
          <a:p>
            <a:pPr marL="841248" lvl="2" indent="-457200">
              <a:buFont typeface="+mj-lt"/>
              <a:buAutoNum type="arabicPeriod"/>
            </a:pPr>
            <a:r>
              <a:rPr lang="en-US" sz="2400" dirty="0"/>
              <a:t>Media Team productions</a:t>
            </a:r>
          </a:p>
          <a:p>
            <a:pPr lvl="1"/>
            <a:endParaRPr lang="en-US" sz="2400" dirty="0"/>
          </a:p>
          <a:p>
            <a:pPr marL="201168" lvl="1" indent="0">
              <a:buNone/>
            </a:pPr>
            <a:endParaRPr lang="en-US" sz="2400" dirty="0"/>
          </a:p>
          <a:p>
            <a:pPr marL="201163" lvl="1" indent="0">
              <a:buNone/>
            </a:pPr>
            <a:endParaRPr lang="en-US" dirty="0"/>
          </a:p>
          <a:p>
            <a:pPr marL="201163" lvl="1" indent="0">
              <a:buNone/>
            </a:pPr>
            <a:endParaRPr lang="en-US" dirty="0"/>
          </a:p>
          <a:p>
            <a:pPr marL="0" indent="0">
              <a:buNone/>
            </a:pPr>
            <a:endParaRPr lang="en-US"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913481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51DB8-62CB-5E3B-BDA3-8167550B66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09F299-5643-AF40-3CDC-62B04B62F8EB}"/>
              </a:ext>
            </a:extLst>
          </p:cNvPr>
          <p:cNvSpPr>
            <a:spLocks noGrp="1"/>
          </p:cNvSpPr>
          <p:nvPr>
            <p:ph type="title"/>
          </p:nvPr>
        </p:nvSpPr>
        <p:spPr>
          <a:xfrm>
            <a:off x="1097280" y="286603"/>
            <a:ext cx="10058400" cy="1450757"/>
          </a:xfrm>
        </p:spPr>
        <p:txBody>
          <a:bodyPr/>
          <a:lstStyle/>
          <a:p>
            <a:r>
              <a:rPr lang="en-US" dirty="0">
                <a:solidFill>
                  <a:schemeClr val="tx1"/>
                </a:solidFill>
              </a:rPr>
              <a:t>Highlight the Interpreter or Speaker</a:t>
            </a:r>
          </a:p>
        </p:txBody>
      </p:sp>
      <p:sp>
        <p:nvSpPr>
          <p:cNvPr id="3" name="Content Placeholder 2">
            <a:extLst>
              <a:ext uri="{FF2B5EF4-FFF2-40B4-BE49-F238E27FC236}">
                <a16:creationId xmlns:a16="http://schemas.microsoft.com/office/drawing/2014/main" id="{BB7AB5F1-99A7-80AE-35ED-05F1E1712FAE}"/>
              </a:ext>
            </a:extLst>
          </p:cNvPr>
          <p:cNvSpPr>
            <a:spLocks noGrp="1"/>
          </p:cNvSpPr>
          <p:nvPr>
            <p:ph idx="1"/>
          </p:nvPr>
        </p:nvSpPr>
        <p:spPr>
          <a:xfrm>
            <a:off x="1097280" y="1737362"/>
            <a:ext cx="10058400" cy="4023360"/>
          </a:xfrm>
        </p:spPr>
        <p:txBody>
          <a:bodyPr vert="horz" lIns="0" tIns="45720" rIns="0" bIns="45720" rtlCol="0" anchor="t">
            <a:normAutofit lnSpcReduction="10000"/>
          </a:bodyPr>
          <a:lstStyle/>
          <a:p>
            <a:pPr marL="457200" indent="-457200">
              <a:buFont typeface="+mj-lt"/>
              <a:buAutoNum type="arabicPeriod"/>
            </a:pPr>
            <a:r>
              <a:rPr lang="en-US" sz="2400" dirty="0"/>
              <a:t>Ensures interpreter is always visible or hearable, independent of who shares or is currently talking. </a:t>
            </a:r>
          </a:p>
          <a:p>
            <a:pPr marL="457200" indent="-457200">
              <a:buFont typeface="+mj-lt"/>
              <a:buAutoNum type="arabicPeriod"/>
            </a:pPr>
            <a:r>
              <a:rPr lang="en-US" sz="2400" dirty="0"/>
              <a:t>Supports multiple/simultaneous interpreters.</a:t>
            </a:r>
          </a:p>
          <a:p>
            <a:pPr marL="457200" indent="-457200">
              <a:buFont typeface="+mj-lt"/>
              <a:buAutoNum type="arabicPeriod"/>
            </a:pPr>
            <a:r>
              <a:rPr lang="en-US" sz="2400" dirty="0"/>
              <a:t>Supports visual (not just spoken) languages, such as ASL. </a:t>
            </a:r>
          </a:p>
          <a:p>
            <a:pPr marL="457200" indent="-457200">
              <a:buFont typeface="+mj-lt"/>
              <a:buAutoNum type="arabicPeriod"/>
            </a:pPr>
            <a:r>
              <a:rPr lang="en-US" sz="2400" dirty="0"/>
              <a:t>Normalizes accessibility and inclusion.</a:t>
            </a:r>
          </a:p>
          <a:p>
            <a:pPr marL="457200" indent="-457200">
              <a:buFont typeface="+mj-lt"/>
              <a:buAutoNum type="arabicPeriod"/>
            </a:pPr>
            <a:r>
              <a:rPr lang="en-US" sz="2400" dirty="0"/>
              <a:t>Ensures compliance with ADA &amp; City values. </a:t>
            </a:r>
          </a:p>
          <a:p>
            <a:pPr marL="457200" indent="-457200">
              <a:buFont typeface="+mj-lt"/>
              <a:buAutoNum type="arabicPeriod"/>
            </a:pPr>
            <a:r>
              <a:rPr lang="en-US" sz="2400" dirty="0">
                <a:ea typeface="Calibri" panose="020F0502020204030204"/>
                <a:cs typeface="Calibri" panose="020F0502020204030204"/>
              </a:rPr>
              <a:t>Teams: Participant options allow this. </a:t>
            </a:r>
          </a:p>
          <a:p>
            <a:pPr marL="457200" indent="-457200">
              <a:buFont typeface="+mj-lt"/>
              <a:buAutoNum type="arabicPeriod"/>
            </a:pPr>
            <a:r>
              <a:rPr lang="en-US" sz="2400" dirty="0">
                <a:ea typeface="Calibri" panose="020F0502020204030204"/>
                <a:cs typeface="Calibri" panose="020F0502020204030204"/>
              </a:rPr>
              <a:t>Zoom: The ASL Channel supports this. </a:t>
            </a:r>
            <a:br>
              <a:rPr lang="en-US" sz="2400" dirty="0">
                <a:ea typeface="Calibri" panose="020F0502020204030204"/>
                <a:cs typeface="Calibri" panose="020F0502020204030204"/>
              </a:rPr>
            </a:br>
            <a:endParaRPr lang="en-US" sz="2400" dirty="0">
              <a:ea typeface="Calibri" panose="020F0502020204030204"/>
              <a:cs typeface="Calibri" panose="020F0502020204030204"/>
            </a:endParaRPr>
          </a:p>
          <a:p>
            <a:pPr marL="0" indent="0">
              <a:buNone/>
            </a:pPr>
            <a:endParaRPr lang="en-US" sz="2400" dirty="0">
              <a:ea typeface="Calibri" panose="020F0502020204030204"/>
              <a:cs typeface="Calibri" panose="020F0502020204030204"/>
            </a:endParaRPr>
          </a:p>
          <a:p>
            <a:pPr marL="0" indent="0">
              <a:buNone/>
            </a:pPr>
            <a:endParaRPr lang="en-US" dirty="0">
              <a:ea typeface="Calibri" panose="020F0502020204030204"/>
              <a:cs typeface="Calibri" panose="020F0502020204030204"/>
            </a:endParaRPr>
          </a:p>
          <a:p>
            <a:pPr marL="200660" lvl="1" indent="0">
              <a:buNone/>
            </a:pPr>
            <a:endParaRPr lang="en-US" dirty="0">
              <a:solidFill>
                <a:srgbClr val="404040"/>
              </a:solidFill>
              <a:ea typeface="Calibri" panose="020F0502020204030204"/>
              <a:cs typeface="Calibri" panose="020F0502020204030204"/>
            </a:endParaRPr>
          </a:p>
          <a:p>
            <a:pPr marL="0" indent="0">
              <a:buNone/>
            </a:pPr>
            <a:endParaRPr lang="en-US" dirty="0">
              <a:solidFill>
                <a:schemeClr val="tx1"/>
              </a:solidFill>
            </a:endParaRPr>
          </a:p>
          <a:p>
            <a:pPr marL="0" indent="0">
              <a:buNone/>
            </a:pPr>
            <a:endParaRPr lang="en-US" dirty="0">
              <a:solidFill>
                <a:schemeClr val="tx1"/>
              </a:solidFill>
              <a:ea typeface="Calibri" panose="020F0502020204030204"/>
              <a:cs typeface="Calibri" panose="020F0502020204030204"/>
            </a:endParaRPr>
          </a:p>
        </p:txBody>
      </p:sp>
    </p:spTree>
    <p:extLst>
      <p:ext uri="{BB962C8B-B14F-4D97-AF65-F5344CB8AC3E}">
        <p14:creationId xmlns:p14="http://schemas.microsoft.com/office/powerpoint/2010/main" val="3242694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Screen/Audio Sharing Best Practices</a:t>
            </a:r>
          </a:p>
        </p:txBody>
      </p:sp>
      <p:sp>
        <p:nvSpPr>
          <p:cNvPr id="3" name="Content Placeholder 2"/>
          <p:cNvSpPr>
            <a:spLocks noGrp="1"/>
          </p:cNvSpPr>
          <p:nvPr>
            <p:ph idx="1"/>
          </p:nvPr>
        </p:nvSpPr>
        <p:spPr/>
        <p:txBody>
          <a:bodyPr vert="horz" lIns="0" tIns="45720" rIns="0" bIns="45720" rtlCol="0" anchor="t">
            <a:normAutofit/>
          </a:bodyPr>
          <a:lstStyle/>
          <a:p>
            <a:pPr marL="514350" indent="-514350">
              <a:buFont typeface="+mj-lt"/>
              <a:buAutoNum type="arabicPeriod"/>
            </a:pPr>
            <a:r>
              <a:rPr lang="en-US" sz="2400" dirty="0">
                <a:solidFill>
                  <a:schemeClr val="tx1"/>
                </a:solidFill>
              </a:rPr>
              <a:t>Zoom in so that fonts and graphics are readable.</a:t>
            </a:r>
            <a:endParaRPr lang="en-US" sz="2400" dirty="0">
              <a:solidFill>
                <a:schemeClr val="tx1"/>
              </a:solidFill>
              <a:ea typeface="Calibri"/>
              <a:cs typeface="Calibri"/>
            </a:endParaRPr>
          </a:p>
          <a:p>
            <a:pPr marL="514350" indent="-514350">
              <a:buFont typeface="+mj-lt"/>
              <a:buAutoNum type="arabicPeriod"/>
            </a:pPr>
            <a:r>
              <a:rPr lang="en-US" sz="2400" dirty="0">
                <a:solidFill>
                  <a:schemeClr val="tx1"/>
                </a:solidFill>
              </a:rPr>
              <a:t>Avoid complex layouts (use built-in slide design).</a:t>
            </a:r>
            <a:endParaRPr lang="en-US" sz="2400" dirty="0">
              <a:solidFill>
                <a:schemeClr val="tx1"/>
              </a:solidFill>
              <a:ea typeface="Calibri"/>
              <a:cs typeface="Calibri"/>
            </a:endParaRPr>
          </a:p>
          <a:p>
            <a:pPr marL="514350" indent="-514350">
              <a:buFont typeface="+mj-lt"/>
              <a:buAutoNum type="arabicPeriod"/>
            </a:pPr>
            <a:r>
              <a:rPr lang="en-US" sz="2400" dirty="0">
                <a:solidFill>
                  <a:schemeClr val="tx1"/>
                </a:solidFill>
              </a:rPr>
              <a:t>Avoid high speed scrolling. </a:t>
            </a:r>
            <a:endParaRPr lang="en-US" sz="2400" dirty="0">
              <a:solidFill>
                <a:schemeClr val="tx1"/>
              </a:solidFill>
              <a:ea typeface="Calibri"/>
              <a:cs typeface="Calibri"/>
            </a:endParaRPr>
          </a:p>
          <a:p>
            <a:pPr marL="514350" indent="-514350">
              <a:buFont typeface="+mj-lt"/>
              <a:buAutoNum type="arabicPeriod"/>
            </a:pPr>
            <a:r>
              <a:rPr lang="en-US" sz="2400" dirty="0">
                <a:solidFill>
                  <a:schemeClr val="tx1"/>
                </a:solidFill>
              </a:rPr>
              <a:t>Narrate anything you demonstrate on the screen (visual description). </a:t>
            </a:r>
            <a:endParaRPr lang="en-US" sz="2400" dirty="0">
              <a:solidFill>
                <a:schemeClr val="tx1"/>
              </a:solidFill>
              <a:ea typeface="Calibri"/>
              <a:cs typeface="Calibri"/>
            </a:endParaRP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3027191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915F1-4035-A2B5-21CC-D3589E75FB3A}"/>
              </a:ext>
            </a:extLst>
          </p:cNvPr>
          <p:cNvSpPr>
            <a:spLocks noGrp="1"/>
          </p:cNvSpPr>
          <p:nvPr>
            <p:ph type="title"/>
          </p:nvPr>
        </p:nvSpPr>
        <p:spPr/>
        <p:txBody>
          <a:bodyPr/>
          <a:lstStyle/>
          <a:p>
            <a:r>
              <a:rPr lang="en-US" dirty="0"/>
              <a:t>Roadmap</a:t>
            </a:r>
          </a:p>
        </p:txBody>
      </p:sp>
      <p:sp>
        <p:nvSpPr>
          <p:cNvPr id="3" name="Content Placeholder 2">
            <a:extLst>
              <a:ext uri="{FF2B5EF4-FFF2-40B4-BE49-F238E27FC236}">
                <a16:creationId xmlns:a16="http://schemas.microsoft.com/office/drawing/2014/main" id="{78AAA989-E1C7-4D99-B828-1FE183808969}"/>
              </a:ext>
            </a:extLst>
          </p:cNvPr>
          <p:cNvSpPr>
            <a:spLocks noGrp="1"/>
          </p:cNvSpPr>
          <p:nvPr>
            <p:ph idx="1"/>
          </p:nvPr>
        </p:nvSpPr>
        <p:spPr>
          <a:xfrm>
            <a:off x="1097280" y="1845733"/>
            <a:ext cx="10058400" cy="4330477"/>
          </a:xfrm>
        </p:spPr>
        <p:txBody>
          <a:bodyPr vert="horz" lIns="0" tIns="45720" rIns="0" bIns="45720" rtlCol="0" anchor="t">
            <a:normAutofit/>
          </a:bodyPr>
          <a:lstStyle/>
          <a:p>
            <a:pPr marL="514350" indent="-514350">
              <a:spcBef>
                <a:spcPts val="600"/>
              </a:spcBef>
              <a:spcAft>
                <a:spcPts val="0"/>
              </a:spcAft>
              <a:buFont typeface="+mj-lt"/>
              <a:buAutoNum type="arabicPeriod"/>
            </a:pPr>
            <a:r>
              <a:rPr lang="en-US" sz="2600" dirty="0"/>
              <a:t>A culture of access &amp; inclusion </a:t>
            </a:r>
          </a:p>
          <a:p>
            <a:pPr marL="514350" indent="-514350">
              <a:spcBef>
                <a:spcPts val="600"/>
              </a:spcBef>
              <a:spcAft>
                <a:spcPts val="0"/>
              </a:spcAft>
              <a:buAutoNum type="arabicPeriod"/>
            </a:pPr>
            <a:r>
              <a:rPr lang="en-US" sz="2600" dirty="0"/>
              <a:t>Inclusive virtual meetings</a:t>
            </a:r>
            <a:endParaRPr lang="en-US" sz="2600" dirty="0">
              <a:ea typeface="Calibri" panose="020F0502020204030204"/>
              <a:cs typeface="Calibri" panose="020F0502020204030204"/>
            </a:endParaRPr>
          </a:p>
          <a:p>
            <a:pPr marL="514350" indent="-514350">
              <a:spcBef>
                <a:spcPts val="600"/>
              </a:spcBef>
              <a:spcAft>
                <a:spcPts val="0"/>
              </a:spcAft>
              <a:buFont typeface="+mj-lt"/>
              <a:buAutoNum type="arabicPeriod"/>
            </a:pPr>
            <a:r>
              <a:rPr lang="en-US" sz="2600" dirty="0"/>
              <a:t>Common access features across platforms </a:t>
            </a:r>
          </a:p>
          <a:p>
            <a:pPr marL="514350" indent="-514350">
              <a:spcBef>
                <a:spcPts val="600"/>
              </a:spcBef>
              <a:spcAft>
                <a:spcPts val="0"/>
              </a:spcAft>
              <a:buFont typeface="+mj-lt"/>
              <a:buAutoNum type="arabicPeriod"/>
            </a:pPr>
            <a:r>
              <a:rPr lang="en-US" sz="2600" dirty="0"/>
              <a:t>Accessible recordings</a:t>
            </a:r>
            <a:endParaRPr lang="en-US" sz="2600" dirty="0">
              <a:ea typeface="Calibri"/>
              <a:cs typeface="Calibri"/>
            </a:endParaRPr>
          </a:p>
          <a:p>
            <a:pPr marL="514350" indent="-514350">
              <a:spcBef>
                <a:spcPts val="600"/>
              </a:spcBef>
              <a:spcAft>
                <a:spcPts val="0"/>
              </a:spcAft>
              <a:buAutoNum type="arabicPeriod"/>
            </a:pPr>
            <a:r>
              <a:rPr lang="en-US" sz="2600" dirty="0"/>
              <a:t>Using the features in Teams </a:t>
            </a:r>
            <a:endParaRPr lang="en-US" sz="2600" dirty="0">
              <a:ea typeface="Calibri" panose="020F0502020204030204"/>
              <a:cs typeface="Calibri" panose="020F0502020204030204"/>
            </a:endParaRPr>
          </a:p>
          <a:p>
            <a:pPr marL="514350" indent="-514350">
              <a:spcBef>
                <a:spcPts val="600"/>
              </a:spcBef>
              <a:spcAft>
                <a:spcPts val="0"/>
              </a:spcAft>
              <a:buFont typeface="+mj-lt"/>
              <a:buAutoNum type="arabicPeriod"/>
            </a:pPr>
            <a:r>
              <a:rPr lang="en-US" sz="2600" dirty="0"/>
              <a:t>Using the features in Zoom</a:t>
            </a:r>
          </a:p>
          <a:p>
            <a:pPr marL="514350" indent="-514350">
              <a:spcBef>
                <a:spcPts val="600"/>
              </a:spcBef>
              <a:spcAft>
                <a:spcPts val="0"/>
              </a:spcAft>
              <a:buAutoNum type="arabicPeriod"/>
            </a:pPr>
            <a:r>
              <a:rPr lang="en-US" sz="2600" dirty="0">
                <a:ea typeface="Calibri"/>
                <a:cs typeface="Calibri"/>
              </a:rPr>
              <a:t>Language Access Program</a:t>
            </a:r>
          </a:p>
        </p:txBody>
      </p:sp>
    </p:spTree>
    <p:extLst>
      <p:ext uri="{BB962C8B-B14F-4D97-AF65-F5344CB8AC3E}">
        <p14:creationId xmlns:p14="http://schemas.microsoft.com/office/powerpoint/2010/main" val="1650726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6CB80-47B2-490E-7E8D-F3E063C525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9A3B04-20FC-F106-AEC1-5AF83904FCFA}"/>
              </a:ext>
            </a:extLst>
          </p:cNvPr>
          <p:cNvSpPr>
            <a:spLocks noGrp="1"/>
          </p:cNvSpPr>
          <p:nvPr>
            <p:ph type="title"/>
          </p:nvPr>
        </p:nvSpPr>
        <p:spPr/>
        <p:txBody>
          <a:bodyPr/>
          <a:lstStyle/>
          <a:p>
            <a:r>
              <a:rPr lang="en-US" dirty="0">
                <a:solidFill>
                  <a:schemeClr val="tx1"/>
                </a:solidFill>
              </a:rPr>
              <a:t>Screen/Audio Sharing Best Practices</a:t>
            </a:r>
          </a:p>
        </p:txBody>
      </p:sp>
      <p:sp>
        <p:nvSpPr>
          <p:cNvPr id="3" name="Content Placeholder 2">
            <a:extLst>
              <a:ext uri="{FF2B5EF4-FFF2-40B4-BE49-F238E27FC236}">
                <a16:creationId xmlns:a16="http://schemas.microsoft.com/office/drawing/2014/main" id="{471D0582-0065-D66F-B4AF-E02AAD07C707}"/>
              </a:ext>
            </a:extLst>
          </p:cNvPr>
          <p:cNvSpPr>
            <a:spLocks noGrp="1"/>
          </p:cNvSpPr>
          <p:nvPr>
            <p:ph idx="1"/>
          </p:nvPr>
        </p:nvSpPr>
        <p:spPr/>
        <p:txBody>
          <a:bodyPr vert="horz" lIns="0" tIns="45720" rIns="0" bIns="45720" rtlCol="0" anchor="t">
            <a:normAutofit/>
          </a:bodyPr>
          <a:lstStyle/>
          <a:p>
            <a:pPr marL="514350" indent="-514350">
              <a:buFont typeface="+mj-lt"/>
              <a:buAutoNum type="arabicPeriod"/>
            </a:pPr>
            <a:r>
              <a:rPr lang="en-US" sz="2400" dirty="0">
                <a:solidFill>
                  <a:schemeClr val="tx1"/>
                </a:solidFill>
              </a:rPr>
              <a:t>If you plan to screen share, you need to provide materials in advance.</a:t>
            </a:r>
            <a:endParaRPr lang="en-US" sz="2400" dirty="0">
              <a:solidFill>
                <a:schemeClr val="tx1"/>
              </a:solidFill>
              <a:ea typeface="Calibri"/>
              <a:cs typeface="Calibri"/>
            </a:endParaRPr>
          </a:p>
          <a:p>
            <a:pPr marL="806450" lvl="1" indent="-514350"/>
            <a:r>
              <a:rPr lang="en-US" sz="2400" dirty="0">
                <a:solidFill>
                  <a:schemeClr val="tx1"/>
                </a:solidFill>
              </a:rPr>
              <a:t>Allows time for participants to request an alternate format, if needed.</a:t>
            </a:r>
            <a:endParaRPr lang="en-US" sz="2400" dirty="0">
              <a:solidFill>
                <a:schemeClr val="tx1"/>
              </a:solidFill>
              <a:ea typeface="Calibri"/>
              <a:cs typeface="Calibri"/>
            </a:endParaRPr>
          </a:p>
          <a:p>
            <a:pPr marL="806450" lvl="1" indent="-514350"/>
            <a:r>
              <a:rPr lang="en-US" sz="2400" dirty="0">
                <a:solidFill>
                  <a:schemeClr val="tx1"/>
                </a:solidFill>
              </a:rPr>
              <a:t>Enables participants to access documents through their AT and computer settings. </a:t>
            </a:r>
            <a:endParaRPr lang="en-US" sz="2400" dirty="0">
              <a:solidFill>
                <a:schemeClr val="tx1"/>
              </a:solidFill>
              <a:ea typeface="Calibri"/>
              <a:cs typeface="Calibri"/>
            </a:endParaRPr>
          </a:p>
          <a:p>
            <a:pPr marL="514350" indent="-514350">
              <a:buFont typeface="+mj-lt"/>
              <a:buAutoNum type="arabicPeriod"/>
            </a:pPr>
            <a:r>
              <a:rPr lang="en-US" sz="2400" dirty="0">
                <a:solidFill>
                  <a:schemeClr val="tx1"/>
                </a:solidFill>
              </a:rPr>
              <a:t>If you’re sharing audio, announce it and keep the volume moderate.</a:t>
            </a:r>
            <a:endParaRPr lang="en-US" sz="2400" dirty="0">
              <a:solidFill>
                <a:schemeClr val="tx1"/>
              </a:solidFill>
              <a:ea typeface="Calibri"/>
              <a:cs typeface="Calibri"/>
            </a:endParaRPr>
          </a:p>
          <a:p>
            <a:pPr marL="514350" indent="-514350">
              <a:buFont typeface="+mj-lt"/>
              <a:buAutoNum type="arabicPeriod"/>
            </a:pPr>
            <a:r>
              <a:rPr lang="en-US" sz="2400" dirty="0">
                <a:solidFill>
                  <a:schemeClr val="tx1"/>
                </a:solidFill>
              </a:rPr>
              <a:t>If showing visuals with no audio that convey information or meaning, provide an audio description of that content. </a:t>
            </a:r>
            <a:endParaRPr lang="en-US" sz="2400" dirty="0">
              <a:solidFill>
                <a:schemeClr val="tx1"/>
              </a:solidFill>
              <a:ea typeface="Calibri"/>
              <a:cs typeface="Calibri"/>
            </a:endParaRPr>
          </a:p>
          <a:p>
            <a:pPr marL="914400" indent="-457200">
              <a:buFont typeface="+mj-lt"/>
              <a:buAutoNum type="arabicPeriod"/>
            </a:pPr>
            <a:endParaRPr lang="en-US" sz="2400" dirty="0">
              <a:solidFill>
                <a:schemeClr val="tx1"/>
              </a:solidFill>
            </a:endParaRP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37870311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8E7D3-31EB-8974-E940-AEBDC1F1FB98}"/>
              </a:ext>
            </a:extLst>
          </p:cNvPr>
          <p:cNvSpPr>
            <a:spLocks noGrp="1"/>
          </p:cNvSpPr>
          <p:nvPr>
            <p:ph type="title"/>
          </p:nvPr>
        </p:nvSpPr>
        <p:spPr/>
        <p:txBody>
          <a:bodyPr/>
          <a:lstStyle/>
          <a:p>
            <a:r>
              <a:rPr lang="en-US">
                <a:ea typeface="Calibri Light"/>
                <a:cs typeface="Calibri Light"/>
              </a:rPr>
              <a:t>Creating an Accessible Recording</a:t>
            </a:r>
            <a:endParaRPr lang="en-US"/>
          </a:p>
        </p:txBody>
      </p:sp>
      <p:sp>
        <p:nvSpPr>
          <p:cNvPr id="3" name="Content Placeholder 2">
            <a:extLst>
              <a:ext uri="{FF2B5EF4-FFF2-40B4-BE49-F238E27FC236}">
                <a16:creationId xmlns:a16="http://schemas.microsoft.com/office/drawing/2014/main" id="{E4BAE19B-220B-32A9-A6C3-AF1BD99BBB53}"/>
              </a:ext>
            </a:extLst>
          </p:cNvPr>
          <p:cNvSpPr>
            <a:spLocks noGrp="1"/>
          </p:cNvSpPr>
          <p:nvPr>
            <p:ph idx="1"/>
          </p:nvPr>
        </p:nvSpPr>
        <p:spPr>
          <a:xfrm>
            <a:off x="1097280" y="1845733"/>
            <a:ext cx="10058400" cy="4445885"/>
          </a:xfrm>
        </p:spPr>
        <p:txBody>
          <a:bodyPr vert="horz" lIns="0" tIns="45720" rIns="0" bIns="45720" rtlCol="0" anchor="t">
            <a:normAutofit fontScale="92500" lnSpcReduction="10000"/>
          </a:bodyPr>
          <a:lstStyle/>
          <a:p>
            <a:r>
              <a:rPr lang="en-US" sz="2600" dirty="0">
                <a:ea typeface="Calibri"/>
                <a:cs typeface="Calibri"/>
              </a:rPr>
              <a:t>Please visit the IT Service Center Knowledge Base for </a:t>
            </a:r>
            <a:r>
              <a:rPr lang="en-US" sz="2600" dirty="0">
                <a:ea typeface="Calibri"/>
                <a:cs typeface="Calibri"/>
                <a:hlinkClick r:id="rId2"/>
              </a:rPr>
              <a:t>Zoom Recording Instructions</a:t>
            </a:r>
            <a:r>
              <a:rPr lang="en-US" sz="2600" dirty="0">
                <a:ea typeface="Calibri"/>
                <a:cs typeface="Calibri"/>
              </a:rPr>
              <a:t>. </a:t>
            </a:r>
            <a:br>
              <a:rPr lang="en-US" sz="2600" dirty="0">
                <a:ea typeface="Calibri"/>
                <a:cs typeface="Calibri"/>
              </a:rPr>
            </a:br>
            <a:endParaRPr lang="en-US" sz="2600" dirty="0">
              <a:ea typeface="Calibri"/>
              <a:cs typeface="Calibri"/>
            </a:endParaRPr>
          </a:p>
          <a:p>
            <a:r>
              <a:rPr lang="en-US" sz="2600" dirty="0">
                <a:ea typeface="Calibri"/>
                <a:cs typeface="Calibri"/>
              </a:rPr>
              <a:t> </a:t>
            </a:r>
            <a:r>
              <a:rPr lang="en-US" sz="2600" b="1" dirty="0">
                <a:ea typeface="Calibri"/>
                <a:cs typeface="Calibri"/>
              </a:rPr>
              <a:t>Important:</a:t>
            </a:r>
          </a:p>
          <a:p>
            <a:pPr marL="514350" indent="-514350">
              <a:buFont typeface="+mj-lt"/>
              <a:buAutoNum type="arabicPeriod"/>
            </a:pPr>
            <a:r>
              <a:rPr lang="en-US" sz="2600" dirty="0">
                <a:ea typeface="Calibri"/>
                <a:cs typeface="Calibri"/>
              </a:rPr>
              <a:t>For captions to record (as a transcript) in Zoom meetings:</a:t>
            </a:r>
          </a:p>
          <a:p>
            <a:pPr marL="715010" lvl="1" indent="-514350"/>
            <a:r>
              <a:rPr lang="en-US" sz="2600" dirty="0">
                <a:ea typeface="Calibri"/>
                <a:cs typeface="Calibri"/>
              </a:rPr>
              <a:t>At least one participant must turn captions on and,</a:t>
            </a:r>
          </a:p>
          <a:p>
            <a:pPr marL="715010" lvl="1" indent="-514350"/>
            <a:r>
              <a:rPr lang="en-US" sz="2600" dirty="0">
                <a:ea typeface="Calibri"/>
                <a:cs typeface="Calibri"/>
              </a:rPr>
              <a:t>View them throughout the meeting.</a:t>
            </a:r>
          </a:p>
          <a:p>
            <a:pPr marL="715010" lvl="1" indent="-514350"/>
            <a:r>
              <a:rPr lang="en-US" sz="2600" dirty="0">
                <a:ea typeface="Calibri"/>
                <a:cs typeface="Calibri"/>
              </a:rPr>
              <a:t>Planning who will do this ahead of time will assist in smoother meeting facilitation. </a:t>
            </a:r>
          </a:p>
          <a:p>
            <a:pPr marL="514350" indent="-514350">
              <a:buFont typeface="+mj-lt"/>
              <a:buAutoNum type="arabicPeriod"/>
            </a:pPr>
            <a:r>
              <a:rPr lang="en-US" sz="2600" dirty="0">
                <a:solidFill>
                  <a:srgbClr val="404040"/>
                </a:solidFill>
              </a:rPr>
              <a:t>Recording with simultaneous interpretation requires unique Zoom recording settings. Please request Media Team production for these events. </a:t>
            </a:r>
            <a:br>
              <a:rPr lang="en-US" dirty="0">
                <a:ea typeface="Calibri"/>
                <a:cs typeface="Calibri"/>
              </a:rPr>
            </a:br>
            <a:endParaRPr lang="en-US" dirty="0">
              <a:ea typeface="Calibri"/>
              <a:cs typeface="Calibri"/>
            </a:endParaRPr>
          </a:p>
        </p:txBody>
      </p:sp>
      <p:pic>
        <p:nvPicPr>
          <p:cNvPr id="4" name="Graphic 3" descr="Comment Important with solid fill">
            <a:extLst>
              <a:ext uri="{FF2B5EF4-FFF2-40B4-BE49-F238E27FC236}">
                <a16:creationId xmlns:a16="http://schemas.microsoft.com/office/drawing/2014/main" id="{87E5E002-FDCD-57C1-0195-D0A56587EFB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22634" y="2571160"/>
            <a:ext cx="678730" cy="678730"/>
          </a:xfrm>
          <a:prstGeom prst="rect">
            <a:avLst/>
          </a:prstGeom>
        </p:spPr>
      </p:pic>
    </p:spTree>
    <p:extLst>
      <p:ext uri="{BB962C8B-B14F-4D97-AF65-F5344CB8AC3E}">
        <p14:creationId xmlns:p14="http://schemas.microsoft.com/office/powerpoint/2010/main" val="13045187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7D956-8B19-4E2E-339D-3BCF603416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D58A0-2B5B-F7F1-EF82-4E1447560582}"/>
              </a:ext>
            </a:extLst>
          </p:cNvPr>
          <p:cNvSpPr>
            <a:spLocks noGrp="1"/>
          </p:cNvSpPr>
          <p:nvPr>
            <p:ph type="title"/>
          </p:nvPr>
        </p:nvSpPr>
        <p:spPr/>
        <p:txBody>
          <a:bodyPr/>
          <a:lstStyle/>
          <a:p>
            <a:r>
              <a:rPr lang="en-US" dirty="0">
                <a:solidFill>
                  <a:schemeClr val="tx1"/>
                </a:solidFill>
              </a:rPr>
              <a:t>Teams: Demo Settings &amp; Practice</a:t>
            </a:r>
          </a:p>
        </p:txBody>
      </p:sp>
      <p:sp>
        <p:nvSpPr>
          <p:cNvPr id="3" name="Content Placeholder 2">
            <a:extLst>
              <a:ext uri="{FF2B5EF4-FFF2-40B4-BE49-F238E27FC236}">
                <a16:creationId xmlns:a16="http://schemas.microsoft.com/office/drawing/2014/main" id="{F2777B58-679A-C6BF-A38A-DD6B5492D7C5}"/>
              </a:ext>
            </a:extLst>
          </p:cNvPr>
          <p:cNvSpPr>
            <a:spLocks noGrp="1"/>
          </p:cNvSpPr>
          <p:nvPr>
            <p:ph idx="1"/>
          </p:nvPr>
        </p:nvSpPr>
        <p:spPr/>
        <p:txBody>
          <a:bodyPr/>
          <a:lstStyle/>
          <a:p>
            <a:pPr marL="514350" indent="-514350">
              <a:buFont typeface="+mj-lt"/>
              <a:buAutoNum type="arabicPeriod"/>
            </a:pPr>
            <a:r>
              <a:rPr lang="en-US" sz="2400" dirty="0">
                <a:solidFill>
                  <a:schemeClr val="tx1"/>
                </a:solidFill>
              </a:rPr>
              <a:t>Captions (Automated &amp; CART)</a:t>
            </a:r>
          </a:p>
          <a:p>
            <a:pPr marL="514350" indent="-514350">
              <a:buFont typeface="+mj-lt"/>
              <a:buAutoNum type="arabicPeriod"/>
            </a:pPr>
            <a:r>
              <a:rPr lang="en-US" sz="2400" dirty="0">
                <a:solidFill>
                  <a:schemeClr val="tx1"/>
                </a:solidFill>
              </a:rPr>
              <a:t>Highlight (Spotlight, Pin, Sign Language Mode)</a:t>
            </a:r>
          </a:p>
          <a:p>
            <a:pPr marL="514350" indent="-514350">
              <a:buFont typeface="+mj-lt"/>
              <a:buAutoNum type="arabicPeriod"/>
            </a:pPr>
            <a:r>
              <a:rPr lang="en-US" sz="2400" dirty="0">
                <a:solidFill>
                  <a:schemeClr val="tx1"/>
                </a:solidFill>
              </a:rPr>
              <a:t>Screen sharing</a:t>
            </a:r>
          </a:p>
          <a:p>
            <a:pPr marL="514350" indent="-514350">
              <a:buFont typeface="+mj-lt"/>
              <a:buAutoNum type="arabicPeriod"/>
            </a:pPr>
            <a:endParaRPr lang="en-US" sz="2400" dirty="0">
              <a:solidFill>
                <a:schemeClr val="tx1"/>
              </a:solidFill>
            </a:endParaRPr>
          </a:p>
          <a:p>
            <a:endParaRPr lang="en-US" sz="2400" dirty="0">
              <a:solidFill>
                <a:schemeClr val="tx1"/>
              </a:solidFill>
            </a:endParaRPr>
          </a:p>
          <a:p>
            <a:r>
              <a:rPr lang="en-US" sz="2400" dirty="0">
                <a:solidFill>
                  <a:schemeClr val="tx1"/>
                </a:solidFill>
              </a:rPr>
              <a:t>See </a:t>
            </a:r>
            <a:r>
              <a:rPr lang="en-US" sz="2400" dirty="0">
                <a:solidFill>
                  <a:schemeClr val="tx1"/>
                </a:solidFill>
                <a:hlinkClick r:id="rId3"/>
              </a:rPr>
              <a:t>Accessibility in Teams </a:t>
            </a:r>
            <a:r>
              <a:rPr lang="en-US" sz="2400" dirty="0">
                <a:solidFill>
                  <a:schemeClr val="tx1"/>
                </a:solidFill>
              </a:rPr>
              <a:t>for more how-to guidance. </a:t>
            </a:r>
          </a:p>
        </p:txBody>
      </p:sp>
    </p:spTree>
    <p:extLst>
      <p:ext uri="{BB962C8B-B14F-4D97-AF65-F5344CB8AC3E}">
        <p14:creationId xmlns:p14="http://schemas.microsoft.com/office/powerpoint/2010/main" val="739502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F199E-8B31-7914-6F8E-914E609477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0C180B-0B39-571F-413D-C7E396BCD4A3}"/>
              </a:ext>
            </a:extLst>
          </p:cNvPr>
          <p:cNvSpPr>
            <a:spLocks noGrp="1"/>
          </p:cNvSpPr>
          <p:nvPr>
            <p:ph type="title"/>
          </p:nvPr>
        </p:nvSpPr>
        <p:spPr/>
        <p:txBody>
          <a:bodyPr/>
          <a:lstStyle/>
          <a:p>
            <a:r>
              <a:rPr lang="en-US" dirty="0">
                <a:solidFill>
                  <a:schemeClr val="tx1"/>
                </a:solidFill>
              </a:rPr>
              <a:t>Zoom: Demo Settings &amp; Practice </a:t>
            </a:r>
          </a:p>
        </p:txBody>
      </p:sp>
      <p:sp>
        <p:nvSpPr>
          <p:cNvPr id="3" name="Content Placeholder 2">
            <a:extLst>
              <a:ext uri="{FF2B5EF4-FFF2-40B4-BE49-F238E27FC236}">
                <a16:creationId xmlns:a16="http://schemas.microsoft.com/office/drawing/2014/main" id="{4A8FBE99-53B4-0827-A6B7-10945D389501}"/>
              </a:ext>
            </a:extLst>
          </p:cNvPr>
          <p:cNvSpPr>
            <a:spLocks noGrp="1"/>
          </p:cNvSpPr>
          <p:nvPr>
            <p:ph idx="1"/>
          </p:nvPr>
        </p:nvSpPr>
        <p:spPr/>
        <p:txBody>
          <a:bodyPr vert="horz" lIns="0" tIns="45720" rIns="0" bIns="45720" rtlCol="0" anchor="t">
            <a:normAutofit/>
          </a:bodyPr>
          <a:lstStyle/>
          <a:p>
            <a:pPr marL="514350" indent="-514350">
              <a:buFont typeface="+mj-lt"/>
              <a:buAutoNum type="arabicPeriod"/>
            </a:pPr>
            <a:r>
              <a:rPr lang="en-US" sz="2400" dirty="0">
                <a:solidFill>
                  <a:schemeClr val="tx1"/>
                </a:solidFill>
              </a:rPr>
              <a:t>Captions (Automated &amp; CART)</a:t>
            </a:r>
          </a:p>
          <a:p>
            <a:pPr marL="514350" indent="-514350">
              <a:buFont typeface="+mj-lt"/>
              <a:buAutoNum type="arabicPeriod"/>
            </a:pPr>
            <a:r>
              <a:rPr lang="en-US" sz="2400" dirty="0">
                <a:solidFill>
                  <a:schemeClr val="tx1"/>
                </a:solidFill>
              </a:rPr>
              <a:t>ASL Channel</a:t>
            </a:r>
            <a:endParaRPr lang="en-US" sz="2400" dirty="0">
              <a:solidFill>
                <a:schemeClr val="tx1"/>
              </a:solidFill>
              <a:ea typeface="Calibri"/>
              <a:cs typeface="Calibri"/>
            </a:endParaRPr>
          </a:p>
          <a:p>
            <a:pPr marL="514350" indent="-514350">
              <a:buFont typeface="+mj-lt"/>
              <a:buAutoNum type="arabicPeriod"/>
            </a:pPr>
            <a:r>
              <a:rPr lang="en-US" sz="2400" dirty="0">
                <a:solidFill>
                  <a:schemeClr val="tx1"/>
                </a:solidFill>
              </a:rPr>
              <a:t>Screen sharing</a:t>
            </a:r>
          </a:p>
          <a:p>
            <a:pPr marL="514350" indent="-514350">
              <a:buFont typeface="+mj-lt"/>
              <a:buAutoNum type="arabicPeriod"/>
            </a:pPr>
            <a:endParaRPr lang="en-US" sz="2400" dirty="0">
              <a:solidFill>
                <a:schemeClr val="tx1"/>
              </a:solidFill>
            </a:endParaRPr>
          </a:p>
          <a:p>
            <a:r>
              <a:rPr lang="en-US" sz="2400" dirty="0">
                <a:solidFill>
                  <a:schemeClr val="tx1"/>
                </a:solidFill>
              </a:rPr>
              <a:t>See </a:t>
            </a:r>
            <a:r>
              <a:rPr lang="en-US" sz="2400" dirty="0">
                <a:solidFill>
                  <a:schemeClr val="tx1"/>
                </a:solidFill>
                <a:hlinkClick r:id="rId3"/>
              </a:rPr>
              <a:t>Accessibility in Zoom </a:t>
            </a:r>
            <a:r>
              <a:rPr lang="en-US" sz="2400" dirty="0">
                <a:solidFill>
                  <a:schemeClr val="tx1"/>
                </a:solidFill>
              </a:rPr>
              <a:t>for more how-to guidance. </a:t>
            </a: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0852456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7D6A4-5D03-6677-78BF-1FCC3526C653}"/>
              </a:ext>
            </a:extLst>
          </p:cNvPr>
          <p:cNvSpPr>
            <a:spLocks noGrp="1"/>
          </p:cNvSpPr>
          <p:nvPr>
            <p:ph type="title"/>
          </p:nvPr>
        </p:nvSpPr>
        <p:spPr/>
        <p:txBody>
          <a:bodyPr/>
          <a:lstStyle/>
          <a:p>
            <a:r>
              <a:rPr lang="en-US" dirty="0">
                <a:ea typeface="Calibri Light"/>
                <a:cs typeface="Calibri Light"/>
              </a:rPr>
              <a:t>Language Access Program</a:t>
            </a:r>
            <a:endParaRPr lang="en-US" dirty="0">
              <a:highlight>
                <a:srgbClr val="FFFF00"/>
              </a:highlight>
              <a:ea typeface="Calibri Light"/>
              <a:cs typeface="Calibri Light"/>
            </a:endParaRPr>
          </a:p>
        </p:txBody>
      </p:sp>
      <p:sp>
        <p:nvSpPr>
          <p:cNvPr id="3" name="Content Placeholder 2">
            <a:extLst>
              <a:ext uri="{FF2B5EF4-FFF2-40B4-BE49-F238E27FC236}">
                <a16:creationId xmlns:a16="http://schemas.microsoft.com/office/drawing/2014/main" id="{5CB62F51-73C9-A129-5573-FE39F601ECE9}"/>
              </a:ext>
            </a:extLst>
          </p:cNvPr>
          <p:cNvSpPr>
            <a:spLocks noGrp="1"/>
          </p:cNvSpPr>
          <p:nvPr>
            <p:ph idx="1"/>
          </p:nvPr>
        </p:nvSpPr>
        <p:spPr/>
        <p:txBody>
          <a:bodyPr vert="horz" lIns="0" tIns="45720" rIns="0" bIns="45720" rtlCol="0" anchor="t">
            <a:normAutofit/>
          </a:bodyPr>
          <a:lstStyle/>
          <a:p>
            <a:r>
              <a:rPr lang="en-US" sz="2400" dirty="0">
                <a:solidFill>
                  <a:srgbClr val="000000"/>
                </a:solidFill>
                <a:latin typeface="Aptos"/>
              </a:rPr>
              <a:t>The Language Access Program coordinates the following services for all City programs:  Email </a:t>
            </a:r>
            <a:r>
              <a:rPr lang="en-US" sz="2400" dirty="0">
                <a:solidFill>
                  <a:srgbClr val="000000"/>
                </a:solidFill>
                <a:latin typeface="Aptos"/>
                <a:hlinkClick r:id="rId2"/>
              </a:rPr>
              <a:t>lap@cityofmadison.com</a:t>
            </a:r>
            <a:r>
              <a:rPr lang="en-US" sz="2400" dirty="0">
                <a:solidFill>
                  <a:srgbClr val="000000"/>
                </a:solidFill>
                <a:latin typeface="Aptos"/>
              </a:rPr>
              <a:t> to request services. </a:t>
            </a:r>
            <a:endParaRPr lang="en-US" dirty="0">
              <a:ea typeface="Calibri" panose="020F0502020204030204"/>
              <a:cs typeface="Calibri" panose="020F0502020204030204"/>
            </a:endParaRPr>
          </a:p>
          <a:p>
            <a:pPr marL="457200" indent="-457200">
              <a:buFont typeface="+mj-lt"/>
              <a:buAutoNum type="arabicPeriod"/>
            </a:pPr>
            <a:r>
              <a:rPr lang="en-US" sz="2400" dirty="0">
                <a:solidFill>
                  <a:srgbClr val="000000"/>
                </a:solidFill>
                <a:latin typeface="Aptos"/>
              </a:rPr>
              <a:t>Qualified interpreters </a:t>
            </a:r>
            <a:endParaRPr lang="en-US" dirty="0">
              <a:ea typeface="Calibri" panose="020F0502020204030204"/>
              <a:cs typeface="Calibri" panose="020F0502020204030204"/>
            </a:endParaRPr>
          </a:p>
          <a:p>
            <a:pPr marL="457200" indent="-457200">
              <a:buFont typeface="+mj-lt"/>
              <a:buAutoNum type="arabicPeriod"/>
            </a:pPr>
            <a:r>
              <a:rPr lang="en-US" sz="2400" dirty="0">
                <a:solidFill>
                  <a:srgbClr val="000000"/>
                </a:solidFill>
                <a:latin typeface="Aptos"/>
              </a:rPr>
              <a:t>Translation services </a:t>
            </a:r>
            <a:endParaRPr lang="en-US" dirty="0">
              <a:ea typeface="Calibri" panose="020F0502020204030204"/>
              <a:cs typeface="Calibri" panose="020F0502020204030204"/>
            </a:endParaRPr>
          </a:p>
          <a:p>
            <a:pPr marL="457200" indent="-457200">
              <a:buFont typeface="+mj-lt"/>
              <a:buAutoNum type="arabicPeriod"/>
            </a:pPr>
            <a:r>
              <a:rPr lang="en-US" sz="2400" dirty="0">
                <a:solidFill>
                  <a:srgbClr val="000000"/>
                </a:solidFill>
                <a:latin typeface="Aptos"/>
              </a:rPr>
              <a:t>Communication Access Realtime Translation (CART)  </a:t>
            </a:r>
            <a:endParaRPr lang="en-US" dirty="0">
              <a:ea typeface="Calibri" panose="020F0502020204030204"/>
              <a:cs typeface="Calibri" panose="020F0502020204030204"/>
            </a:endParaRPr>
          </a:p>
          <a:p>
            <a:pPr marL="457200" indent="-457200">
              <a:buFont typeface="+mj-lt"/>
              <a:buAutoNum type="arabicPeriod"/>
            </a:pPr>
            <a:r>
              <a:rPr lang="en-US" sz="2400" dirty="0">
                <a:solidFill>
                  <a:srgbClr val="000000"/>
                </a:solidFill>
                <a:latin typeface="Aptos"/>
              </a:rPr>
              <a:t>Assistive listening systems and devices </a:t>
            </a:r>
            <a:endParaRPr lang="en-US" dirty="0">
              <a:ea typeface="Calibri" panose="020F0502020204030204"/>
              <a:cs typeface="Calibri" panose="020F0502020204030204"/>
            </a:endParaRPr>
          </a:p>
          <a:p>
            <a:pPr marL="457200" indent="-457200">
              <a:buFont typeface="+mj-lt"/>
              <a:buAutoNum type="arabicPeriod"/>
            </a:pPr>
            <a:r>
              <a:rPr lang="en-US" sz="2400" dirty="0">
                <a:solidFill>
                  <a:srgbClr val="000000"/>
                </a:solidFill>
                <a:latin typeface="Aptos"/>
              </a:rPr>
              <a:t>Braille materials  </a:t>
            </a:r>
            <a:endParaRPr lang="en-US" dirty="0">
              <a:ea typeface="Calibri"/>
              <a:cs typeface="Calibri"/>
            </a:endParaRPr>
          </a:p>
          <a:p>
            <a:pPr marL="457200" indent="-457200">
              <a:buFont typeface="+mj-lt"/>
              <a:buAutoNum type="arabicPeriod"/>
            </a:pPr>
            <a:r>
              <a:rPr lang="en-US" sz="2400" dirty="0">
                <a:solidFill>
                  <a:srgbClr val="000000"/>
                </a:solidFill>
                <a:latin typeface="Aptos"/>
              </a:rPr>
              <a:t>Plain language consultation </a:t>
            </a:r>
          </a:p>
          <a:p>
            <a:pPr marL="0" indent="0">
              <a:buNone/>
            </a:pPr>
            <a:endParaRPr lang="en-US" sz="2400" dirty="0">
              <a:solidFill>
                <a:srgbClr val="000000"/>
              </a:solidFill>
              <a:latin typeface="Aptos"/>
              <a:ea typeface="Calibri" panose="020F0502020204030204"/>
              <a:cs typeface="Calibri" panose="020F0502020204030204"/>
            </a:endParaRPr>
          </a:p>
        </p:txBody>
      </p:sp>
    </p:spTree>
    <p:extLst>
      <p:ext uri="{BB962C8B-B14F-4D97-AF65-F5344CB8AC3E}">
        <p14:creationId xmlns:p14="http://schemas.microsoft.com/office/powerpoint/2010/main" val="3566819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normAutofit/>
          </a:bodyPr>
          <a:lstStyle/>
          <a:p>
            <a:pPr algn="ctr">
              <a:spcBef>
                <a:spcPts val="0"/>
              </a:spcBef>
              <a:spcAft>
                <a:spcPts val="0"/>
              </a:spcAft>
            </a:pPr>
            <a:endParaRPr lang="en-US" sz="2800" dirty="0"/>
          </a:p>
          <a:p>
            <a:pPr algn="ctr">
              <a:spcBef>
                <a:spcPts val="0"/>
              </a:spcBef>
              <a:spcAft>
                <a:spcPts val="0"/>
              </a:spcAft>
            </a:pPr>
            <a:r>
              <a:rPr lang="en-US" sz="2800" dirty="0"/>
              <a:t>Want more information? </a:t>
            </a:r>
          </a:p>
          <a:p>
            <a:pPr algn="ctr">
              <a:spcBef>
                <a:spcPts val="0"/>
              </a:spcBef>
              <a:spcAft>
                <a:spcPts val="0"/>
              </a:spcAft>
            </a:pPr>
            <a:endParaRPr lang="en-US" sz="2800" dirty="0"/>
          </a:p>
          <a:p>
            <a:pPr algn="ctr">
              <a:spcBef>
                <a:spcPts val="0"/>
              </a:spcBef>
              <a:spcAft>
                <a:spcPts val="0"/>
              </a:spcAft>
            </a:pPr>
            <a:r>
              <a:rPr lang="en-US" sz="2800" dirty="0"/>
              <a:t>Rebecca Hoyt: </a:t>
            </a:r>
            <a:r>
              <a:rPr lang="en-US" sz="2800" dirty="0">
                <a:hlinkClick r:id="rId3"/>
              </a:rPr>
              <a:t>RHoyt@cityofmadison.com</a:t>
            </a:r>
            <a:r>
              <a:rPr lang="en-US" sz="2800" dirty="0"/>
              <a:t> </a:t>
            </a:r>
          </a:p>
          <a:p>
            <a:pPr algn="ctr">
              <a:spcBef>
                <a:spcPts val="0"/>
              </a:spcBef>
              <a:spcAft>
                <a:spcPts val="0"/>
              </a:spcAft>
            </a:pPr>
            <a:r>
              <a:rPr lang="en-US" sz="2800" dirty="0"/>
              <a:t>Cass Hill: </a:t>
            </a:r>
            <a:r>
              <a:rPr lang="en-US" sz="2800" dirty="0">
                <a:hlinkClick r:id="rId4"/>
              </a:rPr>
              <a:t>chill@cityofmadison.com</a:t>
            </a:r>
            <a:br>
              <a:rPr lang="en-US" sz="2800" dirty="0"/>
            </a:br>
            <a:endParaRPr lang="en-US" sz="2800" dirty="0"/>
          </a:p>
          <a:p>
            <a:pPr algn="ctr">
              <a:spcBef>
                <a:spcPts val="0"/>
              </a:spcBef>
              <a:spcAft>
                <a:spcPts val="0"/>
              </a:spcAft>
            </a:pPr>
            <a:r>
              <a:rPr lang="en-US" sz="2800" dirty="0"/>
              <a:t>The </a:t>
            </a:r>
            <a:r>
              <a:rPr lang="en-US" sz="2800" dirty="0">
                <a:hlinkClick r:id="rId5"/>
              </a:rPr>
              <a:t>Digital Accessibility</a:t>
            </a:r>
            <a:r>
              <a:rPr lang="en-US" sz="2800" dirty="0"/>
              <a:t>, </a:t>
            </a:r>
            <a:r>
              <a:rPr lang="en-US" sz="2800" dirty="0">
                <a:hlinkClick r:id="rId6"/>
              </a:rPr>
              <a:t>Teams</a:t>
            </a:r>
            <a:r>
              <a:rPr lang="en-US" sz="2800" dirty="0"/>
              <a:t>, and </a:t>
            </a:r>
            <a:r>
              <a:rPr lang="en-US" sz="2800" dirty="0">
                <a:hlinkClick r:id="rId7"/>
              </a:rPr>
              <a:t>Zoom</a:t>
            </a:r>
            <a:r>
              <a:rPr lang="en-US" sz="2800" dirty="0"/>
              <a:t> categories of the Knowledge Base (IT Service Center) offer self-help articles and guidance for virtual meetings.</a:t>
            </a:r>
          </a:p>
        </p:txBody>
      </p:sp>
    </p:spTree>
    <p:extLst>
      <p:ext uri="{BB962C8B-B14F-4D97-AF65-F5344CB8AC3E}">
        <p14:creationId xmlns:p14="http://schemas.microsoft.com/office/powerpoint/2010/main" val="1507921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46DEA-BB62-1AF2-AB41-F42FDB4F9FEA}"/>
              </a:ext>
            </a:extLst>
          </p:cNvPr>
          <p:cNvSpPr>
            <a:spLocks noGrp="1"/>
          </p:cNvSpPr>
          <p:nvPr>
            <p:ph type="title"/>
          </p:nvPr>
        </p:nvSpPr>
        <p:spPr/>
        <p:txBody>
          <a:bodyPr/>
          <a:lstStyle/>
          <a:p>
            <a:endParaRPr lang="en-US"/>
          </a:p>
        </p:txBody>
      </p:sp>
      <p:pic>
        <p:nvPicPr>
          <p:cNvPr id="4" name="Content Placeholder 3" descr="No alternative text description for this image">
            <a:extLst>
              <a:ext uri="{FF2B5EF4-FFF2-40B4-BE49-F238E27FC236}">
                <a16:creationId xmlns:a16="http://schemas.microsoft.com/office/drawing/2014/main" id="{F202FC60-9F06-21FB-AD8E-0DD249E15EE0}"/>
              </a:ext>
            </a:extLst>
          </p:cNvPr>
          <p:cNvPicPr>
            <a:picLocks noGrp="1" noChangeAspect="1"/>
          </p:cNvPicPr>
          <p:nvPr>
            <p:ph idx="1"/>
          </p:nvPr>
        </p:nvPicPr>
        <p:blipFill>
          <a:blip r:embed="rId2"/>
          <a:stretch>
            <a:fillRect/>
          </a:stretch>
        </p:blipFill>
        <p:spPr>
          <a:xfrm>
            <a:off x="97444" y="511"/>
            <a:ext cx="12046527" cy="6651624"/>
          </a:xfrm>
          <a:prstGeom prst="rect">
            <a:avLst/>
          </a:prstGeom>
        </p:spPr>
      </p:pic>
    </p:spTree>
    <p:extLst>
      <p:ext uri="{BB962C8B-B14F-4D97-AF65-F5344CB8AC3E}">
        <p14:creationId xmlns:p14="http://schemas.microsoft.com/office/powerpoint/2010/main" val="3920389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823179"/>
            <a:ext cx="10058400" cy="4023360"/>
          </a:xfrm>
        </p:spPr>
        <p:txBody>
          <a:bodyPr/>
          <a:lstStyle/>
          <a:p>
            <a:r>
              <a:rPr lang="en-US" sz="2400" b="1" dirty="0">
                <a:solidFill>
                  <a:schemeClr val="tx1"/>
                </a:solidFill>
              </a:rPr>
              <a:t>Disability Justice: </a:t>
            </a:r>
            <a:r>
              <a:rPr lang="en-US" sz="2400" dirty="0">
                <a:solidFill>
                  <a:schemeClr val="tx1"/>
                </a:solidFill>
              </a:rPr>
              <a:t>Expands the Social Model of Disability by examining the ways that intersectional parts of identity impact Disabled People. </a:t>
            </a:r>
          </a:p>
          <a:p>
            <a:endParaRPr lang="en-US" dirty="0"/>
          </a:p>
        </p:txBody>
      </p:sp>
      <p:sp>
        <p:nvSpPr>
          <p:cNvPr id="6" name="AutoShape 2" descr="DL Toolkit: Module 2.1- Disability Intersectionality : CEDI Website"/>
          <p:cNvSpPr>
            <a:spLocks noChangeAspect="1" noChangeArrowheads="1"/>
          </p:cNvSpPr>
          <p:nvPr/>
        </p:nvSpPr>
        <p:spPr bwMode="auto">
          <a:xfrm>
            <a:off x="1956619" y="1794440"/>
            <a:ext cx="7148052" cy="71480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pic>
        <p:nvPicPr>
          <p:cNvPr id="7172" name="Picture 4" descr="DL Toolkit: Module 2.1- Disability Intersectionality : CEDI Websi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0284" y="1750573"/>
            <a:ext cx="5891264" cy="4572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4699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Disability Justice Framework Understands that: </a:t>
            </a:r>
          </a:p>
        </p:txBody>
      </p:sp>
      <p:sp>
        <p:nvSpPr>
          <p:cNvPr id="3" name="Content Placeholder 2"/>
          <p:cNvSpPr>
            <a:spLocks noGrp="1"/>
          </p:cNvSpPr>
          <p:nvPr>
            <p:ph idx="1"/>
          </p:nvPr>
        </p:nvSpPr>
        <p:spPr/>
        <p:txBody>
          <a:bodyPr/>
          <a:lstStyle/>
          <a:p>
            <a:r>
              <a:rPr lang="en-US" dirty="0"/>
              <a:t>All bodies are unique and essential. </a:t>
            </a:r>
          </a:p>
          <a:p>
            <a:r>
              <a:rPr lang="en-US" dirty="0"/>
              <a:t>All bodies have strengths and needs that must be met. </a:t>
            </a:r>
          </a:p>
          <a:p>
            <a:r>
              <a:rPr lang="en-US" dirty="0"/>
              <a:t>We are powerful, not despite the complexities of our bodies, but because of them. </a:t>
            </a:r>
          </a:p>
          <a:p>
            <a:r>
              <a:rPr lang="en-US" dirty="0"/>
              <a:t>All bodies are confined by ability, race, gender, sexuality, class, nation state, religion, and more, and we cannot separate them. </a:t>
            </a:r>
          </a:p>
          <a:p>
            <a:endParaRPr lang="en-US" dirty="0"/>
          </a:p>
          <a:p>
            <a:pPr algn="r"/>
            <a:r>
              <a:rPr lang="en-US" dirty="0"/>
              <a:t>- Sins Invalid</a:t>
            </a:r>
          </a:p>
        </p:txBody>
      </p:sp>
    </p:spTree>
    <p:extLst>
      <p:ext uri="{BB962C8B-B14F-4D97-AF65-F5344CB8AC3E}">
        <p14:creationId xmlns:p14="http://schemas.microsoft.com/office/powerpoint/2010/main" val="2001624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Free White Ceramic Bowl Beside Baked Bread Stock Photo"/>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15516"/>
          <a:stretch/>
        </p:blipFill>
        <p:spPr bwMode="auto">
          <a:xfrm rot="16200000">
            <a:off x="2662556" y="-2682874"/>
            <a:ext cx="6866888" cy="1219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0993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Planning for Access</a:t>
            </a:r>
          </a:p>
        </p:txBody>
      </p:sp>
      <p:sp>
        <p:nvSpPr>
          <p:cNvPr id="3" name="Content Placeholder 2"/>
          <p:cNvSpPr>
            <a:spLocks noGrp="1"/>
          </p:cNvSpPr>
          <p:nvPr>
            <p:ph idx="1"/>
          </p:nvPr>
        </p:nvSpPr>
        <p:spPr/>
        <p:txBody>
          <a:bodyPr>
            <a:normAutofit/>
          </a:bodyPr>
          <a:lstStyle/>
          <a:p>
            <a:pPr marL="0" indent="0">
              <a:buNone/>
            </a:pPr>
            <a:r>
              <a:rPr lang="en-US" sz="2400" dirty="0">
                <a:solidFill>
                  <a:schemeClr val="tx1"/>
                </a:solidFill>
              </a:rPr>
              <a:t>Agendas and Pre-Reading Materials</a:t>
            </a:r>
          </a:p>
          <a:p>
            <a:pPr marL="0" indent="0">
              <a:buNone/>
            </a:pPr>
            <a:endParaRPr lang="en-US" sz="2400" dirty="0">
              <a:solidFill>
                <a:schemeClr val="tx1"/>
              </a:solidFill>
            </a:endParaRPr>
          </a:p>
          <a:p>
            <a:pPr marL="749800" lvl="1" indent="-457200">
              <a:buFont typeface="+mj-lt"/>
              <a:buAutoNum type="arabicPeriod"/>
            </a:pPr>
            <a:r>
              <a:rPr lang="en-US" sz="2400" dirty="0">
                <a:solidFill>
                  <a:schemeClr val="tx1"/>
                </a:solidFill>
              </a:rPr>
              <a:t>Who will be attending?</a:t>
            </a:r>
          </a:p>
          <a:p>
            <a:pPr marL="749800" lvl="1" indent="-457200">
              <a:buFont typeface="+mj-lt"/>
              <a:buAutoNum type="arabicPeriod"/>
            </a:pPr>
            <a:r>
              <a:rPr lang="en-US" sz="2400" dirty="0">
                <a:solidFill>
                  <a:schemeClr val="tx1"/>
                </a:solidFill>
              </a:rPr>
              <a:t>When will the meeting be?</a:t>
            </a:r>
          </a:p>
          <a:p>
            <a:pPr marL="749800" lvl="1" indent="-457200">
              <a:buFont typeface="+mj-lt"/>
              <a:buAutoNum type="arabicPeriod"/>
            </a:pPr>
            <a:r>
              <a:rPr lang="en-US" sz="2400" dirty="0">
                <a:solidFill>
                  <a:schemeClr val="tx1"/>
                </a:solidFill>
              </a:rPr>
              <a:t>How can I join?</a:t>
            </a:r>
          </a:p>
          <a:p>
            <a:pPr marL="749800" lvl="1" indent="-457200">
              <a:buFont typeface="+mj-lt"/>
              <a:buAutoNum type="arabicPeriod"/>
            </a:pPr>
            <a:r>
              <a:rPr lang="en-US" sz="2400" dirty="0">
                <a:solidFill>
                  <a:schemeClr val="tx1"/>
                </a:solidFill>
              </a:rPr>
              <a:t>Describe agenda items in plain language.</a:t>
            </a:r>
          </a:p>
          <a:p>
            <a:pPr marL="749800" lvl="1" indent="-457200">
              <a:buFont typeface="+mj-lt"/>
              <a:buAutoNum type="arabicPeriod"/>
            </a:pPr>
            <a:r>
              <a:rPr lang="en-US" sz="2400" dirty="0">
                <a:solidFill>
                  <a:schemeClr val="tx1"/>
                </a:solidFill>
              </a:rPr>
              <a:t>What pre-reads and handouts go with which items?</a:t>
            </a:r>
          </a:p>
          <a:p>
            <a:pPr marL="749800" lvl="1" indent="-457200">
              <a:buFont typeface="+mj-lt"/>
              <a:buAutoNum type="arabicPeriod"/>
            </a:pPr>
            <a:r>
              <a:rPr lang="en-US" sz="2400" dirty="0">
                <a:solidFill>
                  <a:schemeClr val="tx1"/>
                </a:solidFill>
              </a:rPr>
              <a:t>What should participants expect?</a:t>
            </a:r>
          </a:p>
          <a:p>
            <a:pPr marL="749800" lvl="1" indent="-457200">
              <a:buFont typeface="+mj-lt"/>
              <a:buAutoNum type="arabicPeriod"/>
            </a:pPr>
            <a:r>
              <a:rPr lang="en-US" sz="2400" dirty="0">
                <a:solidFill>
                  <a:schemeClr val="tx1"/>
                </a:solidFill>
              </a:rPr>
              <a:t>Who to contact for accommodations and language access needs?</a:t>
            </a:r>
          </a:p>
          <a:p>
            <a:pPr marL="749800" lvl="1" indent="-457200">
              <a:buFont typeface="+mj-lt"/>
              <a:buAutoNum type="arabicPeriod"/>
            </a:pPr>
            <a:endParaRPr lang="en-US" dirty="0">
              <a:solidFill>
                <a:schemeClr val="tx1"/>
              </a:solidFill>
            </a:endParaRPr>
          </a:p>
          <a:p>
            <a:pPr marL="457200" indent="-457200">
              <a:buAutoNum type="arabicPeriod"/>
            </a:pPr>
            <a:endParaRPr lang="en-US" dirty="0">
              <a:solidFill>
                <a:schemeClr val="tx1"/>
              </a:solidFill>
            </a:endParaRPr>
          </a:p>
        </p:txBody>
      </p:sp>
    </p:spTree>
    <p:extLst>
      <p:ext uri="{BB962C8B-B14F-4D97-AF65-F5344CB8AC3E}">
        <p14:creationId xmlns:p14="http://schemas.microsoft.com/office/powerpoint/2010/main" val="2106113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Participating in Virtual Meetings</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400" dirty="0">
                <a:solidFill>
                  <a:schemeClr val="tx1"/>
                </a:solidFill>
              </a:rPr>
              <a:t>Make sure your audio and visual connection is good.</a:t>
            </a:r>
          </a:p>
          <a:p>
            <a:pPr marL="457200" indent="-457200">
              <a:buFont typeface="+mj-lt"/>
              <a:buAutoNum type="arabicPeriod"/>
            </a:pPr>
            <a:r>
              <a:rPr lang="en-US" sz="2400" dirty="0">
                <a:solidFill>
                  <a:schemeClr val="tx1"/>
                </a:solidFill>
              </a:rPr>
              <a:t>When speaking, position your face at an angle that allows participants to read your lips.</a:t>
            </a:r>
          </a:p>
          <a:p>
            <a:pPr marL="457200" indent="-457200">
              <a:buFont typeface="+mj-lt"/>
              <a:buAutoNum type="arabicPeriod"/>
            </a:pPr>
            <a:r>
              <a:rPr lang="en-US" sz="2400" dirty="0">
                <a:solidFill>
                  <a:schemeClr val="tx1"/>
                </a:solidFill>
              </a:rPr>
              <a:t>Let your face and body talk when you are not speaking. </a:t>
            </a:r>
          </a:p>
          <a:p>
            <a:pPr marL="457200" indent="-457200">
              <a:buFont typeface="+mj-lt"/>
              <a:buAutoNum type="arabicPeriod"/>
            </a:pPr>
            <a:r>
              <a:rPr lang="en-US" sz="2400" dirty="0">
                <a:solidFill>
                  <a:schemeClr val="tx1"/>
                </a:solidFill>
                <a:ea typeface="Calibri"/>
                <a:cs typeface="Calibri"/>
              </a:rPr>
              <a:t>Describe accessibility features of your meeting and how to access them.</a:t>
            </a:r>
          </a:p>
          <a:p>
            <a:pPr marL="0" indent="0">
              <a:buNone/>
            </a:pPr>
            <a:endParaRPr lang="en-US" sz="2400" dirty="0">
              <a:solidFill>
                <a:schemeClr val="tx1"/>
              </a:solidFill>
            </a:endParaRP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639587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When Speaking</a:t>
            </a:r>
          </a:p>
        </p:txBody>
      </p:sp>
      <p:sp>
        <p:nvSpPr>
          <p:cNvPr id="3" name="Content Placeholder 2"/>
          <p:cNvSpPr>
            <a:spLocks noGrp="1"/>
          </p:cNvSpPr>
          <p:nvPr>
            <p:ph idx="1"/>
          </p:nvPr>
        </p:nvSpPr>
        <p:spPr/>
        <p:txBody>
          <a:bodyPr vert="horz" lIns="0" tIns="45720" rIns="0" bIns="45720" rtlCol="0" anchor="t">
            <a:normAutofit/>
          </a:bodyPr>
          <a:lstStyle/>
          <a:p>
            <a:pPr marL="457200" indent="-457200">
              <a:buFont typeface="+mj-lt"/>
              <a:buAutoNum type="arabicPeriod"/>
            </a:pPr>
            <a:r>
              <a:rPr lang="en-US" sz="2400" dirty="0">
                <a:solidFill>
                  <a:schemeClr val="tx1"/>
                </a:solidFill>
              </a:rPr>
              <a:t>When introducing yourself, give your pronouns, and a brief visual description.</a:t>
            </a:r>
          </a:p>
          <a:p>
            <a:pPr marL="457200" indent="-457200">
              <a:buFont typeface="+mj-lt"/>
              <a:buAutoNum type="arabicPeriod"/>
            </a:pPr>
            <a:r>
              <a:rPr lang="en-US" sz="2400" dirty="0">
                <a:solidFill>
                  <a:schemeClr val="tx1"/>
                </a:solidFill>
              </a:rPr>
              <a:t>Participants should state their name each time they speak. </a:t>
            </a:r>
          </a:p>
          <a:p>
            <a:pPr marL="457200" indent="-457200">
              <a:buFont typeface="+mj-lt"/>
              <a:buAutoNum type="arabicPeriod"/>
            </a:pPr>
            <a:r>
              <a:rPr lang="en-US" sz="2400" dirty="0">
                <a:solidFill>
                  <a:schemeClr val="tx1"/>
                </a:solidFill>
              </a:rPr>
              <a:t>Speak directly to the person benefiting from the interpreter, not the interpreter.</a:t>
            </a:r>
          </a:p>
          <a:p>
            <a:pPr marL="457200" indent="-457200">
              <a:buFont typeface="+mj-lt"/>
              <a:buAutoNum type="arabicPeriod"/>
            </a:pPr>
            <a:r>
              <a:rPr lang="en-US" sz="2400" dirty="0">
                <a:solidFill>
                  <a:schemeClr val="tx1"/>
                </a:solidFill>
              </a:rPr>
              <a:t>Speak at a normal pace. Pause after using names of places and people. These often need to be spelled out by ASL interpreters.</a:t>
            </a:r>
            <a:endParaRPr lang="en-US" sz="2400" dirty="0">
              <a:solidFill>
                <a:schemeClr val="tx1"/>
              </a:solidFill>
              <a:ea typeface="Calibri"/>
              <a:cs typeface="Calibri"/>
            </a:endParaRPr>
          </a:p>
          <a:p>
            <a:pPr marL="457200" indent="-457200">
              <a:buFont typeface="+mj-lt"/>
              <a:buAutoNum type="arabicPeriod"/>
            </a:pPr>
            <a:r>
              <a:rPr lang="en-US" sz="2400" dirty="0">
                <a:solidFill>
                  <a:schemeClr val="tx1"/>
                </a:solidFill>
              </a:rPr>
              <a:t>Pause the meeting if there are any issues with the interpreters so key information is not missed.</a:t>
            </a:r>
          </a:p>
        </p:txBody>
      </p:sp>
    </p:spTree>
    <p:extLst>
      <p:ext uri="{BB962C8B-B14F-4D97-AF65-F5344CB8AC3E}">
        <p14:creationId xmlns:p14="http://schemas.microsoft.com/office/powerpoint/2010/main" val="1040555494"/>
      </p:ext>
    </p:extLst>
  </p:cSld>
  <p:clrMapOvr>
    <a:masterClrMapping/>
  </p:clrMapOvr>
</p:sld>
</file>

<file path=ppt/theme/theme1.xml><?xml version="1.0" encoding="utf-8"?>
<a:theme xmlns:a="http://schemas.openxmlformats.org/drawingml/2006/main" name="Retrospect">
  <a:themeElements>
    <a:clrScheme name="Custom 4">
      <a:dk1>
        <a:sysClr val="windowText" lastClr="000000"/>
      </a:dk1>
      <a:lt1>
        <a:sysClr val="window" lastClr="FFFFFF"/>
      </a:lt1>
      <a:dk2>
        <a:srgbClr val="344068"/>
      </a:dk2>
      <a:lt2>
        <a:srgbClr val="D9E0E6"/>
      </a:lt2>
      <a:accent1>
        <a:srgbClr val="0E6180"/>
      </a:accent1>
      <a:accent2>
        <a:srgbClr val="062B39"/>
      </a:accent2>
      <a:accent3>
        <a:srgbClr val="318B71"/>
      </a:accent3>
      <a:accent4>
        <a:srgbClr val="2E663E"/>
      </a:accent4>
      <a:accent5>
        <a:srgbClr val="487B78"/>
      </a:accent5>
      <a:accent6>
        <a:srgbClr val="305250"/>
      </a:accent6>
      <a:hlink>
        <a:srgbClr val="76CDEE"/>
      </a:hlink>
      <a:folHlink>
        <a:srgbClr val="855001"/>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1025</TotalTime>
  <Words>1358</Words>
  <Application>Microsoft Office PowerPoint</Application>
  <PresentationFormat>Widescreen</PresentationFormat>
  <Paragraphs>179</Paragraphs>
  <Slides>25</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Aptos</vt:lpstr>
      <vt:lpstr>Calibri</vt:lpstr>
      <vt:lpstr>Calibri Light</vt:lpstr>
      <vt:lpstr>Retrospect</vt:lpstr>
      <vt:lpstr>Access and Inclusion for Meeting Hosts and Facilitators</vt:lpstr>
      <vt:lpstr>Roadmap</vt:lpstr>
      <vt:lpstr>PowerPoint Presentation</vt:lpstr>
      <vt:lpstr>PowerPoint Presentation</vt:lpstr>
      <vt:lpstr>A Disability Justice Framework Understands that: </vt:lpstr>
      <vt:lpstr>PowerPoint Presentation</vt:lpstr>
      <vt:lpstr>Planning for Access</vt:lpstr>
      <vt:lpstr>Participating in Virtual Meetings</vt:lpstr>
      <vt:lpstr>When Speaking</vt:lpstr>
      <vt:lpstr>Language</vt:lpstr>
      <vt:lpstr>“People with Disabilities” or “Disabled People?”</vt:lpstr>
      <vt:lpstr>People-First Language</vt:lpstr>
      <vt:lpstr>Identity-First Language</vt:lpstr>
      <vt:lpstr>Visual Information</vt:lpstr>
      <vt:lpstr>Common Access &amp; Inclusion Features</vt:lpstr>
      <vt:lpstr>Captions</vt:lpstr>
      <vt:lpstr>Captions</vt:lpstr>
      <vt:lpstr>Highlight the Interpreter or Speaker</vt:lpstr>
      <vt:lpstr>Screen/Audio Sharing Best Practices</vt:lpstr>
      <vt:lpstr>Screen/Audio Sharing Best Practices</vt:lpstr>
      <vt:lpstr>Creating an Accessible Recording</vt:lpstr>
      <vt:lpstr>Teams: Demo Settings &amp; Practice</vt:lpstr>
      <vt:lpstr>Zoom: Demo Settings &amp; Practice </vt:lpstr>
      <vt:lpstr>Language Access Program</vt:lpstr>
      <vt:lpstr>Thank you</vt:lpstr>
    </vt:vector>
  </TitlesOfParts>
  <Company>City of Madison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and Inclusion in Virtual Spaces</dc:title>
  <dc:creator>Hoyt, Rebecca</dc:creator>
  <cp:lastModifiedBy>Hill, Cassandra L</cp:lastModifiedBy>
  <cp:revision>189</cp:revision>
  <cp:lastPrinted>2022-09-02T20:05:58Z</cp:lastPrinted>
  <dcterms:created xsi:type="dcterms:W3CDTF">2022-07-22T18:32:18Z</dcterms:created>
  <dcterms:modified xsi:type="dcterms:W3CDTF">2026-02-09T16:09:48Z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6609f1-ea5b-488c-a168-2c56ad9134c4_Enabled">
    <vt:lpwstr>true</vt:lpwstr>
  </property>
  <property fmtid="{D5CDD505-2E9C-101B-9397-08002B2CF9AE}" pid="3" name="MSIP_Label_c66609f1-ea5b-488c-a168-2c56ad9134c4_SetDate">
    <vt:lpwstr>2026-02-03T11:50:30Z</vt:lpwstr>
  </property>
  <property fmtid="{D5CDD505-2E9C-101B-9397-08002B2CF9AE}" pid="4" name="MSIP_Label_c66609f1-ea5b-488c-a168-2c56ad9134c4_Method">
    <vt:lpwstr>Standard</vt:lpwstr>
  </property>
  <property fmtid="{D5CDD505-2E9C-101B-9397-08002B2CF9AE}" pid="5" name="MSIP_Label_c66609f1-ea5b-488c-a168-2c56ad9134c4_Name">
    <vt:lpwstr>defa4170-0d19-0005-0002-bc88714345d2</vt:lpwstr>
  </property>
  <property fmtid="{D5CDD505-2E9C-101B-9397-08002B2CF9AE}" pid="6" name="MSIP_Label_c66609f1-ea5b-488c-a168-2c56ad9134c4_SiteId">
    <vt:lpwstr>3529bdf5-8d4b-4cb2-ad76-cef5cb248268</vt:lpwstr>
  </property>
  <property fmtid="{D5CDD505-2E9C-101B-9397-08002B2CF9AE}" pid="7" name="MSIP_Label_c66609f1-ea5b-488c-a168-2c56ad9134c4_ActionId">
    <vt:lpwstr>ed430935-abdb-4381-a742-e70d34ade119</vt:lpwstr>
  </property>
  <property fmtid="{D5CDD505-2E9C-101B-9397-08002B2CF9AE}" pid="8" name="MSIP_Label_c66609f1-ea5b-488c-a168-2c56ad9134c4_ContentBits">
    <vt:lpwstr>0</vt:lpwstr>
  </property>
  <property fmtid="{D5CDD505-2E9C-101B-9397-08002B2CF9AE}" pid="9" name="MSIP_Label_c66609f1-ea5b-488c-a168-2c56ad9134c4_Tag">
    <vt:lpwstr>10, 3, 0, 2</vt:lpwstr>
  </property>
</Properties>
</file>