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5"/>
  </p:notesMasterIdLst>
  <p:sldIdLst>
    <p:sldId id="257" r:id="rId5"/>
    <p:sldId id="286" r:id="rId6"/>
    <p:sldId id="283" r:id="rId7"/>
    <p:sldId id="288" r:id="rId8"/>
    <p:sldId id="281" r:id="rId9"/>
    <p:sldId id="258" r:id="rId10"/>
    <p:sldId id="273" r:id="rId11"/>
    <p:sldId id="262" r:id="rId12"/>
    <p:sldId id="333" r:id="rId13"/>
    <p:sldId id="334" r:id="rId14"/>
    <p:sldId id="295" r:id="rId15"/>
    <p:sldId id="335" r:id="rId16"/>
    <p:sldId id="296" r:id="rId17"/>
    <p:sldId id="297" r:id="rId18"/>
    <p:sldId id="278" r:id="rId19"/>
    <p:sldId id="298" r:id="rId20"/>
    <p:sldId id="289" r:id="rId21"/>
    <p:sldId id="264" r:id="rId22"/>
    <p:sldId id="277" r:id="rId23"/>
    <p:sldId id="302" r:id="rId24"/>
    <p:sldId id="303" r:id="rId25"/>
    <p:sldId id="319" r:id="rId26"/>
    <p:sldId id="323" r:id="rId27"/>
    <p:sldId id="324" r:id="rId28"/>
    <p:sldId id="325" r:id="rId29"/>
    <p:sldId id="326" r:id="rId30"/>
    <p:sldId id="327" r:id="rId31"/>
    <p:sldId id="328" r:id="rId32"/>
    <p:sldId id="329" r:id="rId33"/>
    <p:sldId id="304" r:id="rId34"/>
    <p:sldId id="265" r:id="rId35"/>
    <p:sldId id="290" r:id="rId36"/>
    <p:sldId id="365" r:id="rId37"/>
    <p:sldId id="279" r:id="rId38"/>
    <p:sldId id="305" r:id="rId39"/>
    <p:sldId id="306" r:id="rId40"/>
    <p:sldId id="315" r:id="rId41"/>
    <p:sldId id="316" r:id="rId42"/>
    <p:sldId id="317" r:id="rId43"/>
    <p:sldId id="307" r:id="rId44"/>
    <p:sldId id="359" r:id="rId45"/>
    <p:sldId id="358" r:id="rId46"/>
    <p:sldId id="318" r:id="rId47"/>
    <p:sldId id="337" r:id="rId48"/>
    <p:sldId id="338" r:id="rId49"/>
    <p:sldId id="339" r:id="rId50"/>
    <p:sldId id="341" r:id="rId51"/>
    <p:sldId id="342" r:id="rId52"/>
    <p:sldId id="360" r:id="rId53"/>
    <p:sldId id="361" r:id="rId54"/>
    <p:sldId id="343" r:id="rId55"/>
    <p:sldId id="344" r:id="rId56"/>
    <p:sldId id="345" r:id="rId57"/>
    <p:sldId id="346" r:id="rId58"/>
    <p:sldId id="349" r:id="rId59"/>
    <p:sldId id="354" r:id="rId60"/>
    <p:sldId id="291" r:id="rId61"/>
    <p:sldId id="294" r:id="rId62"/>
    <p:sldId id="293" r:id="rId63"/>
    <p:sldId id="355" r:id="rId64"/>
    <p:sldId id="356" r:id="rId65"/>
    <p:sldId id="309" r:id="rId66"/>
    <p:sldId id="310" r:id="rId67"/>
    <p:sldId id="311" r:id="rId68"/>
    <p:sldId id="364" r:id="rId69"/>
    <p:sldId id="366" r:id="rId70"/>
    <p:sldId id="314" r:id="rId71"/>
    <p:sldId id="336" r:id="rId72"/>
    <p:sldId id="363" r:id="rId73"/>
    <p:sldId id="270"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37F1F2E-698B-DADE-D894-7789F35EC574}" name="Hopkins, Andrea L" initials="AH" userId="S::AHopkins@cityofmadison.com::1b96f533-9755-4409-8f9c-4cd746a715be" providerId="AD"/>
  <p188:author id="{6BA3C83E-83EF-0E36-C089-56168F261999}" name="Jamieson, Emily L" initials="EJ" userId="S::EJamieson@cityofmadison.com::93e5bc4b-1730-4bb4-a893-a766ef235d86" providerId="AD"/>
  <p188:author id="{2D1AA142-AA8E-D4B4-59B1-C39F0FC33DEC}" name="Reinardy, Leah" initials="LR" userId="S::LReinardy@cityofmadison.com::99cb14c2-c31f-485d-9020-98d0fa2b3d86" providerId="AD"/>
  <p188:author id="{145B3CDA-CE97-E465-F7FC-AF48B827D1E8}" name="Reinardy, Leah" initials="RL" userId="S::lreinardy@cityofmadison.com::99cb14c2-c31f-485d-9020-98d0fa2b3d8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3626B"/>
    <a:srgbClr val="DEFB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390" autoAdjust="0"/>
  </p:normalViewPr>
  <p:slideViewPr>
    <p:cSldViewPr snapToGrid="0">
      <p:cViewPr varScale="1">
        <p:scale>
          <a:sx n="55" d="100"/>
          <a:sy n="55" d="100"/>
        </p:scale>
        <p:origin x="26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heme" Target="theme/theme1.xml"/><Relationship Id="rId8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nardy, Leah" userId="99cb14c2-c31f-485d-9020-98d0fa2b3d86" providerId="ADAL" clId="{EDA854ED-577C-4362-8078-32EEB70D9313}"/>
    <pc:docChg chg="modSld">
      <pc:chgData name="Reinardy, Leah" userId="99cb14c2-c31f-485d-9020-98d0fa2b3d86" providerId="ADAL" clId="{EDA854ED-577C-4362-8078-32EEB70D9313}" dt="2025-10-22T01:11:32.382" v="199" actId="20577"/>
      <pc:docMkLst>
        <pc:docMk/>
      </pc:docMkLst>
      <pc:sldChg chg="modSp mod modNotesTx">
        <pc:chgData name="Reinardy, Leah" userId="99cb14c2-c31f-485d-9020-98d0fa2b3d86" providerId="ADAL" clId="{EDA854ED-577C-4362-8078-32EEB70D9313}" dt="2025-10-22T01:11:32.382" v="199" actId="20577"/>
        <pc:sldMkLst>
          <pc:docMk/>
          <pc:sldMk cId="2990742481" sldId="316"/>
        </pc:sldMkLst>
        <pc:spChg chg="mod">
          <ac:chgData name="Reinardy, Leah" userId="99cb14c2-c31f-485d-9020-98d0fa2b3d86" providerId="ADAL" clId="{EDA854ED-577C-4362-8078-32EEB70D9313}" dt="2025-10-22T01:11:18.761" v="99" actId="20577"/>
          <ac:spMkLst>
            <pc:docMk/>
            <pc:sldMk cId="2990742481" sldId="316"/>
            <ac:spMk id="3" creationId="{1C5AE4C3-02CE-E3C7-3B1D-0E3877531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91782A-327E-47C2-AC94-4EE00F2151BE}" type="datetimeFigureOut">
              <a:rPr lang="en-US" smtClean="0"/>
              <a:t>10/22/2025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D666F-B1E6-4494-AF9E-BA609FD1786D}" type="slidenum">
              <a:rPr lang="en-US" smtClean="0"/>
              <a:t>‹#›</a:t>
            </a:fld>
            <a:endParaRPr lang="en-US"/>
          </a:p>
        </p:txBody>
      </p:sp>
    </p:spTree>
    <p:extLst>
      <p:ext uri="{BB962C8B-B14F-4D97-AF65-F5344CB8AC3E}">
        <p14:creationId xmlns:p14="http://schemas.microsoft.com/office/powerpoint/2010/main" val="1892573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9D666F-B1E6-4494-AF9E-BA609FD1786D}" type="slidenum">
              <a:rPr lang="en-US" smtClean="0"/>
              <a:t>2</a:t>
            </a:fld>
            <a:endParaRPr lang="en-US"/>
          </a:p>
        </p:txBody>
      </p:sp>
    </p:spTree>
    <p:extLst>
      <p:ext uri="{BB962C8B-B14F-4D97-AF65-F5344CB8AC3E}">
        <p14:creationId xmlns:p14="http://schemas.microsoft.com/office/powerpoint/2010/main" val="2047086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E9D666F-B1E6-4494-AF9E-BA609FD1786D}" type="slidenum">
              <a:rPr lang="en-US" smtClean="0"/>
              <a:t>70</a:t>
            </a:fld>
            <a:endParaRPr lang="en-US"/>
          </a:p>
        </p:txBody>
      </p:sp>
    </p:spTree>
    <p:extLst>
      <p:ext uri="{BB962C8B-B14F-4D97-AF65-F5344CB8AC3E}">
        <p14:creationId xmlns:p14="http://schemas.microsoft.com/office/powerpoint/2010/main" val="632066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9D666F-B1E6-4494-AF9E-BA609FD1786D}" type="slidenum">
              <a:rPr lang="en-US" smtClean="0"/>
              <a:t>5</a:t>
            </a:fld>
            <a:endParaRPr lang="en-US"/>
          </a:p>
        </p:txBody>
      </p:sp>
    </p:spTree>
    <p:extLst>
      <p:ext uri="{BB962C8B-B14F-4D97-AF65-F5344CB8AC3E}">
        <p14:creationId xmlns:p14="http://schemas.microsoft.com/office/powerpoint/2010/main" val="3205345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E9D666F-B1E6-4494-AF9E-BA609FD1786D}" type="slidenum">
              <a:rPr lang="en-US" smtClean="0"/>
              <a:t>9</a:t>
            </a:fld>
            <a:endParaRPr lang="en-US"/>
          </a:p>
        </p:txBody>
      </p:sp>
    </p:spTree>
    <p:extLst>
      <p:ext uri="{BB962C8B-B14F-4D97-AF65-F5344CB8AC3E}">
        <p14:creationId xmlns:p14="http://schemas.microsoft.com/office/powerpoint/2010/main" val="3936374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90E84-CE3D-34DE-0312-150E5E1855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969F8-6280-8BBD-4774-1CB6B13642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C32A75-9A7E-BDFC-51A4-5C066B8EC4CD}"/>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B65111E7-119E-8B19-F066-249202FF59DC}"/>
              </a:ext>
            </a:extLst>
          </p:cNvPr>
          <p:cNvSpPr>
            <a:spLocks noGrp="1"/>
          </p:cNvSpPr>
          <p:nvPr>
            <p:ph type="sldNum" sz="quarter" idx="5"/>
          </p:nvPr>
        </p:nvSpPr>
        <p:spPr/>
        <p:txBody>
          <a:bodyPr/>
          <a:lstStyle/>
          <a:p>
            <a:fld id="{BE9D666F-B1E6-4494-AF9E-BA609FD1786D}" type="slidenum">
              <a:rPr lang="en-US" smtClean="0"/>
              <a:t>10</a:t>
            </a:fld>
            <a:endParaRPr lang="en-US"/>
          </a:p>
        </p:txBody>
      </p:sp>
    </p:spTree>
    <p:extLst>
      <p:ext uri="{BB962C8B-B14F-4D97-AF65-F5344CB8AC3E}">
        <p14:creationId xmlns:p14="http://schemas.microsoft.com/office/powerpoint/2010/main" val="2197409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D666F-B1E6-4494-AF9E-BA609FD1786D}" type="slidenum">
              <a:rPr lang="en-US" smtClean="0"/>
              <a:t>13</a:t>
            </a:fld>
            <a:endParaRPr lang="en-US"/>
          </a:p>
        </p:txBody>
      </p:sp>
    </p:spTree>
    <p:extLst>
      <p:ext uri="{BB962C8B-B14F-4D97-AF65-F5344CB8AC3E}">
        <p14:creationId xmlns:p14="http://schemas.microsoft.com/office/powerpoint/2010/main" val="3644237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D666F-B1E6-4494-AF9E-BA609FD1786D}" type="slidenum">
              <a:rPr lang="en-US" smtClean="0"/>
              <a:t>34</a:t>
            </a:fld>
            <a:endParaRPr lang="en-US"/>
          </a:p>
        </p:txBody>
      </p:sp>
    </p:spTree>
    <p:extLst>
      <p:ext uri="{BB962C8B-B14F-4D97-AF65-F5344CB8AC3E}">
        <p14:creationId xmlns:p14="http://schemas.microsoft.com/office/powerpoint/2010/main" val="740907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D666F-B1E6-4494-AF9E-BA609FD1786D}" type="slidenum">
              <a:rPr lang="en-US" smtClean="0"/>
              <a:t>36</a:t>
            </a:fld>
            <a:endParaRPr lang="en-US"/>
          </a:p>
        </p:txBody>
      </p:sp>
    </p:spTree>
    <p:extLst>
      <p:ext uri="{BB962C8B-B14F-4D97-AF65-F5344CB8AC3E}">
        <p14:creationId xmlns:p14="http://schemas.microsoft.com/office/powerpoint/2010/main" val="3188618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D666F-B1E6-4494-AF9E-BA609FD1786D}" type="slidenum">
              <a:rPr lang="en-US" smtClean="0"/>
              <a:t>38</a:t>
            </a:fld>
            <a:endParaRPr lang="en-US"/>
          </a:p>
        </p:txBody>
      </p:sp>
    </p:spTree>
    <p:extLst>
      <p:ext uri="{BB962C8B-B14F-4D97-AF65-F5344CB8AC3E}">
        <p14:creationId xmlns:p14="http://schemas.microsoft.com/office/powerpoint/2010/main" val="132600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E9D666F-B1E6-4494-AF9E-BA609FD1786D}" type="slidenum">
              <a:rPr lang="en-US" smtClean="0"/>
              <a:t>54</a:t>
            </a:fld>
            <a:endParaRPr lang="en-US"/>
          </a:p>
        </p:txBody>
      </p:sp>
    </p:spTree>
    <p:extLst>
      <p:ext uri="{BB962C8B-B14F-4D97-AF65-F5344CB8AC3E}">
        <p14:creationId xmlns:p14="http://schemas.microsoft.com/office/powerpoint/2010/main" val="11997933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8985" y="1754638"/>
            <a:ext cx="8134815" cy="2387600"/>
          </a:xfrm>
        </p:spPr>
        <p:txBody>
          <a:bodyPr anchor="b"/>
          <a:lstStyle>
            <a:lvl1pPr algn="l">
              <a:defRPr sz="6000">
                <a:solidFill>
                  <a:schemeClr val="bg1"/>
                </a:solidFill>
              </a:defRPr>
            </a:lvl1pPr>
          </a:lstStyle>
          <a:p>
            <a:r>
              <a:rPr lang="en-US"/>
              <a:t>Click to edit Master title style</a:t>
            </a:r>
          </a:p>
        </p:txBody>
      </p:sp>
      <p:sp>
        <p:nvSpPr>
          <p:cNvPr id="3" name="Subtitle 2"/>
          <p:cNvSpPr>
            <a:spLocks noGrp="1"/>
          </p:cNvSpPr>
          <p:nvPr>
            <p:ph type="subTitle" idx="1"/>
          </p:nvPr>
        </p:nvSpPr>
        <p:spPr>
          <a:xfrm>
            <a:off x="3218985" y="4300575"/>
            <a:ext cx="8134815" cy="1655762"/>
          </a:xfrm>
        </p:spPr>
        <p:txBody>
          <a:bodyPr>
            <a:normAutofit/>
          </a:bodyPr>
          <a:lstStyle>
            <a:lvl1pPr marL="0" indent="0" algn="l">
              <a:buNone/>
              <a:defRPr sz="30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E761B919-6D16-40A7-9F08-CE6372F2A981}" type="datetimeFigureOut">
              <a:rPr lang="en-US" smtClean="0"/>
              <a:pPr/>
              <a:t>10/22/2025</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1DF783A-C9DB-4B79-89FF-F0C9B7EEE562}" type="slidenum">
              <a:rPr lang="en-US" smtClean="0"/>
              <a:pPr/>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8068" y="2651579"/>
            <a:ext cx="2593968" cy="2593968"/>
          </a:xfrm>
          <a:prstGeom prst="rect">
            <a:avLst/>
          </a:prstGeom>
        </p:spPr>
      </p:pic>
    </p:spTree>
    <p:extLst>
      <p:ext uri="{BB962C8B-B14F-4D97-AF65-F5344CB8AC3E}">
        <p14:creationId xmlns:p14="http://schemas.microsoft.com/office/powerpoint/2010/main" val="3575122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userDrawn="1"/>
        </p:nvSpPr>
        <p:spPr>
          <a:xfrm>
            <a:off x="0" y="0"/>
            <a:ext cx="12192000" cy="169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182562"/>
            <a:ext cx="10515600" cy="1325563"/>
          </a:xfrm>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1B919-6D16-40A7-9F08-CE6372F2A981}"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53797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1B919-6D16-40A7-9F08-CE6372F2A981}"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2090651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0"/>
            <a:ext cx="12192000" cy="169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182562"/>
            <a:ext cx="10515600" cy="1325563"/>
          </a:xfrm>
        </p:spPr>
        <p:style>
          <a:lnRef idx="2">
            <a:schemeClr val="accent1">
              <a:shade val="50000"/>
            </a:schemeClr>
          </a:lnRef>
          <a:fillRef idx="1">
            <a:schemeClr val="accent1"/>
          </a:fillRef>
          <a:effectRef idx="0">
            <a:schemeClr val="accent1"/>
          </a:effectRef>
          <a:fontRef idx="none"/>
        </p:style>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1B919-6D16-40A7-9F08-CE6372F2A981}"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3078066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761B919-6D16-40A7-9F08-CE6372F2A981}" type="datetimeFigureOut">
              <a:rPr lang="en-US" smtClean="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1492046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userDrawn="1"/>
        </p:nvSpPr>
        <p:spPr>
          <a:xfrm>
            <a:off x="0" y="0"/>
            <a:ext cx="12192000" cy="169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182562"/>
            <a:ext cx="10515600" cy="1325563"/>
          </a:xfr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61B919-6D16-40A7-9F08-CE6372F2A981}" type="datetimeFigureOut">
              <a:rPr lang="en-US" smtClean="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3271189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userDrawn="1"/>
        </p:nvSpPr>
        <p:spPr>
          <a:xfrm>
            <a:off x="0" y="0"/>
            <a:ext cx="12192000" cy="169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9788" y="177800"/>
            <a:ext cx="10515600" cy="1325563"/>
          </a:xfrm>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9788" y="1857375"/>
            <a:ext cx="5157787" cy="647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857375"/>
            <a:ext cx="5183188" cy="647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61B919-6D16-40A7-9F08-CE6372F2A981}" type="datetimeFigureOut">
              <a:rPr lang="en-US" smtClean="0"/>
              <a:t>10/22/2025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633480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userDrawn="1"/>
        </p:nvSpPr>
        <p:spPr>
          <a:xfrm>
            <a:off x="0" y="0"/>
            <a:ext cx="12192000" cy="169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182562"/>
            <a:ext cx="10515600" cy="1325563"/>
          </a:xfrm>
        </p:spPr>
        <p:txBody>
          <a:bodyPr/>
          <a:lstStyle>
            <a:lvl1pPr>
              <a:defRPr>
                <a:solidFill>
                  <a:schemeClr val="bg1"/>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E761B919-6D16-40A7-9F08-CE6372F2A981}" type="datetimeFigureOut">
              <a:rPr lang="en-US" smtClean="0"/>
              <a:t>10/22/2025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1257522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61B919-6D16-40A7-9F08-CE6372F2A981}" type="datetimeFigureOut">
              <a:rPr lang="en-US" smtClean="0"/>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14926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761B919-6D16-40A7-9F08-CE6372F2A981}" type="datetimeFigureOut">
              <a:rPr lang="en-US" smtClean="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416912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761B919-6D16-40A7-9F08-CE6372F2A981}" type="datetimeFigureOut">
              <a:rPr lang="en-US" smtClean="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F783A-C9DB-4B79-89FF-F0C9B7EEE562}" type="slidenum">
              <a:rPr lang="en-US" smtClean="0"/>
              <a:t>‹#›</a:t>
            </a:fld>
            <a:endParaRPr lang="en-US"/>
          </a:p>
        </p:txBody>
      </p:sp>
    </p:spTree>
    <p:extLst>
      <p:ext uri="{BB962C8B-B14F-4D97-AF65-F5344CB8AC3E}">
        <p14:creationId xmlns:p14="http://schemas.microsoft.com/office/powerpoint/2010/main" val="3868310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61B919-6D16-40A7-9F08-CE6372F2A981}" type="datetimeFigureOut">
              <a:rPr lang="en-US" smtClean="0"/>
              <a:t>10/22/2025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F783A-C9DB-4B79-89FF-F0C9B7EEE562}" type="slidenum">
              <a:rPr lang="en-US" smtClean="0"/>
              <a:t>‹#›</a:t>
            </a:fld>
            <a:endParaRPr lang="en-US"/>
          </a:p>
        </p:txBody>
      </p:sp>
    </p:spTree>
    <p:extLst>
      <p:ext uri="{BB962C8B-B14F-4D97-AF65-F5344CB8AC3E}">
        <p14:creationId xmlns:p14="http://schemas.microsoft.com/office/powerpoint/2010/main" val="286261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video" Target="https://www.youtube.com/embed/TDWEp070PoE?feature=oembed" TargetMode="External"/><Relationship Id="rId4" Type="http://schemas.openxmlformats.org/officeDocument/2006/relationships/hyperlink" Target="https://www.youtube.com/watch?v=TDWEp070PoE&amp;embeds_referring_euri=https%3A%2F%2Fhubblecontent.osi.office.net%2F&amp;source_ve_path=Mjg2NjY"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6.jpeg"/><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dol.gov/agencies/whd/pump-at-work" TargetMode="External"/><Relationship Id="rId2" Type="http://schemas.openxmlformats.org/officeDocument/2006/relationships/hyperlink" Target="https://www.eeoc.gov/wysk/what-you-should-know-about-pregnant-workers-fairness-act" TargetMode="External"/><Relationship Id="rId1" Type="http://schemas.openxmlformats.org/officeDocument/2006/relationships/slideLayout" Target="../slideLayouts/slideLayout2.xml"/><Relationship Id="rId5" Type="http://schemas.openxmlformats.org/officeDocument/2006/relationships/hyperlink" Target="https://dwd.wisconsin.gov/eworkboard/fair-employment/" TargetMode="External"/><Relationship Id="rId4" Type="http://schemas.openxmlformats.org/officeDocument/2006/relationships/hyperlink" Target="https://www.dol.gov/agencies/whd/fmla"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cityofmadison.com/mayor/apm/2-21.pdf" TargetMode="External"/><Relationship Id="rId7" Type="http://schemas.openxmlformats.org/officeDocument/2006/relationships/hyperlink" Target="https://www.cityofmadison.com/mayor/apm/2-7.pdf" TargetMode="External"/><Relationship Id="rId2" Type="http://schemas.openxmlformats.org/officeDocument/2006/relationships/hyperlink" Target="https://www.cityofmadison.com/mayor/apm/2-22.pdf" TargetMode="External"/><Relationship Id="rId1" Type="http://schemas.openxmlformats.org/officeDocument/2006/relationships/slideLayout" Target="../slideLayouts/slideLayout2.xml"/><Relationship Id="rId6" Type="http://schemas.openxmlformats.org/officeDocument/2006/relationships/hyperlink" Target="https://www.cityofmadison.com/mayor/apm/2-45.pdf" TargetMode="External"/><Relationship Id="rId5" Type="http://schemas.openxmlformats.org/officeDocument/2006/relationships/hyperlink" Target="https://www.cityofmadison.com/mayor/apm/2-40.pdf" TargetMode="External"/><Relationship Id="rId4" Type="http://schemas.openxmlformats.org/officeDocument/2006/relationships/hyperlink" Target="https://www.cityofmadison.com/mayor/apm/2-31.pdf"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mailto:Accommodations@cityofmadison.c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mailto:Accommodations@cityofmadison.com" TargetMode="External"/><Relationship Id="rId2" Type="http://schemas.openxmlformats.org/officeDocument/2006/relationships/hyperlink" Target="mailto:LReinardy@cityofmadison.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latin typeface="Source Sans Pro"/>
                <a:ea typeface="Source Sans Pro"/>
              </a:rPr>
              <a:t>Occupational Accommodations Training For Supervisors</a:t>
            </a:r>
            <a:endParaRPr lang="en-US" dirty="0"/>
          </a:p>
        </p:txBody>
      </p:sp>
      <p:sp>
        <p:nvSpPr>
          <p:cNvPr id="3" name="Subtitle 2"/>
          <p:cNvSpPr>
            <a:spLocks noGrp="1"/>
          </p:cNvSpPr>
          <p:nvPr>
            <p:ph type="subTitle" idx="1"/>
          </p:nvPr>
        </p:nvSpPr>
        <p:spPr/>
        <p:txBody>
          <a:bodyPr vert="horz" lIns="91440" tIns="45720" rIns="91440" bIns="45720" rtlCol="0" anchor="t">
            <a:normAutofit/>
          </a:bodyPr>
          <a:lstStyle/>
          <a:p>
            <a:r>
              <a:rPr lang="en-US" dirty="0">
                <a:latin typeface="Source Sans Pro"/>
                <a:ea typeface="Source Sans Pro"/>
              </a:rPr>
              <a:t>Leah Reinardy, Occupational Accommodations Specialist</a:t>
            </a:r>
          </a:p>
          <a:p>
            <a:r>
              <a:rPr lang="en-US" dirty="0">
                <a:latin typeface="Source Sans Pro"/>
                <a:ea typeface="Source Sans Pro"/>
              </a:rPr>
              <a:t>Tory Larson, Benefits Supervisor</a:t>
            </a:r>
          </a:p>
        </p:txBody>
      </p:sp>
    </p:spTree>
    <p:extLst>
      <p:ext uri="{BB962C8B-B14F-4D97-AF65-F5344CB8AC3E}">
        <p14:creationId xmlns:p14="http://schemas.microsoft.com/office/powerpoint/2010/main" val="3217497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2C85B-4117-BE39-DD47-C7B5124E96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F98FB2-6F7D-9A45-7932-078E1A3BF9CD}"/>
              </a:ext>
            </a:extLst>
          </p:cNvPr>
          <p:cNvSpPr>
            <a:spLocks noGrp="1"/>
          </p:cNvSpPr>
          <p:nvPr>
            <p:ph type="title"/>
          </p:nvPr>
        </p:nvSpPr>
        <p:spPr/>
        <p:txBody>
          <a:bodyPr/>
          <a:lstStyle/>
          <a:p>
            <a:r>
              <a:rPr lang="en-US">
                <a:latin typeface="Source Sans Pro"/>
                <a:ea typeface="Source Sans Pro"/>
              </a:rPr>
              <a:t>Definition of "Disability"</a:t>
            </a:r>
            <a:endParaRPr lang="en-US"/>
          </a:p>
        </p:txBody>
      </p:sp>
      <p:sp>
        <p:nvSpPr>
          <p:cNvPr id="3" name="Content Placeholder 2">
            <a:extLst>
              <a:ext uri="{FF2B5EF4-FFF2-40B4-BE49-F238E27FC236}">
                <a16:creationId xmlns:a16="http://schemas.microsoft.com/office/drawing/2014/main" id="{15446D13-F47C-1B97-BC69-DA65DB82BFED}"/>
              </a:ext>
            </a:extLst>
          </p:cNvPr>
          <p:cNvSpPr>
            <a:spLocks noGrp="1"/>
          </p:cNvSpPr>
          <p:nvPr>
            <p:ph idx="1"/>
          </p:nvPr>
        </p:nvSpPr>
        <p:spPr/>
        <p:txBody>
          <a:bodyPr vert="horz" lIns="91440" tIns="45720" rIns="91440" bIns="45720" rtlCol="0" anchor="t">
            <a:normAutofit fontScale="92500" lnSpcReduction="10000"/>
          </a:bodyPr>
          <a:lstStyle/>
          <a:p>
            <a:pPr marL="0" indent="0">
              <a:lnSpc>
                <a:spcPct val="150000"/>
              </a:lnSpc>
              <a:buNone/>
            </a:pPr>
            <a:r>
              <a:rPr lang="en-US" dirty="0">
                <a:latin typeface="Source Sans Pro"/>
                <a:ea typeface="Source Sans Pro"/>
              </a:rPr>
              <a:t>A person is also considered to have a disability if they have difficulty:</a:t>
            </a:r>
          </a:p>
          <a:p>
            <a:pPr marL="457200" indent="-457200">
              <a:lnSpc>
                <a:spcPct val="150000"/>
              </a:lnSpc>
            </a:pPr>
            <a:r>
              <a:rPr lang="en-US" dirty="0">
                <a:latin typeface="Source Sans Pro"/>
                <a:ea typeface="Source Sans Pro"/>
              </a:rPr>
              <a:t>Performing various functions (seeing, hearing, talking, walking, lifting, concentration, etc.)</a:t>
            </a:r>
          </a:p>
          <a:p>
            <a:pPr marL="457200" indent="-457200">
              <a:lnSpc>
                <a:spcPct val="150000"/>
              </a:lnSpc>
            </a:pPr>
            <a:r>
              <a:rPr lang="en-US" dirty="0">
                <a:latin typeface="Source Sans Pro"/>
                <a:ea typeface="Source Sans Pro"/>
              </a:rPr>
              <a:t>Difficulty performing activities of daily living</a:t>
            </a:r>
          </a:p>
          <a:p>
            <a:pPr marL="914400" lvl="1" indent="-457200">
              <a:lnSpc>
                <a:spcPct val="150000"/>
              </a:lnSpc>
            </a:pPr>
            <a:r>
              <a:rPr lang="en-US" dirty="0">
                <a:latin typeface="Source Sans Pro"/>
                <a:ea typeface="Source Sans Pro"/>
              </a:rPr>
              <a:t>Bathing, dressing, eating, mobility, using the restroom</a:t>
            </a:r>
          </a:p>
          <a:p>
            <a:pPr marL="457200" indent="-457200">
              <a:lnSpc>
                <a:spcPct val="150000"/>
              </a:lnSpc>
            </a:pPr>
            <a:r>
              <a:rPr lang="en-US" dirty="0">
                <a:latin typeface="Source Sans Pro"/>
                <a:ea typeface="Source Sans Pro"/>
              </a:rPr>
              <a:t>Difficulty with certain social roles</a:t>
            </a:r>
          </a:p>
          <a:p>
            <a:pPr marL="914400" lvl="1" indent="-457200">
              <a:lnSpc>
                <a:spcPct val="150000"/>
              </a:lnSpc>
            </a:pPr>
            <a:r>
              <a:rPr lang="en-US" dirty="0">
                <a:latin typeface="Source Sans Pro"/>
                <a:ea typeface="Source Sans Pro"/>
              </a:rPr>
              <a:t>Working at a job, performing household activities, completing schoolwork</a:t>
            </a:r>
          </a:p>
        </p:txBody>
      </p:sp>
    </p:spTree>
    <p:extLst>
      <p:ext uri="{BB962C8B-B14F-4D97-AF65-F5344CB8AC3E}">
        <p14:creationId xmlns:p14="http://schemas.microsoft.com/office/powerpoint/2010/main" val="399418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AF0B9-089C-8961-8ECF-B927417FA6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D90EC-C40F-EA2E-E1D0-D3E62880965E}"/>
              </a:ext>
            </a:extLst>
          </p:cNvPr>
          <p:cNvSpPr>
            <a:spLocks noGrp="1"/>
          </p:cNvSpPr>
          <p:nvPr>
            <p:ph type="title"/>
          </p:nvPr>
        </p:nvSpPr>
        <p:spPr/>
        <p:txBody>
          <a:bodyPr/>
          <a:lstStyle/>
          <a:p>
            <a:r>
              <a:rPr lang="en-US">
                <a:latin typeface="Source Sans Pro"/>
                <a:ea typeface="Source Sans Pro"/>
              </a:rPr>
              <a:t>Activity: Understanding Disability</a:t>
            </a:r>
          </a:p>
        </p:txBody>
      </p:sp>
      <p:sp>
        <p:nvSpPr>
          <p:cNvPr id="3" name="Content Placeholder 2">
            <a:extLst>
              <a:ext uri="{FF2B5EF4-FFF2-40B4-BE49-F238E27FC236}">
                <a16:creationId xmlns:a16="http://schemas.microsoft.com/office/drawing/2014/main" id="{918734EB-DF9E-2F49-3A54-F0A1E272A095}"/>
              </a:ext>
            </a:extLst>
          </p:cNvPr>
          <p:cNvSpPr>
            <a:spLocks noGrp="1"/>
          </p:cNvSpPr>
          <p:nvPr>
            <p:ph idx="1"/>
          </p:nvPr>
        </p:nvSpPr>
        <p:spPr/>
        <p:txBody>
          <a:bodyPr vert="horz" lIns="91440" tIns="45720" rIns="91440" bIns="45720" rtlCol="0" anchor="t">
            <a:normAutofit/>
          </a:bodyPr>
          <a:lstStyle/>
          <a:p>
            <a:pPr marL="0" indent="0">
              <a:buNone/>
            </a:pPr>
            <a:r>
              <a:rPr lang="en-US" sz="3200" dirty="0">
                <a:latin typeface="Source Sans Pro"/>
                <a:ea typeface="Source Sans Pro"/>
              </a:rPr>
              <a:t>Think about someone (outside of work) who has a disability and/or chronic medical condition.</a:t>
            </a:r>
          </a:p>
          <a:p>
            <a:pPr marL="0" indent="0">
              <a:buNone/>
            </a:pPr>
            <a:endParaRPr lang="en-US" sz="3200" dirty="0">
              <a:latin typeface="Source Sans Pro" panose="020B0503030403020204" pitchFamily="34" charset="0"/>
              <a:ea typeface="Source Sans Pro" panose="020B0503030403020204" pitchFamily="34" charset="0"/>
            </a:endParaRPr>
          </a:p>
          <a:p>
            <a:pPr marL="0" indent="0">
              <a:buNone/>
            </a:pPr>
            <a:r>
              <a:rPr lang="en-US" sz="3200" dirty="0">
                <a:latin typeface="Source Sans Pro"/>
                <a:ea typeface="Source Sans Pro"/>
              </a:rPr>
              <a:t>How do limitations from this disability or medical condition impact the person's life (communication, self care, recreation, family, transportation) outside of work?</a:t>
            </a:r>
            <a:endParaRPr lang="en-US" sz="3200" dirty="0">
              <a:latin typeface="Source Sans Pro" panose="020B0503030403020204" pitchFamily="34" charset="0"/>
              <a:ea typeface="Source Sans Pro" panose="020B0503030403020204" pitchFamily="34" charset="0"/>
            </a:endParaRPr>
          </a:p>
          <a:p>
            <a:pPr marL="0" indent="0">
              <a:buNone/>
            </a:pPr>
            <a:endParaRPr lang="en-US" sz="3200" dirty="0">
              <a:latin typeface="Source Sans Pro" panose="020B0503030403020204" pitchFamily="34" charset="0"/>
              <a:ea typeface="Source Sans Pro" panose="020B0503030403020204" pitchFamily="34" charset="0"/>
            </a:endParaRPr>
          </a:p>
          <a:p>
            <a:pPr marL="0" indent="0">
              <a:buNone/>
            </a:pPr>
            <a:r>
              <a:rPr lang="en-US" sz="3200" dirty="0">
                <a:latin typeface="Source Sans Pro"/>
                <a:ea typeface="Source Sans Pro"/>
              </a:rPr>
              <a:t>What does this person do differently to live or participate?</a:t>
            </a:r>
            <a:endParaRPr lang="en-US" sz="32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516788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779A8-F9FD-795A-B858-1987429848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D103B5-F721-8D78-FC8F-5880717C92C3}"/>
              </a:ext>
            </a:extLst>
          </p:cNvPr>
          <p:cNvSpPr>
            <a:spLocks noGrp="1"/>
          </p:cNvSpPr>
          <p:nvPr>
            <p:ph type="title"/>
          </p:nvPr>
        </p:nvSpPr>
        <p:spPr/>
        <p:txBody>
          <a:bodyPr/>
          <a:lstStyle/>
          <a:p>
            <a:r>
              <a:rPr lang="en-US">
                <a:latin typeface="Source Sans Pro"/>
                <a:ea typeface="Source Sans Pro"/>
              </a:rPr>
              <a:t>What Is An Accommodation?</a:t>
            </a:r>
            <a:endParaRPr lang="en-US"/>
          </a:p>
        </p:txBody>
      </p:sp>
      <p:pic>
        <p:nvPicPr>
          <p:cNvPr id="4" name="Online Media 3" title="Employment Accommodations">
            <a:hlinkClick r:id="" action="ppaction://noaction"/>
            <a:extLst>
              <a:ext uri="{FF2B5EF4-FFF2-40B4-BE49-F238E27FC236}">
                <a16:creationId xmlns:a16="http://schemas.microsoft.com/office/drawing/2014/main" id="{0B7CB053-88A6-A48B-8E31-B9DE31E751AE}"/>
              </a:ext>
            </a:extLst>
          </p:cNvPr>
          <p:cNvPicPr>
            <a:picLocks noGrp="1" noRot="1" noChangeAspect="1"/>
          </p:cNvPicPr>
          <p:nvPr>
            <p:ph idx="1"/>
            <a:videoFile r:link="rId1"/>
          </p:nvPr>
        </p:nvPicPr>
        <p:blipFill>
          <a:blip r:embed="rId3"/>
          <a:stretch>
            <a:fillRect/>
          </a:stretch>
        </p:blipFill>
        <p:spPr>
          <a:xfrm>
            <a:off x="2689676" y="1816000"/>
            <a:ext cx="6812648" cy="3849406"/>
          </a:xfrm>
          <a:prstGeom prst="rect">
            <a:avLst/>
          </a:prstGeom>
        </p:spPr>
      </p:pic>
      <p:sp>
        <p:nvSpPr>
          <p:cNvPr id="3" name="TextBox 2">
            <a:extLst>
              <a:ext uri="{FF2B5EF4-FFF2-40B4-BE49-F238E27FC236}">
                <a16:creationId xmlns:a16="http://schemas.microsoft.com/office/drawing/2014/main" id="{6176AF86-930E-055A-B7BC-E807F63267F5}"/>
              </a:ext>
            </a:extLst>
          </p:cNvPr>
          <p:cNvSpPr txBox="1"/>
          <p:nvPr/>
        </p:nvSpPr>
        <p:spPr>
          <a:xfrm>
            <a:off x="5517155" y="5973281"/>
            <a:ext cx="1181734" cy="369332"/>
          </a:xfrm>
          <a:prstGeom prst="rect">
            <a:avLst/>
          </a:prstGeom>
          <a:noFill/>
        </p:spPr>
        <p:txBody>
          <a:bodyPr wrap="none" rtlCol="0">
            <a:spAutoFit/>
          </a:bodyPr>
          <a:lstStyle/>
          <a:p>
            <a:r>
              <a:rPr lang="en-US" dirty="0">
                <a:latin typeface="Source Sans Pro" panose="020B0503030403020204" pitchFamily="34" charset="0"/>
                <a:ea typeface="Source Sans Pro" panose="020B0503030403020204" pitchFamily="34" charset="0"/>
                <a:hlinkClick r:id="rId4"/>
              </a:rPr>
              <a:t>Video Link</a:t>
            </a:r>
            <a:endParaRPr lang="en-US"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712952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60BFE-368A-7657-6DC9-C334B1A9E4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86EF8-5EA8-0665-E164-793AD5F94C5B}"/>
              </a:ext>
            </a:extLst>
          </p:cNvPr>
          <p:cNvSpPr>
            <a:spLocks noGrp="1"/>
          </p:cNvSpPr>
          <p:nvPr>
            <p:ph type="title"/>
          </p:nvPr>
        </p:nvSpPr>
        <p:spPr/>
        <p:txBody>
          <a:bodyPr/>
          <a:lstStyle/>
          <a:p>
            <a:r>
              <a:rPr lang="en-US">
                <a:latin typeface="Source Sans Pro"/>
                <a:ea typeface="Source Sans Pro"/>
              </a:rPr>
              <a:t>Accommodations Benefit Everyone</a:t>
            </a:r>
          </a:p>
        </p:txBody>
      </p:sp>
      <p:sp>
        <p:nvSpPr>
          <p:cNvPr id="3" name="Content Placeholder 2">
            <a:extLst>
              <a:ext uri="{FF2B5EF4-FFF2-40B4-BE49-F238E27FC236}">
                <a16:creationId xmlns:a16="http://schemas.microsoft.com/office/drawing/2014/main" id="{CD871266-691E-9EFB-7C46-4B6E24F2CD71}"/>
              </a:ext>
            </a:extLst>
          </p:cNvPr>
          <p:cNvSpPr>
            <a:spLocks noGrp="1"/>
          </p:cNvSpPr>
          <p:nvPr>
            <p:ph sz="half" idx="1"/>
          </p:nvPr>
        </p:nvSpPr>
        <p:spPr>
          <a:xfrm>
            <a:off x="838200" y="1825625"/>
            <a:ext cx="10745409" cy="1025148"/>
          </a:xfrm>
        </p:spPr>
        <p:txBody>
          <a:bodyPr vert="horz" lIns="91440" tIns="45720" rIns="91440" bIns="45720" rtlCol="0" anchor="t">
            <a:normAutofit/>
          </a:bodyPr>
          <a:lstStyle/>
          <a:p>
            <a:pPr marL="0" indent="0">
              <a:buNone/>
            </a:pPr>
            <a:r>
              <a:rPr lang="en-US" dirty="0">
                <a:latin typeface="Source Sans Pro"/>
                <a:ea typeface="Source Sans Pro"/>
              </a:rPr>
              <a:t>Many inventions created to accommodate some individuals are so commonplace we don't think of them as accommodations!</a:t>
            </a:r>
          </a:p>
          <a:p>
            <a:pPr marL="457200" indent="-457200"/>
            <a:endParaRPr lang="en-US" dirty="0">
              <a:latin typeface="Source Sans Pro" panose="020B0503030403020204" pitchFamily="34" charset="0"/>
              <a:ea typeface="Source Sans Pro" panose="020B0503030403020204" pitchFamily="34" charset="0"/>
            </a:endParaRPr>
          </a:p>
          <a:p>
            <a:pPr marL="0" indent="0">
              <a:buNone/>
            </a:pPr>
            <a:endParaRPr lang="en-US" dirty="0">
              <a:latin typeface="Source Sans Pro" panose="020B0503030403020204" pitchFamily="34" charset="0"/>
              <a:ea typeface="Source Sans Pro" panose="020B0503030403020204" pitchFamily="34" charset="0"/>
            </a:endParaRPr>
          </a:p>
        </p:txBody>
      </p:sp>
      <p:sp>
        <p:nvSpPr>
          <p:cNvPr id="5" name="TextBox 4">
            <a:extLst>
              <a:ext uri="{FF2B5EF4-FFF2-40B4-BE49-F238E27FC236}">
                <a16:creationId xmlns:a16="http://schemas.microsoft.com/office/drawing/2014/main" id="{DFAA5245-DF19-70C7-8B9B-AA0B29EC547F}"/>
              </a:ext>
            </a:extLst>
          </p:cNvPr>
          <p:cNvSpPr txBox="1"/>
          <p:nvPr/>
        </p:nvSpPr>
        <p:spPr>
          <a:xfrm>
            <a:off x="833967" y="5210023"/>
            <a:ext cx="153790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a:latin typeface="Source Sans Pro"/>
                <a:ea typeface="Calibri"/>
                <a:cs typeface="Calibri"/>
              </a:rPr>
              <a:t>Glasses</a:t>
            </a:r>
            <a:endParaRPr lang="en-US" sz="2800">
              <a:latin typeface="Source Sans Pro"/>
              <a:ea typeface="Source Sans Pro"/>
            </a:endParaRPr>
          </a:p>
        </p:txBody>
      </p:sp>
      <p:pic>
        <p:nvPicPr>
          <p:cNvPr id="8" name="Picture 7">
            <a:extLst>
              <a:ext uri="{FF2B5EF4-FFF2-40B4-BE49-F238E27FC236}">
                <a16:creationId xmlns:a16="http://schemas.microsoft.com/office/drawing/2014/main" id="{F6423A60-AD1B-AAC4-F980-CE4FFEF51A6C}"/>
              </a:ext>
              <a:ext uri="{C183D7F6-B498-43B3-948B-1728B52AA6E4}">
                <adec:decorative xmlns:adec="http://schemas.microsoft.com/office/drawing/2017/decorative" val="1"/>
              </a:ext>
            </a:extLst>
          </p:cNvPr>
          <p:cNvPicPr>
            <a:picLocks noChangeAspect="1"/>
          </p:cNvPicPr>
          <p:nvPr/>
        </p:nvPicPr>
        <p:blipFill>
          <a:blip r:embed="rId3"/>
          <a:srcRect t="19994" r="211" b="9228"/>
          <a:stretch>
            <a:fillRect/>
          </a:stretch>
        </p:blipFill>
        <p:spPr>
          <a:xfrm>
            <a:off x="638024" y="2849884"/>
            <a:ext cx="3259681" cy="2303278"/>
          </a:xfrm>
          <a:prstGeom prst="rect">
            <a:avLst/>
          </a:prstGeom>
        </p:spPr>
      </p:pic>
      <p:sp>
        <p:nvSpPr>
          <p:cNvPr id="6" name="TextBox 5">
            <a:extLst>
              <a:ext uri="{FF2B5EF4-FFF2-40B4-BE49-F238E27FC236}">
                <a16:creationId xmlns:a16="http://schemas.microsoft.com/office/drawing/2014/main" id="{3D07208A-BB61-3268-F2BE-C70C979671D3}"/>
              </a:ext>
            </a:extLst>
          </p:cNvPr>
          <p:cNvSpPr txBox="1"/>
          <p:nvPr/>
        </p:nvSpPr>
        <p:spPr>
          <a:xfrm>
            <a:off x="3894061" y="5040689"/>
            <a:ext cx="5577717"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latin typeface="Source Sans Pro"/>
                <a:ea typeface="Calibri"/>
                <a:cs typeface="Calibri"/>
              </a:rPr>
              <a:t>Captioning on TVs at a loud restaurant or on social media content (Instagram Reels, TikTok)</a:t>
            </a:r>
            <a:endParaRPr lang="en-US" dirty="0"/>
          </a:p>
        </p:txBody>
      </p:sp>
      <p:pic>
        <p:nvPicPr>
          <p:cNvPr id="4" name="Picture 3">
            <a:extLst>
              <a:ext uri="{FF2B5EF4-FFF2-40B4-BE49-F238E27FC236}">
                <a16:creationId xmlns:a16="http://schemas.microsoft.com/office/drawing/2014/main" id="{14DF49BD-D270-C2E3-1684-54525DD1315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343703" y="2855761"/>
            <a:ext cx="3504596" cy="1968954"/>
          </a:xfrm>
          <a:prstGeom prst="rect">
            <a:avLst/>
          </a:prstGeom>
        </p:spPr>
      </p:pic>
      <p:sp>
        <p:nvSpPr>
          <p:cNvPr id="7" name="TextBox 6">
            <a:extLst>
              <a:ext uri="{FF2B5EF4-FFF2-40B4-BE49-F238E27FC236}">
                <a16:creationId xmlns:a16="http://schemas.microsoft.com/office/drawing/2014/main" id="{1C48791B-03DD-9E77-55B6-FB6A7B80E952}"/>
              </a:ext>
            </a:extLst>
          </p:cNvPr>
          <p:cNvSpPr txBox="1"/>
          <p:nvPr/>
        </p:nvSpPr>
        <p:spPr>
          <a:xfrm>
            <a:off x="9240158" y="5149547"/>
            <a:ext cx="2118480"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latin typeface="Source Sans Pro"/>
                <a:ea typeface="Calibri"/>
                <a:cs typeface="Calibri"/>
              </a:rPr>
              <a:t>Siri/Cortana/Alexa</a:t>
            </a:r>
          </a:p>
        </p:txBody>
      </p:sp>
      <p:pic>
        <p:nvPicPr>
          <p:cNvPr id="9" name="Picture 8">
            <a:extLst>
              <a:ext uri="{FF2B5EF4-FFF2-40B4-BE49-F238E27FC236}">
                <a16:creationId xmlns:a16="http://schemas.microsoft.com/office/drawing/2014/main" id="{4024583C-40E5-FF0D-C5CF-42357EF3FB72}"/>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983360" y="3125939"/>
            <a:ext cx="2619375" cy="1743075"/>
          </a:xfrm>
          <a:prstGeom prst="rect">
            <a:avLst/>
          </a:prstGeom>
        </p:spPr>
      </p:pic>
    </p:spTree>
    <p:extLst>
      <p:ext uri="{BB962C8B-B14F-4D97-AF65-F5344CB8AC3E}">
        <p14:creationId xmlns:p14="http://schemas.microsoft.com/office/powerpoint/2010/main" val="2038121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68536-76C0-CDB7-C387-785F361EF1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385F62-D514-561F-5213-80B98CD963AE}"/>
              </a:ext>
            </a:extLst>
          </p:cNvPr>
          <p:cNvSpPr>
            <a:spLocks noGrp="1"/>
          </p:cNvSpPr>
          <p:nvPr>
            <p:ph type="title"/>
          </p:nvPr>
        </p:nvSpPr>
        <p:spPr/>
        <p:txBody>
          <a:bodyPr/>
          <a:lstStyle/>
          <a:p>
            <a:r>
              <a:rPr lang="en-US">
                <a:latin typeface="Source Sans Pro"/>
                <a:ea typeface="Source Sans Pro"/>
              </a:rPr>
              <a:t>Why Disability Accommodations Matter</a:t>
            </a:r>
            <a:endParaRPr lang="en-US"/>
          </a:p>
        </p:txBody>
      </p:sp>
      <p:sp>
        <p:nvSpPr>
          <p:cNvPr id="3" name="Content Placeholder 2">
            <a:extLst>
              <a:ext uri="{FF2B5EF4-FFF2-40B4-BE49-F238E27FC236}">
                <a16:creationId xmlns:a16="http://schemas.microsoft.com/office/drawing/2014/main" id="{AC19FF92-76D9-44B6-1139-B294AE398C31}"/>
              </a:ext>
            </a:extLst>
          </p:cNvPr>
          <p:cNvSpPr>
            <a:spLocks noGrp="1"/>
          </p:cNvSpPr>
          <p:nvPr>
            <p:ph idx="1"/>
          </p:nvPr>
        </p:nvSpPr>
        <p:spPr>
          <a:xfrm>
            <a:off x="414867" y="2007054"/>
            <a:ext cx="5979886" cy="4351338"/>
          </a:xfrm>
        </p:spPr>
        <p:txBody>
          <a:bodyPr vert="horz" lIns="91440" tIns="45720" rIns="91440" bIns="45720" rtlCol="0" anchor="t">
            <a:normAutofit fontScale="92500" lnSpcReduction="20000"/>
          </a:bodyPr>
          <a:lstStyle/>
          <a:p>
            <a:r>
              <a:rPr lang="en-US" sz="3200">
                <a:latin typeface="Source Sans Pro"/>
                <a:ea typeface="Source Sans Pro"/>
              </a:rPr>
              <a:t>Alignment with City's Mission, Vision, and Values.</a:t>
            </a:r>
          </a:p>
          <a:p>
            <a:r>
              <a:rPr lang="en-US" sz="3200">
                <a:latin typeface="Source Sans Pro"/>
                <a:ea typeface="Source Sans Pro"/>
              </a:rPr>
              <a:t>Intersects with every aspect of the City's Talent Management Strategy</a:t>
            </a:r>
          </a:p>
          <a:p>
            <a:r>
              <a:rPr lang="en-US" sz="3200">
                <a:latin typeface="Source Sans Pro"/>
                <a:ea typeface="Source Sans Pro"/>
              </a:rPr>
              <a:t>Increases representation of </a:t>
            </a:r>
            <a:r>
              <a:rPr lang="en-US" sz="3200" dirty="0">
                <a:latin typeface="Source Sans Pro"/>
                <a:ea typeface="Source Sans Pro"/>
              </a:rPr>
              <a:t>disabled employees in government</a:t>
            </a:r>
          </a:p>
          <a:p>
            <a:r>
              <a:rPr lang="en-US" sz="3200">
                <a:latin typeface="Source Sans Pro"/>
                <a:ea typeface="Source Sans Pro"/>
              </a:rPr>
              <a:t>Accessibility improvements benefit everyone</a:t>
            </a:r>
          </a:p>
          <a:p>
            <a:r>
              <a:rPr lang="en-US" sz="3200">
                <a:latin typeface="Source Sans Pro"/>
                <a:ea typeface="Source Sans Pro"/>
              </a:rPr>
              <a:t>Compliance with federal/state law and City APMs</a:t>
            </a:r>
            <a:endParaRPr lang="en-US" sz="3200">
              <a:latin typeface="Source Sans Pro" panose="020B0503030403020204" pitchFamily="34" charset="0"/>
              <a:ea typeface="Source Sans Pro" panose="020B0503030403020204" pitchFamily="34" charset="0"/>
            </a:endParaRPr>
          </a:p>
        </p:txBody>
      </p:sp>
      <p:pic>
        <p:nvPicPr>
          <p:cNvPr id="4" name="Picture 3">
            <a:extLst>
              <a:ext uri="{FF2B5EF4-FFF2-40B4-BE49-F238E27FC236}">
                <a16:creationId xmlns:a16="http://schemas.microsoft.com/office/drawing/2014/main" id="{500B437C-E76E-FFDC-EBB0-E0C1D1ED0E56}"/>
              </a:ext>
              <a:ext uri="{C183D7F6-B498-43B3-948B-1728B52AA6E4}">
                <adec:decorative xmlns:adec="http://schemas.microsoft.com/office/drawing/2017/decorative" val="1"/>
              </a:ext>
            </a:extLst>
          </p:cNvPr>
          <p:cNvPicPr>
            <a:picLocks noChangeAspect="1"/>
          </p:cNvPicPr>
          <p:nvPr/>
        </p:nvPicPr>
        <p:blipFill>
          <a:blip r:embed="rId2"/>
          <a:srcRect l="11015" r="11663" b="-279"/>
          <a:stretch>
            <a:fillRect/>
          </a:stretch>
        </p:blipFill>
        <p:spPr>
          <a:xfrm>
            <a:off x="6735461" y="1694088"/>
            <a:ext cx="4964251" cy="4981758"/>
          </a:xfrm>
          <a:prstGeom prst="rect">
            <a:avLst/>
          </a:prstGeom>
        </p:spPr>
      </p:pic>
    </p:spTree>
    <p:extLst>
      <p:ext uri="{BB962C8B-B14F-4D97-AF65-F5344CB8AC3E}">
        <p14:creationId xmlns:p14="http://schemas.microsoft.com/office/powerpoint/2010/main" val="175504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Source Sans Pro"/>
                <a:ea typeface="Source Sans Pro"/>
              </a:rPr>
              <a:t>Laws Related to Accommodations</a:t>
            </a:r>
            <a:endParaRPr lang="en-US"/>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a:latin typeface="Source Sans Pro"/>
                <a:ea typeface="Source Sans Pro"/>
              </a:rPr>
              <a:t>Many laws intersect with the Americans with Disabilities Act depending on the case:</a:t>
            </a:r>
          </a:p>
          <a:p>
            <a:r>
              <a:rPr lang="en-US" dirty="0">
                <a:latin typeface="Source Sans Pro"/>
                <a:ea typeface="Source Sans Pro"/>
                <a:hlinkClick r:id="rId2"/>
              </a:rPr>
              <a:t>Pregnant Workers' Fairness Act (PWFA)</a:t>
            </a:r>
            <a:endParaRPr lang="en-US" dirty="0"/>
          </a:p>
          <a:p>
            <a:r>
              <a:rPr lang="en-US" dirty="0">
                <a:latin typeface="Source Sans Pro"/>
                <a:ea typeface="Source Sans Pro"/>
                <a:hlinkClick r:id="rId3"/>
              </a:rPr>
              <a:t>Protecting Urgent Maternal Protections Act (PUMP Act)</a:t>
            </a:r>
            <a:endParaRPr lang="en-US" dirty="0">
              <a:latin typeface="Source Sans Pro"/>
              <a:ea typeface="Source Sans Pro"/>
            </a:endParaRPr>
          </a:p>
          <a:p>
            <a:r>
              <a:rPr lang="en-US" dirty="0">
                <a:latin typeface="Source Sans Pro"/>
                <a:ea typeface="Source Sans Pro"/>
                <a:hlinkClick r:id="rId4"/>
              </a:rPr>
              <a:t>Family and Medical Leave Act</a:t>
            </a:r>
            <a:endParaRPr lang="en-US" dirty="0">
              <a:latin typeface="Source Sans Pro" panose="020B0503030403020204" pitchFamily="34" charset="0"/>
              <a:ea typeface="Source Sans Pro" panose="020B0503030403020204" pitchFamily="34" charset="0"/>
            </a:endParaRPr>
          </a:p>
          <a:p>
            <a:r>
              <a:rPr lang="en-US" dirty="0">
                <a:latin typeface="Source Sans Pro"/>
                <a:ea typeface="Source Sans Pro"/>
                <a:hlinkClick r:id="rId5"/>
              </a:rPr>
              <a:t>WI Fair Employment Law</a:t>
            </a:r>
            <a:endParaRPr lang="en-US" dirty="0">
              <a:latin typeface="Source Sans Pro"/>
              <a:ea typeface="Source Sans Pro"/>
            </a:endParaRPr>
          </a:p>
          <a:p>
            <a:pPr marL="0" indent="0">
              <a:buNone/>
            </a:pPr>
            <a:endParaRPr lang="en-US" dirty="0">
              <a:latin typeface="Source Sans Pro"/>
              <a:ea typeface="Source Sans Pro"/>
            </a:endParaRPr>
          </a:p>
          <a:p>
            <a:pPr marL="0" indent="0">
              <a:buNone/>
            </a:pPr>
            <a:endParaRPr lang="en-US" dirty="0">
              <a:latin typeface="Source Sans Pro"/>
              <a:ea typeface="Source Sans Pro"/>
            </a:endParaRPr>
          </a:p>
        </p:txBody>
      </p:sp>
    </p:spTree>
    <p:extLst>
      <p:ext uri="{BB962C8B-B14F-4D97-AF65-F5344CB8AC3E}">
        <p14:creationId xmlns:p14="http://schemas.microsoft.com/office/powerpoint/2010/main" val="4148576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25B5A-4305-8A9F-3045-C2D5D938BB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49DCB-9260-1793-914D-60F955743DF9}"/>
              </a:ext>
            </a:extLst>
          </p:cNvPr>
          <p:cNvSpPr>
            <a:spLocks noGrp="1"/>
          </p:cNvSpPr>
          <p:nvPr>
            <p:ph type="title"/>
          </p:nvPr>
        </p:nvSpPr>
        <p:spPr/>
        <p:txBody>
          <a:bodyPr/>
          <a:lstStyle/>
          <a:p>
            <a:r>
              <a:rPr lang="en-US">
                <a:latin typeface="Source Sans Pro"/>
                <a:ea typeface="Source Sans Pro"/>
              </a:rPr>
              <a:t>City Policies Related to Accommodations</a:t>
            </a:r>
            <a:endParaRPr lang="en-US"/>
          </a:p>
        </p:txBody>
      </p:sp>
      <p:sp>
        <p:nvSpPr>
          <p:cNvPr id="3" name="Content Placeholder 2">
            <a:extLst>
              <a:ext uri="{FF2B5EF4-FFF2-40B4-BE49-F238E27FC236}">
                <a16:creationId xmlns:a16="http://schemas.microsoft.com/office/drawing/2014/main" id="{32CAD45A-62C2-BC41-3571-84967E77E445}"/>
              </a:ext>
            </a:extLst>
          </p:cNvPr>
          <p:cNvSpPr>
            <a:spLocks noGrp="1"/>
          </p:cNvSpPr>
          <p:nvPr>
            <p:ph idx="1"/>
          </p:nvPr>
        </p:nvSpPr>
        <p:spPr/>
        <p:txBody>
          <a:bodyPr vert="horz" lIns="91440" tIns="45720" rIns="91440" bIns="45720" rtlCol="0" anchor="t">
            <a:normAutofit/>
          </a:bodyPr>
          <a:lstStyle/>
          <a:p>
            <a:r>
              <a:rPr lang="en-US" dirty="0">
                <a:latin typeface="Source Sans Pro"/>
                <a:ea typeface="Source Sans Pro"/>
                <a:hlinkClick r:id="rId2"/>
              </a:rPr>
              <a:t>APM 2-22: Workplace Accommodations</a:t>
            </a:r>
            <a:endParaRPr lang="en-US" dirty="0">
              <a:latin typeface="Source Sans Pro"/>
              <a:ea typeface="Source Sans Pro"/>
            </a:endParaRPr>
          </a:p>
          <a:p>
            <a:r>
              <a:rPr lang="en-US" dirty="0">
                <a:latin typeface="Source Sans Pro"/>
                <a:ea typeface="Source Sans Pro"/>
                <a:hlinkClick r:id="rId3"/>
              </a:rPr>
              <a:t>APM 2-21: Family and Medical Leaves of Absence</a:t>
            </a:r>
            <a:endParaRPr lang="en-US" dirty="0">
              <a:latin typeface="Source Sans Pro" panose="020B0503030403020204" pitchFamily="34" charset="0"/>
              <a:ea typeface="Source Sans Pro" panose="020B0503030403020204" pitchFamily="34" charset="0"/>
            </a:endParaRPr>
          </a:p>
          <a:p>
            <a:r>
              <a:rPr lang="en-US" dirty="0">
                <a:latin typeface="Source Sans Pro"/>
                <a:ea typeface="Source Sans Pro"/>
                <a:hlinkClick r:id="rId4"/>
              </a:rPr>
              <a:t>APM 2-31: Leave of Absence Without Pay</a:t>
            </a:r>
            <a:endParaRPr lang="en-US" dirty="0">
              <a:latin typeface="Source Sans Pro" panose="020B0503030403020204" pitchFamily="34" charset="0"/>
              <a:ea typeface="Source Sans Pro" panose="020B0503030403020204" pitchFamily="34" charset="0"/>
            </a:endParaRPr>
          </a:p>
          <a:p>
            <a:r>
              <a:rPr lang="en-US" dirty="0">
                <a:latin typeface="Source Sans Pro"/>
                <a:ea typeface="Source Sans Pro"/>
                <a:hlinkClick r:id="rId5"/>
              </a:rPr>
              <a:t>APM 2-40: Fitness for Duty Examinations</a:t>
            </a:r>
            <a:endParaRPr lang="en-US" dirty="0">
              <a:latin typeface="Source Sans Pro"/>
              <a:ea typeface="Source Sans Pro"/>
            </a:endParaRPr>
          </a:p>
          <a:p>
            <a:r>
              <a:rPr lang="en-US" dirty="0">
                <a:latin typeface="Source Sans Pro"/>
                <a:ea typeface="Source Sans Pro"/>
                <a:hlinkClick r:id="rId6"/>
              </a:rPr>
              <a:t>APM 2-45: Disability Leave/Layoff</a:t>
            </a:r>
            <a:endParaRPr lang="en-US" dirty="0">
              <a:latin typeface="Source Sans Pro" panose="020B0503030403020204" pitchFamily="34" charset="0"/>
              <a:ea typeface="Source Sans Pro" panose="020B0503030403020204" pitchFamily="34" charset="0"/>
            </a:endParaRPr>
          </a:p>
          <a:p>
            <a:r>
              <a:rPr lang="en-US" dirty="0">
                <a:latin typeface="Source Sans Pro"/>
                <a:ea typeface="Source Sans Pro"/>
                <a:hlinkClick r:id="rId7"/>
              </a:rPr>
              <a:t>APM 2-7: Temporary Transitional Assignments</a:t>
            </a:r>
            <a:endParaRPr lang="en-US" dirty="0">
              <a:latin typeface="Source Sans Pro" panose="020B0503030403020204" pitchFamily="34" charset="0"/>
              <a:ea typeface="Source Sans Pro" panose="020B0503030403020204" pitchFamily="34" charset="0"/>
            </a:endParaRPr>
          </a:p>
          <a:p>
            <a:endParaRPr lang="en-US"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859995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F3DB8-8657-E652-B84B-73E5623B8BD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2F2C8CC-2D74-A4B6-1B79-1DD2C9B6BA47}"/>
              </a:ext>
              <a:ext uri="{C183D7F6-B498-43B3-948B-1728B52AA6E4}">
                <adec:decorative xmlns:adec="http://schemas.microsoft.com/office/drawing/2017/decorative" val="1"/>
              </a:ext>
            </a:extLst>
          </p:cNvPr>
          <p:cNvSpPr/>
          <p:nvPr/>
        </p:nvSpPr>
        <p:spPr>
          <a:xfrm>
            <a:off x="0" y="0"/>
            <a:ext cx="27432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Title 2">
            <a:extLst>
              <a:ext uri="{FF2B5EF4-FFF2-40B4-BE49-F238E27FC236}">
                <a16:creationId xmlns:a16="http://schemas.microsoft.com/office/drawing/2014/main" id="{5867F7E6-9F88-66D2-66E2-CBC5AC85DB0D}"/>
              </a:ext>
            </a:extLst>
          </p:cNvPr>
          <p:cNvSpPr>
            <a:spLocks noGrp="1"/>
          </p:cNvSpPr>
          <p:nvPr>
            <p:ph type="title" idx="4294967295"/>
          </p:nvPr>
        </p:nvSpPr>
        <p:spPr>
          <a:xfrm>
            <a:off x="164479" y="3596639"/>
            <a:ext cx="2414241"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bg1"/>
                </a:solidFill>
                <a:effectLst/>
                <a:uLnTx/>
                <a:uFillTx/>
                <a:latin typeface="Source Sans Pro"/>
                <a:ea typeface="Source Sans Pro"/>
                <a:cs typeface="+mn-cs"/>
              </a:rPr>
              <a:t>Agenda Check-In 1</a:t>
            </a:r>
            <a:endParaRPr kumimoji="0" lang="en-US" sz="4000" b="0" i="0" u="none" strike="noStrike" kern="1200" cap="none" spc="0" normalizeH="0" baseline="0" noProof="0" dirty="0">
              <a:ln>
                <a:noFill/>
              </a:ln>
              <a:solidFill>
                <a:schemeClr val="bg1"/>
              </a:solidFill>
              <a:effectLst/>
              <a:uLnTx/>
              <a:uFillTx/>
              <a:latin typeface="Source Sans Pro" panose="020B0503030403020204" pitchFamily="34" charset="0"/>
              <a:ea typeface="Source Sans Pro" panose="020B0503030403020204" pitchFamily="34" charset="0"/>
              <a:cs typeface="+mn-cs"/>
            </a:endParaRPr>
          </a:p>
        </p:txBody>
      </p:sp>
      <p:pic>
        <p:nvPicPr>
          <p:cNvPr id="4" name="Picture 3">
            <a:extLst>
              <a:ext uri="{FF2B5EF4-FFF2-40B4-BE49-F238E27FC236}">
                <a16:creationId xmlns:a16="http://schemas.microsoft.com/office/drawing/2014/main" id="{FCB64050-E30B-465C-543A-906E12FC321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491" y="1155877"/>
            <a:ext cx="2273122" cy="2273122"/>
          </a:xfrm>
          <a:prstGeom prst="rect">
            <a:avLst/>
          </a:prstGeom>
        </p:spPr>
      </p:pic>
      <p:sp>
        <p:nvSpPr>
          <p:cNvPr id="5" name="Content Placeholder 2">
            <a:extLst>
              <a:ext uri="{FF2B5EF4-FFF2-40B4-BE49-F238E27FC236}">
                <a16:creationId xmlns:a16="http://schemas.microsoft.com/office/drawing/2014/main" id="{368E25D1-DE48-3AF3-8CAF-63C1A7E2EB84}"/>
              </a:ext>
            </a:extLst>
          </p:cNvPr>
          <p:cNvSpPr txBox="1">
            <a:spLocks/>
          </p:cNvSpPr>
          <p:nvPr/>
        </p:nvSpPr>
        <p:spPr>
          <a:xfrm>
            <a:off x="3514897" y="877974"/>
            <a:ext cx="7740535"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Wingdings"/>
              <a:buChar char="ü"/>
            </a:pPr>
            <a:r>
              <a:rPr lang="en-US">
                <a:latin typeface="Source Sans Pro"/>
                <a:ea typeface="Source Sans Pro"/>
              </a:rPr>
              <a:t>Understanding Disability &amp; Disability Accommodations</a:t>
            </a:r>
            <a:endParaRPr lang="en-US"/>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a:buFont typeface="Wingdings" panose="05000000000000000000" pitchFamily="2" charset="2"/>
              <a:buChar char="q"/>
            </a:pPr>
            <a:r>
              <a:rPr lang="en-US" dirty="0">
                <a:latin typeface="Source Sans Pro"/>
                <a:ea typeface="Source Sans Pro"/>
              </a:rPr>
              <a:t> Identifying &amp; Referring Accommodation Requests</a:t>
            </a:r>
            <a:endParaRPr lang="en-US">
              <a:latin typeface="Source Sans Pro" panose="020B0503030403020204" pitchFamily="34" charset="0"/>
              <a:ea typeface="Source Sans Pro" panose="020B0503030403020204" pitchFamily="34" charset="0"/>
            </a:endParaRPr>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a:buFont typeface="Wingdings" panose="05000000000000000000" pitchFamily="2" charset="2"/>
              <a:buChar char="q"/>
            </a:pPr>
            <a:r>
              <a:rPr lang="en-US" dirty="0">
                <a:latin typeface="Source Sans Pro"/>
                <a:ea typeface="Source Sans Pro"/>
              </a:rPr>
              <a:t> Your Responsibilities in the Accommodations Process</a:t>
            </a:r>
          </a:p>
          <a:p>
            <a:pPr marL="0" indent="0">
              <a:buNone/>
            </a:pPr>
            <a:endParaRPr lang="en-US">
              <a:latin typeface="Source Sans Pro"/>
              <a:ea typeface="Source Sans Pro"/>
            </a:endParaRPr>
          </a:p>
          <a:p>
            <a:pPr>
              <a:buFont typeface="Wingdings" panose="05000000000000000000" pitchFamily="2" charset="2"/>
              <a:buChar char="q"/>
            </a:pPr>
            <a:r>
              <a:rPr lang="en-US" dirty="0">
                <a:latin typeface="Source Sans Pro"/>
                <a:ea typeface="Source Sans Pro"/>
              </a:rPr>
              <a:t> Creating a Culture of Accessibility</a:t>
            </a:r>
            <a:endParaRPr lang="en-US"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454264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atin typeface="Source Sans Pro"/>
                <a:ea typeface="Source Sans Pro"/>
              </a:rPr>
              <a:t>Identifying &amp; Referring Accommodation Requests</a:t>
            </a:r>
            <a:endParaRPr lang="en-US"/>
          </a:p>
        </p:txBody>
      </p:sp>
      <p:sp>
        <p:nvSpPr>
          <p:cNvPr id="3" name="Subtitle 2">
            <a:extLst>
              <a:ext uri="{C183D7F6-B498-43B3-948B-1728B52AA6E4}">
                <adec:decorative xmlns:adec="http://schemas.microsoft.com/office/drawing/2017/decorative" val="1"/>
              </a:ext>
            </a:extLst>
          </p:cNvPr>
          <p:cNvSpPr>
            <a:spLocks noGrp="1"/>
          </p:cNvSpPr>
          <p:nvPr>
            <p:ph type="subTitle" idx="1"/>
          </p:nvPr>
        </p:nvSpPr>
        <p:spPr/>
        <p:txBody>
          <a:bodyPr/>
          <a:lstStyle/>
          <a:p>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672636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Source Sans Pro"/>
                <a:ea typeface="Source Sans Pro"/>
              </a:rPr>
              <a:t>Navigate Multiple Lanes</a:t>
            </a:r>
            <a:endParaRPr lang="en-US" dirty="0"/>
          </a:p>
        </p:txBody>
      </p:sp>
      <p:sp>
        <p:nvSpPr>
          <p:cNvPr id="3" name="Content Placeholder 2"/>
          <p:cNvSpPr>
            <a:spLocks noGrp="1"/>
          </p:cNvSpPr>
          <p:nvPr>
            <p:ph idx="1"/>
          </p:nvPr>
        </p:nvSpPr>
        <p:spPr>
          <a:xfrm>
            <a:off x="608390" y="1825625"/>
            <a:ext cx="5483982" cy="4351338"/>
          </a:xfrm>
        </p:spPr>
        <p:txBody>
          <a:bodyPr vert="horz" lIns="91440" tIns="45720" rIns="91440" bIns="45720" rtlCol="0" anchor="t">
            <a:normAutofit fontScale="92500"/>
          </a:bodyPr>
          <a:lstStyle/>
          <a:p>
            <a:r>
              <a:rPr lang="en-US">
                <a:latin typeface="Source Sans Pro"/>
                <a:ea typeface="Source Sans Pro"/>
              </a:rPr>
              <a:t>As supervisor, you may be navigating multiple "lanes".</a:t>
            </a:r>
          </a:p>
          <a:p>
            <a:pPr lvl="1"/>
            <a:r>
              <a:rPr lang="en-US">
                <a:latin typeface="Source Sans Pro"/>
                <a:ea typeface="Source Sans Pro"/>
              </a:rPr>
              <a:t>Performance concerns</a:t>
            </a:r>
          </a:p>
          <a:p>
            <a:pPr lvl="1"/>
            <a:r>
              <a:rPr lang="en-US">
                <a:latin typeface="Source Sans Pro"/>
                <a:ea typeface="Source Sans Pro"/>
              </a:rPr>
              <a:t>Misconduct allegations</a:t>
            </a:r>
          </a:p>
          <a:p>
            <a:pPr lvl="1"/>
            <a:r>
              <a:rPr lang="en-US">
                <a:latin typeface="Source Sans Pro"/>
                <a:ea typeface="Source Sans Pro"/>
              </a:rPr>
              <a:t>FMLA requests</a:t>
            </a:r>
          </a:p>
          <a:p>
            <a:pPr lvl="1"/>
            <a:r>
              <a:rPr lang="en-US">
                <a:latin typeface="Source Sans Pro"/>
                <a:ea typeface="Source Sans Pro"/>
              </a:rPr>
              <a:t>Promotions/transfers</a:t>
            </a:r>
          </a:p>
          <a:p>
            <a:r>
              <a:rPr lang="en-US">
                <a:latin typeface="Source Sans Pro"/>
                <a:ea typeface="Source Sans Pro"/>
              </a:rPr>
              <a:t>Limit the information you share at first about performance, promotion/transfer, and misconduct "lanes" when discussing an accommodations case.</a:t>
            </a:r>
            <a:endParaRPr lang="en-US">
              <a:latin typeface="Source Sans Pro" panose="020B0503030403020204" pitchFamily="34" charset="0"/>
              <a:ea typeface="Source Sans Pro" panose="020B0503030403020204" pitchFamily="34" charset="0"/>
            </a:endParaRPr>
          </a:p>
        </p:txBody>
      </p:sp>
      <p:pic>
        <p:nvPicPr>
          <p:cNvPr id="4" name="Picture 3" descr="An empty swimming pool with seven lanes.">
            <a:extLst>
              <a:ext uri="{FF2B5EF4-FFF2-40B4-BE49-F238E27FC236}">
                <a16:creationId xmlns:a16="http://schemas.microsoft.com/office/drawing/2014/main" id="{F0536DA0-7075-D688-1D2C-298669A67073}"/>
              </a:ext>
            </a:extLst>
          </p:cNvPr>
          <p:cNvPicPr>
            <a:picLocks noChangeAspect="1"/>
          </p:cNvPicPr>
          <p:nvPr/>
        </p:nvPicPr>
        <p:blipFill>
          <a:blip r:embed="rId2"/>
          <a:stretch>
            <a:fillRect/>
          </a:stretch>
        </p:blipFill>
        <p:spPr>
          <a:xfrm>
            <a:off x="6336393" y="2314423"/>
            <a:ext cx="5494261" cy="3124200"/>
          </a:xfrm>
          <a:prstGeom prst="rect">
            <a:avLst/>
          </a:prstGeom>
        </p:spPr>
      </p:pic>
    </p:spTree>
    <p:extLst>
      <p:ext uri="{BB962C8B-B14F-4D97-AF65-F5344CB8AC3E}">
        <p14:creationId xmlns:p14="http://schemas.microsoft.com/office/powerpoint/2010/main" val="3365804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1862667" cy="6858000"/>
          </a:xfrm>
          <a:prstGeom prst="rect">
            <a:avLst/>
          </a:prstGeom>
          <a:solidFill>
            <a:srgbClr val="03626B"/>
          </a:solidFill>
          <a:ln w="12700" cap="flat" cmpd="sng" algn="ctr">
            <a:solidFill>
              <a:srgbClr val="03626B"/>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lt1"/>
                </a:solidFill>
                <a:effectLst/>
                <a:uLnTx/>
                <a:uFillTx/>
                <a:latin typeface="Source Sans Pro" panose="020B0503030403020204" pitchFamily="34" charset="0"/>
                <a:ea typeface="Source Sans Pro" panose="020B0503030403020204" pitchFamily="34" charset="0"/>
                <a:cs typeface="+mn-cs"/>
              </a:rPr>
              <a:t>Tech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lt1"/>
                </a:solidFill>
                <a:effectLst/>
                <a:uLnTx/>
                <a:uFillTx/>
                <a:latin typeface="Source Sans Pro" panose="020B0503030403020204" pitchFamily="34" charset="0"/>
                <a:ea typeface="Source Sans Pro" panose="020B0503030403020204" pitchFamily="34" charset="0"/>
                <a:cs typeface="+mn-cs"/>
              </a:rPr>
              <a:t>Check</a:t>
            </a:r>
          </a:p>
        </p:txBody>
      </p:sp>
      <p:sp>
        <p:nvSpPr>
          <p:cNvPr id="12" name="Content Placeholder 2"/>
          <p:cNvSpPr txBox="1">
            <a:spLocks/>
          </p:cNvSpPr>
          <p:nvPr/>
        </p:nvSpPr>
        <p:spPr>
          <a:xfrm>
            <a:off x="2126363" y="358422"/>
            <a:ext cx="10043059" cy="614115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Rename Yourself </a:t>
            </a:r>
          </a:p>
          <a:p>
            <a:pPr lvl="1">
              <a:lnSpc>
                <a:spcPct val="100000"/>
              </a:lnSpc>
            </a:pPr>
            <a:r>
              <a:rPr lang="en-US" sz="1400" dirty="0">
                <a:latin typeface="Source Sans Pro" panose="020B0503030403020204" pitchFamily="34" charset="0"/>
                <a:ea typeface="Source Sans Pro" panose="020B0503030403020204" pitchFamily="34" charset="0"/>
              </a:rPr>
              <a:t>Participants &gt; Hoover over your name &gt; 3 dots &gt; Rename. Type your Name, Pronouns, and Department.</a:t>
            </a:r>
          </a:p>
          <a:p>
            <a:pPr marL="457200" lvl="1" indent="0">
              <a:lnSpc>
                <a:spcPct val="100000"/>
              </a:lnSpc>
              <a:buNone/>
            </a:pPr>
            <a:endParaRPr lang="en-US" sz="8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Mic &amp; Video Test</a:t>
            </a:r>
          </a:p>
          <a:p>
            <a:pPr lvl="1">
              <a:lnSpc>
                <a:spcPct val="100000"/>
              </a:lnSpc>
            </a:pPr>
            <a:r>
              <a:rPr lang="en-US" sz="1400" dirty="0">
                <a:latin typeface="Source Sans Pro" panose="020B0503030403020204" pitchFamily="34" charset="0"/>
                <a:ea typeface="Source Sans Pro" panose="020B0503030403020204" pitchFamily="34" charset="0"/>
              </a:rPr>
              <a:t>Select the microphone button to unmute yourself &amp; say hello! Select the video button to go on/off camera.</a:t>
            </a:r>
          </a:p>
          <a:p>
            <a:pPr marL="457200" lvl="1" indent="0">
              <a:lnSpc>
                <a:spcPct val="100000"/>
              </a:lnSpc>
              <a:buNone/>
            </a:pPr>
            <a:r>
              <a:rPr lang="en-US" sz="1200" dirty="0">
                <a:latin typeface="Source Sans Pro" panose="020B0503030403020204" pitchFamily="34" charset="0"/>
                <a:ea typeface="Source Sans Pro" panose="020B0503030403020204" pitchFamily="34" charset="0"/>
              </a:rPr>
              <a:t> </a:t>
            </a:r>
            <a:r>
              <a:rPr lang="en-US" sz="800" dirty="0">
                <a:latin typeface="Source Sans Pro" panose="020B0503030403020204" pitchFamily="34" charset="0"/>
                <a:ea typeface="Source Sans Pro" panose="020B0503030403020204" pitchFamily="34" charset="0"/>
              </a:rPr>
              <a:t>  </a:t>
            </a:r>
            <a:endParaRPr lang="en-US" sz="1200" b="1"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Locate the Chat Feature </a:t>
            </a:r>
          </a:p>
          <a:p>
            <a:pPr lvl="1">
              <a:lnSpc>
                <a:spcPct val="100000"/>
              </a:lnSpc>
            </a:pPr>
            <a:r>
              <a:rPr lang="en-US" sz="1400" dirty="0">
                <a:latin typeface="Source Sans Pro" panose="020B0503030403020204" pitchFamily="34" charset="0"/>
                <a:ea typeface="Source Sans Pro" panose="020B0503030403020204" pitchFamily="34" charset="0"/>
              </a:rPr>
              <a:t>Select the three dots &gt; Chat to open up the chat box. </a:t>
            </a:r>
          </a:p>
          <a:p>
            <a:pPr marL="457200" lvl="1" indent="0">
              <a:lnSpc>
                <a:spcPct val="100000"/>
              </a:lnSpc>
              <a:buNone/>
            </a:pPr>
            <a:endParaRPr lang="en-US" sz="8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Raise Hand or Use Reactions</a:t>
            </a:r>
          </a:p>
          <a:p>
            <a:pPr lvl="1">
              <a:lnSpc>
                <a:spcPct val="100000"/>
              </a:lnSpc>
            </a:pPr>
            <a:r>
              <a:rPr lang="en-US" sz="1400" dirty="0">
                <a:latin typeface="Source Sans Pro" panose="020B0503030403020204" pitchFamily="34" charset="0"/>
                <a:ea typeface="Source Sans Pro" panose="020B0503030403020204" pitchFamily="34" charset="0"/>
              </a:rPr>
              <a:t>Select the three dots &gt; Reactions &gt; Raise Hand to raise your hand. </a:t>
            </a:r>
          </a:p>
          <a:p>
            <a:pPr marL="457200" lvl="1" indent="0">
              <a:lnSpc>
                <a:spcPct val="100000"/>
              </a:lnSpc>
              <a:buNone/>
            </a:pPr>
            <a:endParaRPr lang="en-US" sz="12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Turn on Closed Captioning</a:t>
            </a:r>
          </a:p>
          <a:p>
            <a:pPr lvl="1">
              <a:lnSpc>
                <a:spcPct val="100000"/>
              </a:lnSpc>
            </a:pPr>
            <a:r>
              <a:rPr lang="en-US" sz="1400" dirty="0">
                <a:latin typeface="Source Sans Pro" panose="020B0503030403020204" pitchFamily="34" charset="0"/>
                <a:ea typeface="Source Sans Pro" panose="020B0503030403020204" pitchFamily="34" charset="0"/>
              </a:rPr>
              <a:t>Select Show Captions button, select your preferred language, click Save.</a:t>
            </a:r>
          </a:p>
          <a:p>
            <a:pPr marL="457200" lvl="1" indent="0">
              <a:lnSpc>
                <a:spcPct val="100000"/>
              </a:lnSpc>
              <a:buNone/>
            </a:pPr>
            <a:endParaRPr lang="en-US" sz="8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Turn off your VPN</a:t>
            </a:r>
          </a:p>
          <a:p>
            <a:pPr marL="457200" indent="-457200">
              <a:lnSpc>
                <a:spcPct val="100000"/>
              </a:lnSpc>
              <a:buFont typeface="+mj-lt"/>
              <a:buAutoNum type="arabicPeriod"/>
            </a:pPr>
            <a:endParaRPr lang="en-US" sz="1000" b="1"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Grab a Copy of the Learner Workbook / Handouts</a:t>
            </a:r>
          </a:p>
          <a:p>
            <a:pPr lvl="1">
              <a:lnSpc>
                <a:spcPct val="100000"/>
              </a:lnSpc>
            </a:pPr>
            <a:r>
              <a:rPr lang="en-US" sz="1400" dirty="0">
                <a:latin typeface="Source Sans Pro" panose="020B0503030403020204" pitchFamily="34" charset="0"/>
                <a:ea typeface="Source Sans Pro" panose="020B0503030403020204" pitchFamily="34" charset="0"/>
              </a:rPr>
              <a:t>Found in Chat from your facilitator! </a:t>
            </a:r>
            <a:endParaRPr lang="en-US" sz="800" dirty="0">
              <a:latin typeface="Source Sans Pro" panose="020B0503030403020204" pitchFamily="34" charset="0"/>
              <a:ea typeface="Source Sans Pro" panose="020B0503030403020204" pitchFamily="34" charset="0"/>
            </a:endParaRPr>
          </a:p>
          <a:p>
            <a:pPr marL="0" indent="0" algn="r">
              <a:lnSpc>
                <a:spcPct val="100000"/>
              </a:lnSpc>
              <a:buNone/>
            </a:pPr>
            <a:r>
              <a:rPr lang="en-US" sz="2000" dirty="0">
                <a:latin typeface="Source Sans Pro" panose="020B0503030403020204" pitchFamily="34" charset="0"/>
                <a:ea typeface="Source Sans Pro" panose="020B0503030403020204" pitchFamily="34" charset="0"/>
              </a:rPr>
              <a:t>Disruption? Try logging out and logging back in again. </a:t>
            </a:r>
            <a:endParaRPr lang="en-US" sz="2000" b="1" dirty="0">
              <a:latin typeface="Source Sans Pro" panose="020B0503030403020204" pitchFamily="34" charset="0"/>
              <a:ea typeface="Source Sans Pro" panose="020B0503030403020204" pitchFamily="34" charset="0"/>
            </a:endParaRPr>
          </a:p>
        </p:txBody>
      </p:sp>
      <p:pic>
        <p:nvPicPr>
          <p:cNvPr id="14" name="Picture 13">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6351" y="190420"/>
            <a:ext cx="1271846" cy="548640"/>
          </a:xfrm>
          <a:prstGeom prst="rect">
            <a:avLst/>
          </a:prstGeo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0026" y="1117310"/>
            <a:ext cx="2172617" cy="548640"/>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00604" y="2058714"/>
            <a:ext cx="869384" cy="548640"/>
          </a:xfrm>
          <a:prstGeom prst="rect">
            <a:avLst/>
          </a:prstGeom>
        </p:spPr>
      </p:pic>
      <p:pic>
        <p:nvPicPr>
          <p:cNvPr id="13" name="Picture 12">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77555" y="3154680"/>
            <a:ext cx="822960" cy="548640"/>
          </a:xfrm>
          <a:prstGeom prst="rect">
            <a:avLst/>
          </a:prstGeom>
        </p:spPr>
      </p:pic>
      <p:pic>
        <p:nvPicPr>
          <p:cNvPr id="4" name="Picture 3">
            <a:extLst>
              <a:ext uri="{FF2B5EF4-FFF2-40B4-BE49-F238E27FC236}">
                <a16:creationId xmlns:a16="http://schemas.microsoft.com/office/drawing/2014/main" id="{D93A3FCA-C908-BB22-F2CA-17ADD42E7AAF}"/>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773326" y="3875881"/>
            <a:ext cx="1019317" cy="523948"/>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905209" y="4853899"/>
            <a:ext cx="1190791" cy="657317"/>
          </a:xfrm>
          <a:prstGeom prst="rect">
            <a:avLst/>
          </a:prstGeom>
        </p:spPr>
      </p:pic>
      <p:pic>
        <p:nvPicPr>
          <p:cNvPr id="18" name="Picture 17">
            <a:extLs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89035" y="5669031"/>
            <a:ext cx="605742" cy="605742"/>
          </a:xfrm>
          <a:prstGeom prst="rect">
            <a:avLst/>
          </a:prstGeom>
        </p:spPr>
      </p:pic>
    </p:spTree>
    <p:extLst>
      <p:ext uri="{BB962C8B-B14F-4D97-AF65-F5344CB8AC3E}">
        <p14:creationId xmlns:p14="http://schemas.microsoft.com/office/powerpoint/2010/main" val="2741388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E831C-D7E2-B696-1848-BFBA37EB13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B7E96-8842-6AC7-5AA9-AE9CEE1D6072}"/>
              </a:ext>
            </a:extLst>
          </p:cNvPr>
          <p:cNvSpPr>
            <a:spLocks noGrp="1"/>
          </p:cNvSpPr>
          <p:nvPr>
            <p:ph type="title"/>
          </p:nvPr>
        </p:nvSpPr>
        <p:spPr/>
        <p:txBody>
          <a:bodyPr/>
          <a:lstStyle/>
          <a:p>
            <a:r>
              <a:rPr lang="en-US" dirty="0">
                <a:latin typeface="Source Sans Pro"/>
                <a:ea typeface="Source Sans Pro"/>
              </a:rPr>
              <a:t>Identify the "Link"</a:t>
            </a:r>
            <a:endParaRPr lang="en-US" dirty="0"/>
          </a:p>
        </p:txBody>
      </p:sp>
      <p:sp>
        <p:nvSpPr>
          <p:cNvPr id="3" name="Content Placeholder 2">
            <a:extLst>
              <a:ext uri="{FF2B5EF4-FFF2-40B4-BE49-F238E27FC236}">
                <a16:creationId xmlns:a16="http://schemas.microsoft.com/office/drawing/2014/main" id="{B057241B-EC9E-F43D-74F8-38DE9820672F}"/>
              </a:ext>
            </a:extLst>
          </p:cNvPr>
          <p:cNvSpPr>
            <a:spLocks noGrp="1"/>
          </p:cNvSpPr>
          <p:nvPr>
            <p:ph idx="1"/>
          </p:nvPr>
        </p:nvSpPr>
        <p:spPr/>
        <p:txBody>
          <a:bodyPr vert="horz" lIns="91440" tIns="45720" rIns="91440" bIns="45720" rtlCol="0" anchor="t">
            <a:normAutofit/>
          </a:bodyPr>
          <a:lstStyle/>
          <a:p>
            <a:pPr marL="0" indent="0">
              <a:buNone/>
            </a:pPr>
            <a:r>
              <a:rPr lang="en-US" sz="3600" dirty="0">
                <a:latin typeface="Source Sans Pro"/>
                <a:ea typeface="Source Sans Pro"/>
              </a:rPr>
              <a:t>Look for the "link" between these two things to identify a disability accommodation request:</a:t>
            </a:r>
          </a:p>
          <a:p>
            <a:pPr marL="514350" indent="-514350">
              <a:buAutoNum type="arabicPeriod"/>
            </a:pPr>
            <a:r>
              <a:rPr lang="en-US" sz="3600" dirty="0">
                <a:latin typeface="Source Sans Pro"/>
                <a:ea typeface="Source Sans Pro"/>
              </a:rPr>
              <a:t>The employee's medical condition and/or disability</a:t>
            </a:r>
          </a:p>
          <a:p>
            <a:pPr marL="514350" indent="-514350">
              <a:buAutoNum type="arabicPeriod"/>
            </a:pPr>
            <a:r>
              <a:rPr lang="en-US" sz="3600" dirty="0">
                <a:latin typeface="Source Sans Pro"/>
                <a:ea typeface="Source Sans Pro"/>
              </a:rPr>
              <a:t>The employee's job, job application, and/or benefit of employment</a:t>
            </a:r>
            <a:endParaRPr lang="en-US" sz="3600" dirty="0">
              <a:latin typeface="Source Sans Pro" panose="020B0503030403020204" pitchFamily="34" charset="0"/>
              <a:ea typeface="Source Sans Pro" panose="020B0503030403020204" pitchFamily="34" charset="0"/>
            </a:endParaRPr>
          </a:p>
          <a:p>
            <a:pPr marL="0" indent="0">
              <a:buNone/>
            </a:pPr>
            <a:r>
              <a:rPr lang="en-US" sz="3600" b="1" dirty="0">
                <a:latin typeface="Source Sans Pro"/>
                <a:ea typeface="Source Sans Pro"/>
              </a:rPr>
              <a:t>If you're not sure – refer!</a:t>
            </a:r>
            <a:endParaRPr lang="en-US" sz="3600" b="1"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416249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2E33F-D233-FA82-12CD-178C700116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9602F2-6E2D-9E11-EEE8-14870DAD1E18}"/>
              </a:ext>
            </a:extLst>
          </p:cNvPr>
          <p:cNvSpPr>
            <a:spLocks noGrp="1"/>
          </p:cNvSpPr>
          <p:nvPr>
            <p:ph type="title"/>
          </p:nvPr>
        </p:nvSpPr>
        <p:spPr/>
        <p:txBody>
          <a:bodyPr/>
          <a:lstStyle/>
          <a:p>
            <a:r>
              <a:rPr lang="en-US">
                <a:latin typeface="Source Sans Pro"/>
                <a:ea typeface="Source Sans Pro"/>
              </a:rPr>
              <a:t>Activity: Is This An Accommodation Request?</a:t>
            </a:r>
            <a:endParaRPr lang="en-US"/>
          </a:p>
        </p:txBody>
      </p:sp>
      <p:sp>
        <p:nvSpPr>
          <p:cNvPr id="3" name="Content Placeholder 2">
            <a:extLst>
              <a:ext uri="{FF2B5EF4-FFF2-40B4-BE49-F238E27FC236}">
                <a16:creationId xmlns:a16="http://schemas.microsoft.com/office/drawing/2014/main" id="{EB63BAE5-DBE7-A1CE-2E95-3FCACA8C5CF6}"/>
              </a:ext>
            </a:extLst>
          </p:cNvPr>
          <p:cNvSpPr>
            <a:spLocks noGrp="1"/>
          </p:cNvSpPr>
          <p:nvPr>
            <p:ph idx="1"/>
          </p:nvPr>
        </p:nvSpPr>
        <p:spPr/>
        <p:txBody>
          <a:bodyPr vert="horz" lIns="91440" tIns="45720" rIns="91440" bIns="45720" rtlCol="0" anchor="t">
            <a:normAutofit/>
          </a:bodyPr>
          <a:lstStyle/>
          <a:p>
            <a:r>
              <a:rPr lang="en-US" sz="3600" dirty="0">
                <a:latin typeface="Source Sans Pro"/>
                <a:ea typeface="Source Sans Pro"/>
              </a:rPr>
              <a:t>The following slides contain case scenarios of potential requests.</a:t>
            </a:r>
          </a:p>
          <a:p>
            <a:r>
              <a:rPr lang="en-US" sz="3600" dirty="0">
                <a:latin typeface="Source Sans Pro"/>
                <a:ea typeface="Source Sans Pro"/>
              </a:rPr>
              <a:t>Unmute your microphone or type "Yes" or "No" in chat to share whether you think it is an accommodation request or not.</a:t>
            </a:r>
          </a:p>
          <a:p>
            <a:r>
              <a:rPr lang="en-US" sz="3600" dirty="0">
                <a:latin typeface="Source Sans Pro"/>
                <a:ea typeface="Source Sans Pro"/>
              </a:rPr>
              <a:t>If you are comfortable, share what next steps you would take as the supervisor.</a:t>
            </a:r>
            <a:endParaRPr lang="en-US" sz="36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347542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7AABD-1B99-3DCC-30BC-7AEB6323E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364E4-34E0-C781-A6D8-028994DCA8CD}"/>
              </a:ext>
            </a:extLst>
          </p:cNvPr>
          <p:cNvSpPr>
            <a:spLocks noGrp="1"/>
          </p:cNvSpPr>
          <p:nvPr>
            <p:ph type="title"/>
          </p:nvPr>
        </p:nvSpPr>
        <p:spPr/>
        <p:txBody>
          <a:bodyPr/>
          <a:lstStyle/>
          <a:p>
            <a:r>
              <a:rPr lang="en-US" dirty="0">
                <a:latin typeface="Source Sans Pro"/>
                <a:ea typeface="Source Sans Pro"/>
              </a:rPr>
              <a:t>Is This An Accommodation Request?: Training Materials</a:t>
            </a:r>
            <a:endParaRPr lang="en-US" dirty="0"/>
          </a:p>
        </p:txBody>
      </p:sp>
      <p:sp>
        <p:nvSpPr>
          <p:cNvPr id="3" name="Content Placeholder 2">
            <a:extLst>
              <a:ext uri="{FF2B5EF4-FFF2-40B4-BE49-F238E27FC236}">
                <a16:creationId xmlns:a16="http://schemas.microsoft.com/office/drawing/2014/main" id="{EF2E6928-54F8-B4A4-6E24-251A1053008B}"/>
              </a:ext>
            </a:extLst>
          </p:cNvPr>
          <p:cNvSpPr>
            <a:spLocks noGrp="1"/>
          </p:cNvSpPr>
          <p:nvPr>
            <p:ph idx="1"/>
          </p:nvPr>
        </p:nvSpPr>
        <p:spPr/>
        <p:txBody>
          <a:bodyPr vert="horz" lIns="91440" tIns="45720" rIns="91440" bIns="45720" rtlCol="0" anchor="t">
            <a:normAutofit/>
          </a:bodyPr>
          <a:lstStyle/>
          <a:p>
            <a:pPr marL="0" indent="0">
              <a:buNone/>
            </a:pPr>
            <a:r>
              <a:rPr lang="en-US" sz="3600">
                <a:latin typeface="Source Sans Pro"/>
                <a:ea typeface="Source Sans Pro"/>
              </a:rPr>
              <a:t>One of your employees shares that they struggle reading training materials in a 1:1 meeting with you. They also mention they have a unit training coming up next week in this conversation.</a:t>
            </a:r>
            <a:endParaRPr lang="en-US" sz="360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504207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81A01-DCC1-BE09-83B5-A2A5471B55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E3AA5-5E73-39BC-6A74-20C72858440C}"/>
              </a:ext>
            </a:extLst>
          </p:cNvPr>
          <p:cNvSpPr>
            <a:spLocks noGrp="1"/>
          </p:cNvSpPr>
          <p:nvPr>
            <p:ph type="title"/>
          </p:nvPr>
        </p:nvSpPr>
        <p:spPr/>
        <p:txBody>
          <a:bodyPr>
            <a:normAutofit fontScale="90000"/>
          </a:bodyPr>
          <a:lstStyle/>
          <a:p>
            <a:r>
              <a:rPr lang="en-US" sz="4700" dirty="0">
                <a:latin typeface="Source Sans Pro"/>
                <a:ea typeface="Source Sans Pro"/>
              </a:rPr>
              <a:t>Is This An Accommodation Request?: Training Materials</a:t>
            </a:r>
            <a:endParaRPr lang="en-US" dirty="0"/>
          </a:p>
        </p:txBody>
      </p:sp>
      <p:sp>
        <p:nvSpPr>
          <p:cNvPr id="3" name="Content Placeholder 2">
            <a:extLst>
              <a:ext uri="{FF2B5EF4-FFF2-40B4-BE49-F238E27FC236}">
                <a16:creationId xmlns:a16="http://schemas.microsoft.com/office/drawing/2014/main" id="{3A1CECE3-BAA9-1A11-7181-F77F2F663A6A}"/>
              </a:ext>
            </a:extLst>
          </p:cNvPr>
          <p:cNvSpPr>
            <a:spLocks noGrp="1"/>
          </p:cNvSpPr>
          <p:nvPr>
            <p:ph idx="1"/>
          </p:nvPr>
        </p:nvSpPr>
        <p:spPr/>
        <p:txBody>
          <a:bodyPr vert="horz" lIns="91440" tIns="45720" rIns="91440" bIns="45720" rtlCol="0" anchor="t">
            <a:normAutofit/>
          </a:bodyPr>
          <a:lstStyle/>
          <a:p>
            <a:pPr marL="0" indent="0">
              <a:buNone/>
            </a:pPr>
            <a:r>
              <a:rPr lang="en-US" sz="3600" b="1" dirty="0">
                <a:latin typeface="Source Sans Pro"/>
                <a:ea typeface="Source Sans Pro"/>
              </a:rPr>
              <a:t>Yes, this is a request.</a:t>
            </a:r>
            <a:endParaRPr lang="en-US" b="1" dirty="0"/>
          </a:p>
          <a:p>
            <a:r>
              <a:rPr lang="en-US" sz="3600" dirty="0">
                <a:latin typeface="Source Sans Pro"/>
                <a:ea typeface="Source Sans Pro"/>
              </a:rPr>
              <a:t>Prioritize this and be mindful of deadlines (1 week).</a:t>
            </a:r>
          </a:p>
          <a:p>
            <a:r>
              <a:rPr lang="en-US" sz="3600" dirty="0">
                <a:latin typeface="Source Sans Pro"/>
                <a:ea typeface="Source Sans Pro"/>
              </a:rPr>
              <a:t>Refer the employee to Leah.</a:t>
            </a:r>
          </a:p>
          <a:p>
            <a:r>
              <a:rPr lang="en-US" sz="3600" dirty="0">
                <a:latin typeface="Source Sans Pro"/>
                <a:ea typeface="Source Sans Pro"/>
              </a:rPr>
              <a:t>Give Leah the employee's contact information.</a:t>
            </a:r>
          </a:p>
          <a:p>
            <a:r>
              <a:rPr lang="en-US" sz="3600" dirty="0">
                <a:latin typeface="Source Sans Pro"/>
                <a:ea typeface="Source Sans Pro"/>
              </a:rPr>
              <a:t>Provide any training materials for the upcoming training to Leah.</a:t>
            </a:r>
            <a:endParaRPr lang="en-US" sz="36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720551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7FDB8-BB91-DA74-0CEC-E84C4D4239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142756-3D17-25ED-0F8F-28A01A315347}"/>
              </a:ext>
            </a:extLst>
          </p:cNvPr>
          <p:cNvSpPr>
            <a:spLocks noGrp="1"/>
          </p:cNvSpPr>
          <p:nvPr>
            <p:ph type="title"/>
          </p:nvPr>
        </p:nvSpPr>
        <p:spPr/>
        <p:txBody>
          <a:bodyPr/>
          <a:lstStyle/>
          <a:p>
            <a:r>
              <a:rPr lang="en-US" dirty="0">
                <a:latin typeface="Source Sans Pro"/>
                <a:ea typeface="Source Sans Pro"/>
              </a:rPr>
              <a:t>Is This An Accommodation Request?: Lifting Difficulties</a:t>
            </a:r>
            <a:endParaRPr lang="en-US" dirty="0"/>
          </a:p>
        </p:txBody>
      </p:sp>
      <p:sp>
        <p:nvSpPr>
          <p:cNvPr id="3" name="Content Placeholder 2">
            <a:extLst>
              <a:ext uri="{FF2B5EF4-FFF2-40B4-BE49-F238E27FC236}">
                <a16:creationId xmlns:a16="http://schemas.microsoft.com/office/drawing/2014/main" id="{BB096FA9-2F70-63B6-CB6A-D6DFED918083}"/>
              </a:ext>
            </a:extLst>
          </p:cNvPr>
          <p:cNvSpPr>
            <a:spLocks noGrp="1"/>
          </p:cNvSpPr>
          <p:nvPr>
            <p:ph idx="1"/>
          </p:nvPr>
        </p:nvSpPr>
        <p:spPr/>
        <p:txBody>
          <a:bodyPr vert="horz" lIns="91440" tIns="45720" rIns="91440" bIns="45720" rtlCol="0" anchor="t">
            <a:normAutofit/>
          </a:bodyPr>
          <a:lstStyle/>
          <a:p>
            <a:pPr marL="0" indent="0">
              <a:buNone/>
            </a:pPr>
            <a:r>
              <a:rPr lang="en-US" sz="3600" dirty="0">
                <a:latin typeface="Source Sans Pro"/>
                <a:ea typeface="Source Sans Pro"/>
              </a:rPr>
              <a:t>You are a supervisor of Facility Maintenance Workers for your agency. One of your employees comes into work. At the start of their shift, they tell you they can't complete their shift for the night because they can't lift more than 10 </a:t>
            </a:r>
            <a:r>
              <a:rPr lang="en-US" sz="3600" dirty="0" err="1">
                <a:latin typeface="Source Sans Pro"/>
                <a:ea typeface="Source Sans Pro"/>
              </a:rPr>
              <a:t>lbs</a:t>
            </a:r>
            <a:r>
              <a:rPr lang="en-US" sz="3600" dirty="0">
                <a:latin typeface="Source Sans Pro"/>
                <a:ea typeface="Source Sans Pro"/>
              </a:rPr>
              <a:t>, but they should be better by next week.</a:t>
            </a:r>
            <a:endParaRPr lang="en-US" sz="36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2874232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1185D-FC97-6529-A310-02C69D25A9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A617F6-244F-2551-69A3-E8F37D63C005}"/>
              </a:ext>
            </a:extLst>
          </p:cNvPr>
          <p:cNvSpPr>
            <a:spLocks noGrp="1"/>
          </p:cNvSpPr>
          <p:nvPr>
            <p:ph type="title"/>
          </p:nvPr>
        </p:nvSpPr>
        <p:spPr/>
        <p:txBody>
          <a:bodyPr>
            <a:normAutofit fontScale="90000"/>
          </a:bodyPr>
          <a:lstStyle/>
          <a:p>
            <a:r>
              <a:rPr lang="en-US" sz="4700" dirty="0">
                <a:latin typeface="Source Sans Pro"/>
                <a:ea typeface="Source Sans Pro"/>
              </a:rPr>
              <a:t>Is This An Accommodation Request?: Lifting Difficulties</a:t>
            </a:r>
            <a:endParaRPr lang="en-US" dirty="0"/>
          </a:p>
        </p:txBody>
      </p:sp>
      <p:sp>
        <p:nvSpPr>
          <p:cNvPr id="3" name="Content Placeholder 2">
            <a:extLst>
              <a:ext uri="{FF2B5EF4-FFF2-40B4-BE49-F238E27FC236}">
                <a16:creationId xmlns:a16="http://schemas.microsoft.com/office/drawing/2014/main" id="{70EEE7DB-9CE1-3C13-50A5-B6AC4C6A58E2}"/>
              </a:ext>
            </a:extLst>
          </p:cNvPr>
          <p:cNvSpPr>
            <a:spLocks noGrp="1"/>
          </p:cNvSpPr>
          <p:nvPr>
            <p:ph idx="1"/>
          </p:nvPr>
        </p:nvSpPr>
        <p:spPr>
          <a:xfrm>
            <a:off x="766280" y="2054831"/>
            <a:ext cx="10515600" cy="3865278"/>
          </a:xfrm>
        </p:spPr>
        <p:txBody>
          <a:bodyPr vert="horz" lIns="91440" tIns="45720" rIns="91440" bIns="45720" rtlCol="0" anchor="t">
            <a:noAutofit/>
          </a:bodyPr>
          <a:lstStyle/>
          <a:p>
            <a:pPr marL="0" indent="0">
              <a:buNone/>
            </a:pPr>
            <a:r>
              <a:rPr lang="en-US" sz="3600" b="1" dirty="0">
                <a:latin typeface="Source Sans Pro"/>
                <a:ea typeface="Source Sans Pro"/>
              </a:rPr>
              <a:t>Yes, this is a request.</a:t>
            </a:r>
          </a:p>
          <a:p>
            <a:r>
              <a:rPr lang="en-US" sz="3600" dirty="0">
                <a:latin typeface="Source Sans Pro"/>
                <a:ea typeface="Source Sans Pro"/>
              </a:rPr>
              <a:t>If their assigned work requires them to lift more than 10 </a:t>
            </a:r>
            <a:r>
              <a:rPr lang="en-US" sz="3600" dirty="0" err="1">
                <a:latin typeface="Source Sans Pro"/>
                <a:ea typeface="Source Sans Pro"/>
              </a:rPr>
              <a:t>lbs</a:t>
            </a:r>
            <a:r>
              <a:rPr lang="en-US" sz="3600" dirty="0">
                <a:latin typeface="Source Sans Pro"/>
                <a:ea typeface="Source Sans Pro"/>
              </a:rPr>
              <a:t>, the employee needs to go home on their own leave.</a:t>
            </a:r>
          </a:p>
          <a:p>
            <a:r>
              <a:rPr lang="en-US" sz="3600" dirty="0">
                <a:latin typeface="Source Sans Pro"/>
                <a:ea typeface="Source Sans Pro"/>
              </a:rPr>
              <a:t>Connect with Leah as soon as possible (if this is night shift, you may not get a response until the morning)</a:t>
            </a:r>
          </a:p>
          <a:p>
            <a:r>
              <a:rPr lang="en-US" sz="3600" dirty="0">
                <a:latin typeface="Source Sans Pro"/>
                <a:ea typeface="Source Sans Pro"/>
              </a:rPr>
              <a:t>Provide the employee with Leah's contact information.</a:t>
            </a:r>
            <a:endParaRPr lang="en-US" sz="36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019585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AF753-3B29-0E22-256F-256A9CD98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CBFE27-E1FF-7BC0-94D5-2120F6B5AF68}"/>
              </a:ext>
            </a:extLst>
          </p:cNvPr>
          <p:cNvSpPr>
            <a:spLocks noGrp="1"/>
          </p:cNvSpPr>
          <p:nvPr>
            <p:ph type="title"/>
          </p:nvPr>
        </p:nvSpPr>
        <p:spPr/>
        <p:txBody>
          <a:bodyPr/>
          <a:lstStyle/>
          <a:p>
            <a:r>
              <a:rPr lang="en-US" dirty="0">
                <a:latin typeface="Source Sans Pro"/>
                <a:ea typeface="Source Sans Pro"/>
              </a:rPr>
              <a:t>Is This An Accommodation Request?: Care of a Child With A Disability</a:t>
            </a:r>
            <a:endParaRPr lang="en-US" dirty="0"/>
          </a:p>
        </p:txBody>
      </p:sp>
      <p:sp>
        <p:nvSpPr>
          <p:cNvPr id="3" name="Content Placeholder 2">
            <a:extLst>
              <a:ext uri="{FF2B5EF4-FFF2-40B4-BE49-F238E27FC236}">
                <a16:creationId xmlns:a16="http://schemas.microsoft.com/office/drawing/2014/main" id="{64FA654E-D319-691D-6EDD-B2E50767A3CC}"/>
              </a:ext>
            </a:extLst>
          </p:cNvPr>
          <p:cNvSpPr>
            <a:spLocks noGrp="1"/>
          </p:cNvSpPr>
          <p:nvPr>
            <p:ph idx="1"/>
          </p:nvPr>
        </p:nvSpPr>
        <p:spPr/>
        <p:txBody>
          <a:bodyPr vert="horz" lIns="91440" tIns="45720" rIns="91440" bIns="45720" rtlCol="0" anchor="t">
            <a:normAutofit/>
          </a:bodyPr>
          <a:lstStyle/>
          <a:p>
            <a:pPr marL="0" indent="0">
              <a:buNone/>
            </a:pPr>
            <a:r>
              <a:rPr lang="en-US" sz="3600" dirty="0">
                <a:latin typeface="Source Sans Pro"/>
                <a:ea typeface="Source Sans Pro"/>
              </a:rPr>
              <a:t>Your employee texts you requesting a shift change because they need to care for their child with complex medical needs.</a:t>
            </a:r>
            <a:endParaRPr lang="en-US" sz="36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4086002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4C398-28B1-6813-7589-C458A7A1D8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D7DA5B-A575-3F5B-D2C9-A528CF744593}"/>
              </a:ext>
            </a:extLst>
          </p:cNvPr>
          <p:cNvSpPr>
            <a:spLocks noGrp="1"/>
          </p:cNvSpPr>
          <p:nvPr>
            <p:ph type="title"/>
          </p:nvPr>
        </p:nvSpPr>
        <p:spPr/>
        <p:txBody>
          <a:bodyPr>
            <a:normAutofit fontScale="90000"/>
          </a:bodyPr>
          <a:lstStyle/>
          <a:p>
            <a:r>
              <a:rPr lang="en-US" sz="4700" dirty="0">
                <a:latin typeface="Source Sans Pro"/>
                <a:ea typeface="Source Sans Pro"/>
              </a:rPr>
              <a:t>Is This An Accommodation Request?: Care of a Child With A Disability</a:t>
            </a:r>
            <a:endParaRPr lang="en-US" dirty="0"/>
          </a:p>
        </p:txBody>
      </p:sp>
      <p:sp>
        <p:nvSpPr>
          <p:cNvPr id="3" name="Content Placeholder 2">
            <a:extLst>
              <a:ext uri="{FF2B5EF4-FFF2-40B4-BE49-F238E27FC236}">
                <a16:creationId xmlns:a16="http://schemas.microsoft.com/office/drawing/2014/main" id="{DB522611-215C-4697-34F5-D4B636CA1F00}"/>
              </a:ext>
            </a:extLst>
          </p:cNvPr>
          <p:cNvSpPr>
            <a:spLocks noGrp="1"/>
          </p:cNvSpPr>
          <p:nvPr>
            <p:ph idx="1"/>
          </p:nvPr>
        </p:nvSpPr>
        <p:spPr/>
        <p:txBody>
          <a:bodyPr vert="horz" lIns="91440" tIns="45720" rIns="91440" bIns="45720" rtlCol="0" anchor="t">
            <a:normAutofit/>
          </a:bodyPr>
          <a:lstStyle/>
          <a:p>
            <a:pPr marL="0" indent="0">
              <a:buNone/>
            </a:pPr>
            <a:r>
              <a:rPr lang="en-US" sz="3600" b="1" dirty="0">
                <a:latin typeface="Source Sans Pro"/>
                <a:ea typeface="Source Sans Pro"/>
              </a:rPr>
              <a:t>No, this is not an accommodation request.</a:t>
            </a:r>
          </a:p>
          <a:p>
            <a:r>
              <a:rPr lang="en-US" sz="3600" dirty="0">
                <a:latin typeface="Source Sans Pro"/>
                <a:ea typeface="Source Sans Pro"/>
              </a:rPr>
              <a:t>There is no link between the employee's own medical condition and their job.</a:t>
            </a:r>
          </a:p>
          <a:p>
            <a:r>
              <a:rPr lang="en-US" sz="3600" dirty="0">
                <a:latin typeface="Source Sans Pro"/>
                <a:ea typeface="Source Sans Pro"/>
              </a:rPr>
              <a:t>Flexible work arrangement requests would follow other processes.</a:t>
            </a:r>
            <a:endParaRPr lang="en-US" sz="3600" dirty="0">
              <a:latin typeface="Source Sans Pro" panose="020B0503030403020204" pitchFamily="34" charset="0"/>
              <a:ea typeface="Source Sans Pro" panose="020B0503030403020204" pitchFamily="34" charset="0"/>
            </a:endParaRPr>
          </a:p>
          <a:p>
            <a:r>
              <a:rPr lang="en-US" sz="3600" dirty="0">
                <a:latin typeface="Source Sans Pro"/>
                <a:ea typeface="Source Sans Pro"/>
              </a:rPr>
              <a:t>Provide FMLA information to the employee.</a:t>
            </a:r>
          </a:p>
        </p:txBody>
      </p:sp>
    </p:spTree>
    <p:extLst>
      <p:ext uri="{BB962C8B-B14F-4D97-AF65-F5344CB8AC3E}">
        <p14:creationId xmlns:p14="http://schemas.microsoft.com/office/powerpoint/2010/main" val="31496776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25808-4354-E300-B697-A7673662FC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B1939-DEE0-271E-6288-A59010289B6E}"/>
              </a:ext>
            </a:extLst>
          </p:cNvPr>
          <p:cNvSpPr>
            <a:spLocks noGrp="1"/>
          </p:cNvSpPr>
          <p:nvPr>
            <p:ph type="title"/>
          </p:nvPr>
        </p:nvSpPr>
        <p:spPr/>
        <p:txBody>
          <a:bodyPr/>
          <a:lstStyle/>
          <a:p>
            <a:r>
              <a:rPr lang="en-US" dirty="0">
                <a:latin typeface="Source Sans Pro"/>
                <a:ea typeface="Source Sans Pro"/>
              </a:rPr>
              <a:t>Is This An Accommodation Request?: Disclosure in Discipline Meetings</a:t>
            </a:r>
            <a:endParaRPr lang="en-US" dirty="0"/>
          </a:p>
        </p:txBody>
      </p:sp>
      <p:sp>
        <p:nvSpPr>
          <p:cNvPr id="3" name="Content Placeholder 2">
            <a:extLst>
              <a:ext uri="{FF2B5EF4-FFF2-40B4-BE49-F238E27FC236}">
                <a16:creationId xmlns:a16="http://schemas.microsoft.com/office/drawing/2014/main" id="{C2D109AC-3DFE-32A9-313D-5B85CA43687C}"/>
              </a:ext>
            </a:extLst>
          </p:cNvPr>
          <p:cNvSpPr>
            <a:spLocks noGrp="1"/>
          </p:cNvSpPr>
          <p:nvPr>
            <p:ph idx="1"/>
          </p:nvPr>
        </p:nvSpPr>
        <p:spPr/>
        <p:txBody>
          <a:bodyPr vert="horz" lIns="91440" tIns="45720" rIns="91440" bIns="45720" rtlCol="0" anchor="t">
            <a:normAutofit/>
          </a:bodyPr>
          <a:lstStyle/>
          <a:p>
            <a:pPr marL="0" indent="0">
              <a:buNone/>
            </a:pPr>
            <a:r>
              <a:rPr lang="en-US" sz="3600">
                <a:latin typeface="Source Sans Pro"/>
                <a:ea typeface="Source Sans Pro"/>
              </a:rPr>
              <a:t>You are conducting a disciplinary meeting with one of your employees. When you review the allegations about the employee's behavior, they share that they behaved that way due to a medical condition.</a:t>
            </a:r>
            <a:endParaRPr lang="en-US" sz="360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984061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01202-2353-9F12-306D-7FAD4F6174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2956B6-2785-6759-C227-1E66017C8C14}"/>
              </a:ext>
            </a:extLst>
          </p:cNvPr>
          <p:cNvSpPr>
            <a:spLocks noGrp="1"/>
          </p:cNvSpPr>
          <p:nvPr>
            <p:ph type="title"/>
          </p:nvPr>
        </p:nvSpPr>
        <p:spPr/>
        <p:txBody>
          <a:bodyPr>
            <a:normAutofit fontScale="90000"/>
          </a:bodyPr>
          <a:lstStyle/>
          <a:p>
            <a:r>
              <a:rPr lang="en-US" sz="4700" dirty="0">
                <a:latin typeface="Source Sans Pro"/>
                <a:ea typeface="Source Sans Pro"/>
              </a:rPr>
              <a:t>Is This An Accommodation Request?: Disclosure in Discipline Meetings</a:t>
            </a:r>
            <a:endParaRPr lang="en-US" sz="4700" dirty="0">
              <a:solidFill>
                <a:srgbClr val="000000"/>
              </a:solidFill>
              <a:latin typeface="Source Sans Pro"/>
              <a:ea typeface="Source Sans Pro"/>
            </a:endParaRPr>
          </a:p>
        </p:txBody>
      </p:sp>
      <p:sp>
        <p:nvSpPr>
          <p:cNvPr id="3" name="Content Placeholder 2">
            <a:extLst>
              <a:ext uri="{FF2B5EF4-FFF2-40B4-BE49-F238E27FC236}">
                <a16:creationId xmlns:a16="http://schemas.microsoft.com/office/drawing/2014/main" id="{1680CD81-78E6-E328-C655-9178D8A4E670}"/>
              </a:ext>
            </a:extLst>
          </p:cNvPr>
          <p:cNvSpPr>
            <a:spLocks noGrp="1"/>
          </p:cNvSpPr>
          <p:nvPr>
            <p:ph idx="1"/>
          </p:nvPr>
        </p:nvSpPr>
        <p:spPr/>
        <p:txBody>
          <a:bodyPr vert="horz" lIns="91440" tIns="45720" rIns="91440" bIns="45720" rtlCol="0" anchor="t">
            <a:normAutofit/>
          </a:bodyPr>
          <a:lstStyle/>
          <a:p>
            <a:pPr marL="0" indent="0">
              <a:buNone/>
            </a:pPr>
            <a:r>
              <a:rPr lang="en-US" sz="3600" b="1" dirty="0">
                <a:latin typeface="Source Sans Pro"/>
                <a:ea typeface="Source Sans Pro"/>
              </a:rPr>
              <a:t>Yes, this is an accommodation request.</a:t>
            </a:r>
          </a:p>
          <a:p>
            <a:r>
              <a:rPr lang="en-US" sz="3600" dirty="0">
                <a:latin typeface="Source Sans Pro"/>
                <a:ea typeface="Source Sans Pro"/>
              </a:rPr>
              <a:t>Refer the employee to Leah.</a:t>
            </a:r>
            <a:endParaRPr lang="en-US" sz="3600" dirty="0">
              <a:latin typeface="Source Sans Pro" panose="020B0503030403020204" pitchFamily="34" charset="0"/>
              <a:ea typeface="Source Sans Pro" panose="020B0503030403020204" pitchFamily="34" charset="0"/>
            </a:endParaRPr>
          </a:p>
          <a:p>
            <a:r>
              <a:rPr lang="en-US" sz="3600" dirty="0">
                <a:latin typeface="Source Sans Pro"/>
                <a:ea typeface="Source Sans Pro"/>
              </a:rPr>
              <a:t>Provide Leah the employee's contact information.</a:t>
            </a:r>
          </a:p>
          <a:p>
            <a:r>
              <a:rPr lang="en-US" sz="3600" dirty="0">
                <a:latin typeface="Source Sans Pro"/>
                <a:ea typeface="Source Sans Pro"/>
              </a:rPr>
              <a:t>Refrain from making assumptions at this point in the process.</a:t>
            </a:r>
          </a:p>
          <a:p>
            <a:r>
              <a:rPr lang="en-US" sz="3600" dirty="0">
                <a:latin typeface="Source Sans Pro"/>
                <a:ea typeface="Source Sans Pro"/>
              </a:rPr>
              <a:t>Be aware that you may also working with City HR Labor Relations in these cases.</a:t>
            </a:r>
          </a:p>
        </p:txBody>
      </p:sp>
    </p:spTree>
    <p:extLst>
      <p:ext uri="{BB962C8B-B14F-4D97-AF65-F5344CB8AC3E}">
        <p14:creationId xmlns:p14="http://schemas.microsoft.com/office/powerpoint/2010/main" val="2613402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C183D7F6-B498-43B3-948B-1728B52AA6E4}">
                <adec:decorative xmlns:adec="http://schemas.microsoft.com/office/drawing/2017/decorative" val="1"/>
              </a:ext>
            </a:extLst>
          </p:cNvPr>
          <p:cNvSpPr/>
          <p:nvPr/>
        </p:nvSpPr>
        <p:spPr>
          <a:xfrm>
            <a:off x="-1" y="0"/>
            <a:ext cx="5848029" cy="6858000"/>
          </a:xfrm>
          <a:prstGeom prst="rect">
            <a:avLst/>
          </a:prstGeom>
          <a:solidFill>
            <a:srgbClr val="03626B"/>
          </a:solidFill>
          <a:ln w="38100">
            <a:solidFill>
              <a:srgbClr val="03626B"/>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endParaRPr lang="en-US" sz="3200" b="1" dirty="0">
              <a:latin typeface="Source Sans Pro" panose="020B0503030403020204" pitchFamily="34" charset="0"/>
              <a:ea typeface="Source Sans Pro" panose="020B0503030403020204" pitchFamily="34" charset="0"/>
            </a:endParaRPr>
          </a:p>
          <a:p>
            <a:pPr algn="ctr"/>
            <a:r>
              <a:rPr lang="en-US" sz="3200" b="1" dirty="0">
                <a:latin typeface="Source Sans Pro"/>
                <a:ea typeface="Source Sans Pro"/>
              </a:rPr>
              <a:t>Leah Reinardy</a:t>
            </a:r>
            <a:endParaRPr lang="en-US" dirty="0"/>
          </a:p>
          <a:p>
            <a:pPr algn="ctr"/>
            <a:r>
              <a:rPr lang="en-US" sz="3200" b="1" dirty="0">
                <a:latin typeface="Source Sans Pro"/>
                <a:ea typeface="Source Sans Pro"/>
              </a:rPr>
              <a:t>(they/she)</a:t>
            </a:r>
          </a:p>
        </p:txBody>
      </p:sp>
      <p:sp>
        <p:nvSpPr>
          <p:cNvPr id="3" name="Title 2">
            <a:extLst>
              <a:ext uri="{FF2B5EF4-FFF2-40B4-BE49-F238E27FC236}">
                <a16:creationId xmlns:a16="http://schemas.microsoft.com/office/drawing/2014/main" id="{9B880D44-4B85-D9A3-8F0B-F9CDCE19D72E}"/>
              </a:ext>
            </a:extLst>
          </p:cNvPr>
          <p:cNvSpPr>
            <a:spLocks noGrp="1"/>
          </p:cNvSpPr>
          <p:nvPr>
            <p:ph type="title" idx="4294967295"/>
          </p:nvPr>
        </p:nvSpPr>
        <p:spPr>
          <a:xfrm>
            <a:off x="1219432" y="307648"/>
            <a:ext cx="3517490" cy="1325563"/>
          </a:xfrm>
        </p:spPr>
        <p:txBody>
          <a:bodyPr/>
          <a:lstStyle/>
          <a:p>
            <a:r>
              <a:rPr lang="en-US" b="1" dirty="0">
                <a:solidFill>
                  <a:schemeClr val="bg1"/>
                </a:solidFill>
                <a:latin typeface="Source Sans Pro" panose="020B0503030403020204" pitchFamily="34" charset="0"/>
                <a:ea typeface="Source Sans Pro" panose="020B0503030403020204" pitchFamily="34" charset="0"/>
              </a:rPr>
              <a:t>About Leah</a:t>
            </a:r>
          </a:p>
        </p:txBody>
      </p:sp>
      <p:pic>
        <p:nvPicPr>
          <p:cNvPr id="2" name="Picture 1" descr="Headshot of Leah Reinardy.">
            <a:extLst>
              <a:ext uri="{FF2B5EF4-FFF2-40B4-BE49-F238E27FC236}">
                <a16:creationId xmlns:a16="http://schemas.microsoft.com/office/drawing/2014/main" id="{BAAD8277-1244-C2F7-8B7E-F25B4FB1E04A}"/>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163350" y="1576822"/>
            <a:ext cx="3389400" cy="3421732"/>
          </a:xfrm>
          <a:prstGeom prst="rect">
            <a:avLst/>
          </a:prstGeom>
        </p:spPr>
      </p:pic>
      <p:sp>
        <p:nvSpPr>
          <p:cNvPr id="26" name="Rectangle 25"/>
          <p:cNvSpPr/>
          <p:nvPr/>
        </p:nvSpPr>
        <p:spPr>
          <a:xfrm>
            <a:off x="6650769" y="970430"/>
            <a:ext cx="4570387" cy="3416320"/>
          </a:xfrm>
          <a:prstGeom prst="rect">
            <a:avLst/>
          </a:prstGeom>
        </p:spPr>
        <p:txBody>
          <a:bodyPr wrap="square" lIns="91440" tIns="45720" rIns="91440" bIns="45720" anchor="t">
            <a:spAutoFit/>
          </a:bodyPr>
          <a:lstStyle/>
          <a:p>
            <a:pPr marL="285750" indent="-285750">
              <a:buFont typeface="Arial"/>
              <a:buChar char="•"/>
            </a:pPr>
            <a:r>
              <a:rPr lang="en-US" sz="3600" dirty="0">
                <a:latin typeface="Source Sans Pro"/>
                <a:ea typeface="Source Sans Pro"/>
              </a:rPr>
              <a:t>Occupational Accommodations Specialist</a:t>
            </a:r>
            <a:endParaRPr lang="en-US" sz="3600" i="1">
              <a:solidFill>
                <a:srgbClr val="FF0000"/>
              </a:solidFill>
              <a:latin typeface="Source Sans Pro" panose="020B0503030403020204" pitchFamily="34" charset="0"/>
              <a:ea typeface="Source Sans Pro" panose="020B0503030403020204" pitchFamily="34" charset="0"/>
            </a:endParaRPr>
          </a:p>
          <a:p>
            <a:pPr marL="285750" indent="-285750">
              <a:buFont typeface="Arial"/>
              <a:buChar char="•"/>
            </a:pPr>
            <a:r>
              <a:rPr lang="en-US" sz="3600" dirty="0">
                <a:latin typeface="Source Sans Pro"/>
                <a:ea typeface="Source Sans Pro"/>
              </a:rPr>
              <a:t>Started with the City in April 2025</a:t>
            </a:r>
            <a:endParaRPr lang="en-US" sz="3600">
              <a:latin typeface="Source Sans Pro" panose="020B0503030403020204" pitchFamily="34" charset="0"/>
              <a:ea typeface="Source Sans Pro" panose="020B0503030403020204" pitchFamily="34" charset="0"/>
            </a:endParaRPr>
          </a:p>
          <a:p>
            <a:pPr marL="285750" indent="-285750">
              <a:buFont typeface="Arial"/>
              <a:buChar char="•"/>
            </a:pPr>
            <a:endParaRPr lang="en-US" sz="3600" dirty="0">
              <a:solidFill>
                <a:srgbClr val="222222"/>
              </a:solidFill>
              <a:latin typeface="Source Sans Pro"/>
              <a:ea typeface="Source Sans Pro"/>
            </a:endParaRPr>
          </a:p>
        </p:txBody>
      </p:sp>
    </p:spTree>
    <p:extLst>
      <p:ext uri="{BB962C8B-B14F-4D97-AF65-F5344CB8AC3E}">
        <p14:creationId xmlns:p14="http://schemas.microsoft.com/office/powerpoint/2010/main" val="24879126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4C1C8-A2D6-DF50-C424-4871589CBE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53D44D-883B-4A14-66C3-E927092A3194}"/>
              </a:ext>
            </a:extLst>
          </p:cNvPr>
          <p:cNvSpPr>
            <a:spLocks noGrp="1"/>
          </p:cNvSpPr>
          <p:nvPr>
            <p:ph type="title"/>
          </p:nvPr>
        </p:nvSpPr>
        <p:spPr/>
        <p:txBody>
          <a:bodyPr/>
          <a:lstStyle/>
          <a:p>
            <a:r>
              <a:rPr lang="en-US">
                <a:latin typeface="Source Sans Pro"/>
                <a:ea typeface="Source Sans Pro"/>
              </a:rPr>
              <a:t>Making A Referral</a:t>
            </a:r>
            <a:endParaRPr lang="en-US"/>
          </a:p>
        </p:txBody>
      </p:sp>
      <p:sp>
        <p:nvSpPr>
          <p:cNvPr id="3" name="Content Placeholder 2">
            <a:extLst>
              <a:ext uri="{FF2B5EF4-FFF2-40B4-BE49-F238E27FC236}">
                <a16:creationId xmlns:a16="http://schemas.microsoft.com/office/drawing/2014/main" id="{8852A350-6470-212E-2134-209C10B6E27B}"/>
              </a:ext>
            </a:extLst>
          </p:cNvPr>
          <p:cNvSpPr>
            <a:spLocks noGrp="1"/>
          </p:cNvSpPr>
          <p:nvPr>
            <p:ph idx="1"/>
          </p:nvPr>
        </p:nvSpPr>
        <p:spPr/>
        <p:txBody>
          <a:bodyPr vert="horz" lIns="91440" tIns="45720" rIns="91440" bIns="45720" rtlCol="0" anchor="t">
            <a:noAutofit/>
          </a:bodyPr>
          <a:lstStyle/>
          <a:p>
            <a:pPr>
              <a:lnSpc>
                <a:spcPct val="150000"/>
              </a:lnSpc>
            </a:pPr>
            <a:r>
              <a:rPr lang="en-US" sz="2600" dirty="0">
                <a:latin typeface="Source Sans Pro"/>
                <a:ea typeface="Source Sans Pro"/>
              </a:rPr>
              <a:t>If an employee requests to connect with the Occupational Accommodations Specialist, please do the following:</a:t>
            </a:r>
            <a:endParaRPr lang="en-US" sz="2600" dirty="0">
              <a:latin typeface="Source Sans Pro" panose="020B0503030403020204" pitchFamily="34" charset="0"/>
              <a:ea typeface="Source Sans Pro" panose="020B0503030403020204" pitchFamily="34" charset="0"/>
            </a:endParaRPr>
          </a:p>
          <a:p>
            <a:pPr lvl="1">
              <a:lnSpc>
                <a:spcPct val="150000"/>
              </a:lnSpc>
            </a:pPr>
            <a:r>
              <a:rPr lang="en-US" sz="2600" dirty="0">
                <a:latin typeface="Source Sans Pro"/>
                <a:ea typeface="Source Sans Pro"/>
              </a:rPr>
              <a:t>Give the employee the Accommodations contact information.</a:t>
            </a:r>
          </a:p>
          <a:p>
            <a:pPr lvl="1">
              <a:lnSpc>
                <a:spcPct val="150000"/>
              </a:lnSpc>
            </a:pPr>
            <a:r>
              <a:rPr lang="en-US" sz="2600" dirty="0">
                <a:latin typeface="Source Sans Pro"/>
                <a:ea typeface="Source Sans Pro"/>
              </a:rPr>
              <a:t>Phone: 608-267-1156</a:t>
            </a:r>
          </a:p>
          <a:p>
            <a:pPr lvl="1">
              <a:lnSpc>
                <a:spcPct val="150000"/>
              </a:lnSpc>
            </a:pPr>
            <a:r>
              <a:rPr lang="en-US" sz="2600" dirty="0">
                <a:latin typeface="Source Sans Pro"/>
                <a:ea typeface="Source Sans Pro"/>
              </a:rPr>
              <a:t>Email: </a:t>
            </a:r>
            <a:r>
              <a:rPr lang="en-US" sz="2600" dirty="0">
                <a:latin typeface="Source Sans Pro"/>
                <a:ea typeface="Source Sans Pro"/>
                <a:hlinkClick r:id="rId2"/>
              </a:rPr>
              <a:t>Accommodations@cityofmadison.com</a:t>
            </a:r>
            <a:endParaRPr lang="en-US" sz="2600" dirty="0">
              <a:latin typeface="Source Sans Pro"/>
              <a:ea typeface="Source Sans Pro"/>
            </a:endParaRPr>
          </a:p>
          <a:p>
            <a:pPr>
              <a:lnSpc>
                <a:spcPct val="150000"/>
              </a:lnSpc>
            </a:pPr>
            <a:r>
              <a:rPr lang="en-US" sz="2600" dirty="0">
                <a:latin typeface="Source Sans Pro"/>
                <a:ea typeface="Source Sans Pro"/>
              </a:rPr>
              <a:t>Email Leah the employee's contact information.</a:t>
            </a:r>
          </a:p>
          <a:p>
            <a:pPr>
              <a:lnSpc>
                <a:spcPct val="150000"/>
              </a:lnSpc>
            </a:pPr>
            <a:r>
              <a:rPr lang="en-US" sz="2600" dirty="0">
                <a:latin typeface="Source Sans Pro"/>
                <a:ea typeface="Source Sans Pro"/>
              </a:rPr>
              <a:t>If you're not sure – refer!</a:t>
            </a:r>
            <a:endParaRPr lang="en-US" sz="2600" b="1" dirty="0">
              <a:latin typeface="Source Sans Pro"/>
              <a:ea typeface="Source Sans Pro"/>
            </a:endParaRPr>
          </a:p>
        </p:txBody>
      </p:sp>
    </p:spTree>
    <p:extLst>
      <p:ext uri="{BB962C8B-B14F-4D97-AF65-F5344CB8AC3E}">
        <p14:creationId xmlns:p14="http://schemas.microsoft.com/office/powerpoint/2010/main" val="40088485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latin typeface="Source Sans Pro"/>
                <a:ea typeface="Source Sans Pro"/>
              </a:rPr>
              <a:t>Break Time</a:t>
            </a:r>
            <a:endParaRPr lang="en-US" dirty="0"/>
          </a:p>
        </p:txBody>
      </p:sp>
      <p:sp>
        <p:nvSpPr>
          <p:cNvPr id="3" name="Subtitle 2"/>
          <p:cNvSpPr>
            <a:spLocks noGrp="1"/>
          </p:cNvSpPr>
          <p:nvPr>
            <p:ph type="subTitle" idx="1"/>
          </p:nvPr>
        </p:nvSpPr>
        <p:spPr/>
        <p:txBody>
          <a:bodyPr vert="horz" lIns="91440" tIns="45720" rIns="91440" bIns="45720" rtlCol="0" anchor="t">
            <a:normAutofit/>
          </a:bodyPr>
          <a:lstStyle/>
          <a:p>
            <a:r>
              <a:rPr lang="en-US" dirty="0">
                <a:latin typeface="Source Sans Pro"/>
                <a:ea typeface="Source Sans Pro"/>
              </a:rPr>
              <a:t>10 Minutes</a:t>
            </a:r>
            <a:endParaRPr lang="en-US"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783012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EF265-5FFA-5707-36C6-5A21D3F7115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6B384BA-7467-1D2C-45D4-934AFAD03C09}"/>
              </a:ext>
              <a:ext uri="{C183D7F6-B498-43B3-948B-1728B52AA6E4}">
                <adec:decorative xmlns:adec="http://schemas.microsoft.com/office/drawing/2017/decorative" val="1"/>
              </a:ext>
            </a:extLst>
          </p:cNvPr>
          <p:cNvSpPr/>
          <p:nvPr/>
        </p:nvSpPr>
        <p:spPr>
          <a:xfrm>
            <a:off x="0" y="0"/>
            <a:ext cx="27432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Title 2">
            <a:extLst>
              <a:ext uri="{FF2B5EF4-FFF2-40B4-BE49-F238E27FC236}">
                <a16:creationId xmlns:a16="http://schemas.microsoft.com/office/drawing/2014/main" id="{E4AD398E-98F1-E6D4-9982-3A6BC8558C86}"/>
              </a:ext>
            </a:extLst>
          </p:cNvPr>
          <p:cNvSpPr>
            <a:spLocks noGrp="1"/>
          </p:cNvSpPr>
          <p:nvPr>
            <p:ph type="title" idx="4294967295"/>
          </p:nvPr>
        </p:nvSpPr>
        <p:spPr>
          <a:xfrm>
            <a:off x="164479" y="3596639"/>
            <a:ext cx="2414241"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bg1"/>
                </a:solidFill>
                <a:effectLst/>
                <a:uLnTx/>
                <a:uFillTx/>
                <a:latin typeface="Source Sans Pro"/>
                <a:ea typeface="Source Sans Pro"/>
                <a:cs typeface="+mn-cs"/>
              </a:rPr>
              <a:t>Agenda Check-In 2</a:t>
            </a:r>
            <a:endParaRPr kumimoji="0" lang="en-US" sz="4000" b="0" i="0" u="none" strike="noStrike" kern="1200" cap="none" spc="0" normalizeH="0" baseline="0" noProof="0" dirty="0">
              <a:ln>
                <a:noFill/>
              </a:ln>
              <a:solidFill>
                <a:schemeClr val="bg1"/>
              </a:solidFill>
              <a:effectLst/>
              <a:uLnTx/>
              <a:uFillTx/>
              <a:latin typeface="Source Sans Pro" panose="020B0503030403020204" pitchFamily="34" charset="0"/>
              <a:ea typeface="Source Sans Pro" panose="020B0503030403020204" pitchFamily="34" charset="0"/>
              <a:cs typeface="+mn-cs"/>
            </a:endParaRPr>
          </a:p>
        </p:txBody>
      </p:sp>
      <p:pic>
        <p:nvPicPr>
          <p:cNvPr id="4" name="Picture 3">
            <a:extLst>
              <a:ext uri="{FF2B5EF4-FFF2-40B4-BE49-F238E27FC236}">
                <a16:creationId xmlns:a16="http://schemas.microsoft.com/office/drawing/2014/main" id="{B1A5425F-D1B7-E33B-743C-DAE3AFB39A7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491" y="1155877"/>
            <a:ext cx="2273122" cy="2273122"/>
          </a:xfrm>
          <a:prstGeom prst="rect">
            <a:avLst/>
          </a:prstGeom>
        </p:spPr>
      </p:pic>
      <p:sp>
        <p:nvSpPr>
          <p:cNvPr id="5" name="Content Placeholder 2">
            <a:extLst>
              <a:ext uri="{FF2B5EF4-FFF2-40B4-BE49-F238E27FC236}">
                <a16:creationId xmlns:a16="http://schemas.microsoft.com/office/drawing/2014/main" id="{B6C2600A-10CB-DB47-17D8-244FB6E14C51}"/>
              </a:ext>
            </a:extLst>
          </p:cNvPr>
          <p:cNvSpPr txBox="1">
            <a:spLocks/>
          </p:cNvSpPr>
          <p:nvPr/>
        </p:nvSpPr>
        <p:spPr>
          <a:xfrm>
            <a:off x="3514897" y="877974"/>
            <a:ext cx="7740535"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Wingdings"/>
              <a:buChar char="ü"/>
            </a:pPr>
            <a:r>
              <a:rPr lang="en-US" dirty="0">
                <a:latin typeface="Source Sans Pro"/>
                <a:ea typeface="Source Sans Pro"/>
              </a:rPr>
              <a:t>Understanding Disability &amp; Disability Accommodations</a:t>
            </a:r>
            <a:endParaRPr lang="en-US"/>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marL="457200" indent="-457200">
              <a:buFont typeface="Wingdings"/>
              <a:buChar char="ü"/>
            </a:pPr>
            <a:r>
              <a:rPr lang="en-US" dirty="0">
                <a:latin typeface="Source Sans Pro"/>
                <a:ea typeface="Source Sans Pro"/>
              </a:rPr>
              <a:t>Identifying &amp; Referring Accommodation Requests</a:t>
            </a:r>
            <a:endParaRPr lang="en-US">
              <a:latin typeface="Source Sans Pro" panose="020B0503030403020204" pitchFamily="34" charset="0"/>
              <a:ea typeface="Source Sans Pro" panose="020B0503030403020204" pitchFamily="34" charset="0"/>
            </a:endParaRPr>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a:buFont typeface="Wingdings" panose="05000000000000000000" pitchFamily="2" charset="2"/>
              <a:buChar char="q"/>
            </a:pPr>
            <a:r>
              <a:rPr lang="en-US" dirty="0">
                <a:latin typeface="Source Sans Pro"/>
                <a:ea typeface="Source Sans Pro"/>
              </a:rPr>
              <a:t> Your Responsibilities in the Accommodations Process</a:t>
            </a:r>
          </a:p>
          <a:p>
            <a:pPr marL="0" indent="0">
              <a:buNone/>
            </a:pPr>
            <a:endParaRPr lang="en-US">
              <a:latin typeface="Source Sans Pro"/>
              <a:ea typeface="Source Sans Pro"/>
            </a:endParaRPr>
          </a:p>
          <a:p>
            <a:pPr>
              <a:buFont typeface="Wingdings" panose="05000000000000000000" pitchFamily="2" charset="2"/>
              <a:buChar char="q"/>
            </a:pPr>
            <a:r>
              <a:rPr lang="en-US" dirty="0">
                <a:latin typeface="Source Sans Pro"/>
                <a:ea typeface="Source Sans Pro"/>
              </a:rPr>
              <a:t> Creating a Culture of Accessibility</a:t>
            </a: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5224049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D8D66-B5F7-9313-F8BE-F57E853EEE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9D68D3-EFE5-7DBD-EE22-8E3263137490}"/>
              </a:ext>
            </a:extLst>
          </p:cNvPr>
          <p:cNvSpPr>
            <a:spLocks noGrp="1"/>
          </p:cNvSpPr>
          <p:nvPr>
            <p:ph type="ctrTitle"/>
          </p:nvPr>
        </p:nvSpPr>
        <p:spPr/>
        <p:txBody>
          <a:bodyPr>
            <a:normAutofit fontScale="90000"/>
          </a:bodyPr>
          <a:lstStyle/>
          <a:p>
            <a:r>
              <a:rPr lang="en-US">
                <a:latin typeface="Source Sans Pro"/>
                <a:ea typeface="Source Sans Pro"/>
              </a:rPr>
              <a:t>Your Responsibilities in the Accommodations Process</a:t>
            </a:r>
            <a:endParaRPr lang="en-US"/>
          </a:p>
        </p:txBody>
      </p:sp>
      <p:sp>
        <p:nvSpPr>
          <p:cNvPr id="3" name="Subtitle 2">
            <a:extLst>
              <a:ext uri="{FF2B5EF4-FFF2-40B4-BE49-F238E27FC236}">
                <a16:creationId xmlns:a16="http://schemas.microsoft.com/office/drawing/2014/main" id="{1DA59C41-5A4B-4470-2242-7880BA88BF4D}"/>
              </a:ext>
            </a:extLst>
          </p:cNvPr>
          <p:cNvSpPr>
            <a:spLocks noGrp="1"/>
          </p:cNvSpPr>
          <p:nvPr>
            <p:ph type="subTitle" idx="1"/>
          </p:nvPr>
        </p:nvSpPr>
        <p:spPr/>
        <p:txBody>
          <a:bodyPr/>
          <a:lstStyle/>
          <a:p>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0183918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Source Sans Pro"/>
                <a:ea typeface="Source Sans Pro"/>
              </a:rPr>
              <a:t>Accommodations Process Overview</a:t>
            </a:r>
          </a:p>
        </p:txBody>
      </p:sp>
      <p:sp>
        <p:nvSpPr>
          <p:cNvPr id="3" name="Content Placeholder 2"/>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latin typeface="Source Sans Pro"/>
                <a:ea typeface="Source Sans Pro"/>
              </a:rPr>
              <a:t>Employee makes an accommodation request.</a:t>
            </a:r>
          </a:p>
          <a:p>
            <a:pPr lvl="1"/>
            <a:r>
              <a:rPr lang="en-US" dirty="0">
                <a:latin typeface="Source Sans Pro"/>
                <a:ea typeface="Source Sans Pro"/>
              </a:rPr>
              <a:t>There is no "official" process/form to start a request.</a:t>
            </a:r>
          </a:p>
          <a:p>
            <a:pPr marL="514350" indent="-514350">
              <a:buFont typeface="+mj-lt"/>
              <a:buAutoNum type="arabicPeriod"/>
            </a:pPr>
            <a:r>
              <a:rPr lang="en-US" dirty="0">
                <a:latin typeface="Source Sans Pro"/>
                <a:ea typeface="Source Sans Pro"/>
              </a:rPr>
              <a:t>Occupational Accommodations Specialist meets with the employee and supervisor separately to gather information.</a:t>
            </a:r>
          </a:p>
          <a:p>
            <a:pPr marL="514350" indent="-514350">
              <a:buFont typeface="+mj-lt"/>
              <a:buAutoNum type="arabicPeriod"/>
            </a:pPr>
            <a:r>
              <a:rPr lang="en-US" dirty="0">
                <a:latin typeface="Source Sans Pro"/>
                <a:ea typeface="Source Sans Pro"/>
              </a:rPr>
              <a:t>Third parties may be pulled in on a "need to know" basis to give technical expertise.</a:t>
            </a:r>
          </a:p>
          <a:p>
            <a:pPr marL="514350" indent="-514350">
              <a:buFont typeface="+mj-lt"/>
              <a:buAutoNum type="arabicPeriod"/>
            </a:pPr>
            <a:r>
              <a:rPr lang="en-US" dirty="0">
                <a:latin typeface="Source Sans Pro"/>
                <a:ea typeface="Source Sans Pro"/>
              </a:rPr>
              <a:t>Employee and supervisor will receive a copy of a determination letter.</a:t>
            </a:r>
          </a:p>
          <a:p>
            <a:pPr marL="514350" indent="-514350">
              <a:buFont typeface="+mj-lt"/>
              <a:buAutoNum type="arabicPeriod"/>
            </a:pPr>
            <a:r>
              <a:rPr lang="en-US" dirty="0">
                <a:latin typeface="Source Sans Pro"/>
                <a:ea typeface="Source Sans Pro"/>
              </a:rPr>
              <a:t>Some accommodations may be re-evaluated in the future.</a:t>
            </a:r>
          </a:p>
          <a:p>
            <a:pPr lvl="1"/>
            <a:endParaRPr lang="en-US" dirty="0">
              <a:latin typeface="Source Sans Pro"/>
              <a:ea typeface="Source Sans Pro"/>
            </a:endParaRPr>
          </a:p>
        </p:txBody>
      </p:sp>
    </p:spTree>
    <p:extLst>
      <p:ext uri="{BB962C8B-B14F-4D97-AF65-F5344CB8AC3E}">
        <p14:creationId xmlns:p14="http://schemas.microsoft.com/office/powerpoint/2010/main" val="13060086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9E546-D770-EA03-1A03-5DCF9AC54A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7D036-01DE-CF7C-B249-AC3FB5868DF0}"/>
              </a:ext>
            </a:extLst>
          </p:cNvPr>
          <p:cNvSpPr>
            <a:spLocks noGrp="1"/>
          </p:cNvSpPr>
          <p:nvPr>
            <p:ph type="title"/>
          </p:nvPr>
        </p:nvSpPr>
        <p:spPr/>
        <p:txBody>
          <a:bodyPr/>
          <a:lstStyle/>
          <a:p>
            <a:r>
              <a:rPr lang="en-US" dirty="0">
                <a:latin typeface="Source Sans Pro"/>
                <a:ea typeface="Source Sans Pro"/>
              </a:rPr>
              <a:t>Supervisor Responsibilities</a:t>
            </a:r>
          </a:p>
        </p:txBody>
      </p:sp>
      <p:sp>
        <p:nvSpPr>
          <p:cNvPr id="3" name="Content Placeholder 2">
            <a:extLst>
              <a:ext uri="{FF2B5EF4-FFF2-40B4-BE49-F238E27FC236}">
                <a16:creationId xmlns:a16="http://schemas.microsoft.com/office/drawing/2014/main" id="{F47ED1DB-E0E4-8DF4-AFE2-6C976FC4E709}"/>
              </a:ext>
            </a:extLst>
          </p:cNvPr>
          <p:cNvSpPr>
            <a:spLocks noGrp="1"/>
          </p:cNvSpPr>
          <p:nvPr>
            <p:ph idx="1"/>
          </p:nvPr>
        </p:nvSpPr>
        <p:spPr/>
        <p:txBody>
          <a:bodyPr vert="horz" lIns="91440" tIns="45720" rIns="91440" bIns="45720" rtlCol="0" anchor="t">
            <a:normAutofit lnSpcReduction="10000"/>
          </a:bodyPr>
          <a:lstStyle/>
          <a:p>
            <a:r>
              <a:rPr lang="en-US">
                <a:latin typeface="Source Sans Pro"/>
                <a:ea typeface="Source Sans Pro"/>
              </a:rPr>
              <a:t>Identify and refer accommodation requests.</a:t>
            </a:r>
          </a:p>
          <a:p>
            <a:r>
              <a:rPr lang="en-US">
                <a:latin typeface="Source Sans Pro"/>
                <a:ea typeface="Source Sans Pro"/>
              </a:rPr>
              <a:t>Maintain confidentiality of employee information.</a:t>
            </a:r>
          </a:p>
          <a:p>
            <a:r>
              <a:rPr lang="en-US">
                <a:latin typeface="Source Sans Pro"/>
                <a:ea typeface="Source Sans Pro"/>
              </a:rPr>
              <a:t>Meet with the Occupational Accommodations Specialist to review the request.</a:t>
            </a:r>
          </a:p>
          <a:p>
            <a:r>
              <a:rPr lang="en-US">
                <a:latin typeface="Source Sans Pro"/>
                <a:ea typeface="Source Sans Pro"/>
              </a:rPr>
              <a:t>Keep an open mind and be creative.</a:t>
            </a:r>
          </a:p>
          <a:p>
            <a:r>
              <a:rPr lang="en-US">
                <a:latin typeface="Source Sans Pro"/>
                <a:ea typeface="Source Sans Pro"/>
              </a:rPr>
              <a:t>Provide a current position description.</a:t>
            </a:r>
          </a:p>
          <a:p>
            <a:r>
              <a:rPr lang="en-US">
                <a:latin typeface="Source Sans Pro"/>
                <a:ea typeface="Source Sans Pro"/>
              </a:rPr>
              <a:t>Check in with various City HR colleagues if you are navigating multiple "lanes" at once.</a:t>
            </a:r>
          </a:p>
          <a:p>
            <a:r>
              <a:rPr lang="en-US" b="1">
                <a:latin typeface="Source Sans Pro"/>
                <a:ea typeface="Source Sans Pro"/>
              </a:rPr>
              <a:t>Avoid making assumptions and work through the interactive process in every case.</a:t>
            </a:r>
          </a:p>
          <a:p>
            <a:pPr marL="0" indent="0">
              <a:buNone/>
            </a:pPr>
            <a:endParaRPr lang="en-US">
              <a:latin typeface="Source Sans Pro"/>
              <a:ea typeface="Source Sans Pro"/>
            </a:endParaRPr>
          </a:p>
        </p:txBody>
      </p:sp>
    </p:spTree>
    <p:extLst>
      <p:ext uri="{BB962C8B-B14F-4D97-AF65-F5344CB8AC3E}">
        <p14:creationId xmlns:p14="http://schemas.microsoft.com/office/powerpoint/2010/main" val="21767447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02E41-FE16-D770-C4DF-68055F84E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52F4FC-8DE2-1BD5-7521-A408368C1834}"/>
              </a:ext>
            </a:extLst>
          </p:cNvPr>
          <p:cNvSpPr>
            <a:spLocks noGrp="1"/>
          </p:cNvSpPr>
          <p:nvPr>
            <p:ph type="title"/>
          </p:nvPr>
        </p:nvSpPr>
        <p:spPr/>
        <p:txBody>
          <a:bodyPr/>
          <a:lstStyle/>
          <a:p>
            <a:r>
              <a:rPr lang="en-US">
                <a:latin typeface="Source Sans Pro"/>
                <a:ea typeface="Source Sans Pro"/>
              </a:rPr>
              <a:t>Maintaining Confidentiality</a:t>
            </a:r>
            <a:endParaRPr lang="en-US">
              <a:latin typeface="Source Sans Pro" panose="020B0503030403020204" pitchFamily="34" charset="0"/>
              <a:ea typeface="Source Sans Pro" panose="020B0503030403020204" pitchFamily="34" charset="0"/>
            </a:endParaRPr>
          </a:p>
        </p:txBody>
      </p:sp>
      <p:sp>
        <p:nvSpPr>
          <p:cNvPr id="3" name="Content Placeholder 2">
            <a:extLst>
              <a:ext uri="{FF2B5EF4-FFF2-40B4-BE49-F238E27FC236}">
                <a16:creationId xmlns:a16="http://schemas.microsoft.com/office/drawing/2014/main" id="{8D67FA27-B555-7A12-4C32-1989BF8E283A}"/>
              </a:ext>
            </a:extLst>
          </p:cNvPr>
          <p:cNvSpPr>
            <a:spLocks noGrp="1"/>
          </p:cNvSpPr>
          <p:nvPr>
            <p:ph idx="1"/>
          </p:nvPr>
        </p:nvSpPr>
        <p:spPr>
          <a:xfrm>
            <a:off x="838200" y="1941862"/>
            <a:ext cx="10515600" cy="4570897"/>
          </a:xfrm>
        </p:spPr>
        <p:txBody>
          <a:bodyPr vert="horz" lIns="91440" tIns="45720" rIns="91440" bIns="45720" rtlCol="0" anchor="t">
            <a:normAutofit lnSpcReduction="10000"/>
          </a:bodyPr>
          <a:lstStyle/>
          <a:p>
            <a:r>
              <a:rPr lang="en-US">
                <a:latin typeface="Source Sans Pro"/>
                <a:ea typeface="Source Sans Pro"/>
              </a:rPr>
              <a:t>If emailing about an employee, use their initials in the subject line (not their full name).</a:t>
            </a:r>
          </a:p>
          <a:p>
            <a:r>
              <a:rPr lang="en-US">
                <a:latin typeface="Source Sans Pro"/>
                <a:ea typeface="Source Sans Pro"/>
              </a:rPr>
              <a:t>If an employee expresses medical concerns, offer to meet with them in a private space so others do not overhear.</a:t>
            </a:r>
          </a:p>
          <a:p>
            <a:r>
              <a:rPr lang="en-US">
                <a:latin typeface="Source Sans Pro"/>
                <a:ea typeface="Source Sans Pro"/>
              </a:rPr>
              <a:t>Check in with the Accommodations Specialist to see if an individual is in the "need to know" before adding additional people to an email chain or meeting. </a:t>
            </a:r>
          </a:p>
          <a:p>
            <a:r>
              <a:rPr lang="en-US">
                <a:latin typeface="Source Sans Pro"/>
                <a:ea typeface="Source Sans Pro"/>
              </a:rPr>
              <a:t>If you receive a medical note from an employee, forward it to the Accommodations Specialist and delete it from your inbox.</a:t>
            </a:r>
          </a:p>
          <a:p>
            <a:r>
              <a:rPr lang="en-US">
                <a:latin typeface="Source Sans Pro"/>
                <a:ea typeface="Source Sans Pro"/>
              </a:rPr>
              <a:t>Do not share with an employee's colleagues that they have an accommodation (especially when those colleagues ask).</a:t>
            </a:r>
          </a:p>
          <a:p>
            <a:endParaRPr lang="en-US">
              <a:latin typeface="Source Sans Pro"/>
              <a:ea typeface="Source Sans Pro"/>
            </a:endParaRPr>
          </a:p>
        </p:txBody>
      </p:sp>
    </p:spTree>
    <p:extLst>
      <p:ext uri="{BB962C8B-B14F-4D97-AF65-F5344CB8AC3E}">
        <p14:creationId xmlns:p14="http://schemas.microsoft.com/office/powerpoint/2010/main" val="391543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E3DB7-46B7-10FF-A4CD-C684C41A6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08E06-0FFF-91EC-4015-E35915823C94}"/>
              </a:ext>
            </a:extLst>
          </p:cNvPr>
          <p:cNvSpPr>
            <a:spLocks noGrp="1"/>
          </p:cNvSpPr>
          <p:nvPr>
            <p:ph type="title"/>
          </p:nvPr>
        </p:nvSpPr>
        <p:spPr/>
        <p:txBody>
          <a:bodyPr/>
          <a:lstStyle/>
          <a:p>
            <a:r>
              <a:rPr lang="en-US">
                <a:latin typeface="Source Sans Pro"/>
                <a:ea typeface="Source Sans Pro"/>
              </a:rPr>
              <a:t>Ways the Accommodations Specialist Supports Supervisors</a:t>
            </a:r>
            <a:endParaRPr lang="en-US"/>
          </a:p>
        </p:txBody>
      </p:sp>
      <p:sp>
        <p:nvSpPr>
          <p:cNvPr id="3" name="Content Placeholder 2">
            <a:extLst>
              <a:ext uri="{FF2B5EF4-FFF2-40B4-BE49-F238E27FC236}">
                <a16:creationId xmlns:a16="http://schemas.microsoft.com/office/drawing/2014/main" id="{406B953A-A423-507C-ACA7-97B38BBD049B}"/>
              </a:ext>
            </a:extLst>
          </p:cNvPr>
          <p:cNvSpPr>
            <a:spLocks noGrp="1"/>
          </p:cNvSpPr>
          <p:nvPr>
            <p:ph idx="1"/>
          </p:nvPr>
        </p:nvSpPr>
        <p:spPr/>
        <p:txBody>
          <a:bodyPr vert="horz" lIns="91440" tIns="45720" rIns="91440" bIns="45720" rtlCol="0" anchor="t">
            <a:normAutofit/>
          </a:bodyPr>
          <a:lstStyle/>
          <a:p>
            <a:r>
              <a:rPr lang="en-US">
                <a:latin typeface="Source Sans Pro"/>
                <a:ea typeface="Source Sans Pro"/>
              </a:rPr>
              <a:t>Works with employee to identify limitations and accommodations</a:t>
            </a:r>
            <a:endParaRPr lang="en-US">
              <a:latin typeface="Source Sans Pro" panose="020B0503030403020204" pitchFamily="34" charset="0"/>
              <a:ea typeface="Source Sans Pro" panose="020B0503030403020204" pitchFamily="34" charset="0"/>
            </a:endParaRPr>
          </a:p>
          <a:p>
            <a:r>
              <a:rPr lang="en-US">
                <a:latin typeface="Source Sans Pro"/>
                <a:ea typeface="Source Sans Pro"/>
              </a:rPr>
              <a:t>Reviews medical documentation and restrictions</a:t>
            </a:r>
            <a:endParaRPr lang="en-US">
              <a:latin typeface="Source Sans Pro" panose="020B0503030403020204" pitchFamily="34" charset="0"/>
              <a:ea typeface="Source Sans Pro" panose="020B0503030403020204" pitchFamily="34" charset="0"/>
            </a:endParaRPr>
          </a:p>
          <a:p>
            <a:r>
              <a:rPr lang="en-US">
                <a:latin typeface="Source Sans Pro"/>
                <a:ea typeface="Source Sans Pro"/>
              </a:rPr>
              <a:t>Conducts a job analysis based on the employee's request</a:t>
            </a:r>
          </a:p>
          <a:p>
            <a:r>
              <a:rPr lang="en-US">
                <a:latin typeface="Source Sans Pro"/>
                <a:ea typeface="Source Sans Pro"/>
              </a:rPr>
              <a:t>Advises and coaches managers and supervisors</a:t>
            </a:r>
          </a:p>
          <a:p>
            <a:r>
              <a:rPr lang="en-US">
                <a:latin typeface="Source Sans Pro"/>
                <a:ea typeface="Source Sans Pro"/>
              </a:rPr>
              <a:t>May work with other providers on specific cases</a:t>
            </a:r>
          </a:p>
          <a:p>
            <a:r>
              <a:rPr lang="en-US">
                <a:latin typeface="Source Sans Pro"/>
                <a:ea typeface="Source Sans Pro"/>
              </a:rPr>
              <a:t>Manages complex processes (placement, fitness for duty)</a:t>
            </a:r>
            <a:endParaRPr lang="en-US">
              <a:latin typeface="Source Sans Pro" panose="020B0503030403020204" pitchFamily="34" charset="0"/>
              <a:ea typeface="Source Sans Pro" panose="020B0503030403020204" pitchFamily="34" charset="0"/>
            </a:endParaRPr>
          </a:p>
          <a:p>
            <a:r>
              <a:rPr lang="en-US">
                <a:latin typeface="Source Sans Pro"/>
                <a:ea typeface="Source Sans Pro"/>
              </a:rPr>
              <a:t>Facilitates returns from disability layoff</a:t>
            </a:r>
            <a:endParaRPr lang="en-US">
              <a:latin typeface="Source Sans Pro" panose="020B0503030403020204" pitchFamily="34" charset="0"/>
              <a:ea typeface="Source Sans Pro" panose="020B0503030403020204" pitchFamily="34" charset="0"/>
            </a:endParaRPr>
          </a:p>
          <a:p>
            <a:pPr marL="0" indent="0">
              <a:buNone/>
            </a:pP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4564666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8C8E8-93BD-9BBB-00AB-682F21610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AEA0B-0290-35D5-CC7B-E7428A1DF2BA}"/>
              </a:ext>
            </a:extLst>
          </p:cNvPr>
          <p:cNvSpPr>
            <a:spLocks noGrp="1"/>
          </p:cNvSpPr>
          <p:nvPr>
            <p:ph type="title"/>
          </p:nvPr>
        </p:nvSpPr>
        <p:spPr/>
        <p:txBody>
          <a:bodyPr/>
          <a:lstStyle/>
          <a:p>
            <a:r>
              <a:rPr lang="en-US">
                <a:latin typeface="Source Sans Pro"/>
                <a:ea typeface="Source Sans Pro"/>
              </a:rPr>
              <a:t>Job Applicant Accommodations</a:t>
            </a:r>
            <a:endParaRPr lang="en-US"/>
          </a:p>
        </p:txBody>
      </p:sp>
      <p:sp>
        <p:nvSpPr>
          <p:cNvPr id="3" name="Content Placeholder 2">
            <a:extLst>
              <a:ext uri="{FF2B5EF4-FFF2-40B4-BE49-F238E27FC236}">
                <a16:creationId xmlns:a16="http://schemas.microsoft.com/office/drawing/2014/main" id="{1C5AE4C3-02CE-E3C7-3B1D-0E387753191C}"/>
              </a:ext>
            </a:extLst>
          </p:cNvPr>
          <p:cNvSpPr>
            <a:spLocks noGrp="1"/>
          </p:cNvSpPr>
          <p:nvPr>
            <p:ph idx="1"/>
          </p:nvPr>
        </p:nvSpPr>
        <p:spPr/>
        <p:txBody>
          <a:bodyPr vert="horz" lIns="91440" tIns="45720" rIns="91440" bIns="45720" rtlCol="0" anchor="t">
            <a:normAutofit/>
          </a:bodyPr>
          <a:lstStyle/>
          <a:p>
            <a:r>
              <a:rPr lang="en-US" dirty="0">
                <a:latin typeface="Source Sans Pro"/>
                <a:ea typeface="Source Sans Pro"/>
              </a:rPr>
              <a:t>Work </a:t>
            </a:r>
            <a:r>
              <a:rPr lang="en-US" b="1" dirty="0">
                <a:latin typeface="Source Sans Pro"/>
                <a:ea typeface="Source Sans Pro"/>
              </a:rPr>
              <a:t>quickly </a:t>
            </a:r>
            <a:r>
              <a:rPr lang="en-US" dirty="0">
                <a:latin typeface="Source Sans Pro"/>
                <a:ea typeface="Source Sans Pro"/>
              </a:rPr>
              <a:t>with your recruitment contact and the Occupational Accommodations Specialist on these.</a:t>
            </a:r>
          </a:p>
          <a:p>
            <a:r>
              <a:rPr lang="en-US" dirty="0">
                <a:latin typeface="Source Sans Pro"/>
                <a:ea typeface="Source Sans Pro"/>
              </a:rPr>
              <a:t>If the request is related to an interview panel, consider educating the panel on disability etiquette (</a:t>
            </a:r>
            <a:r>
              <a:rPr lang="en-US" dirty="0" err="1">
                <a:latin typeface="Source Sans Pro"/>
                <a:ea typeface="Source Sans Pro"/>
              </a:rPr>
              <a:t>ie</a:t>
            </a:r>
            <a:r>
              <a:rPr lang="en-US" dirty="0">
                <a:latin typeface="Source Sans Pro"/>
                <a:ea typeface="Source Sans Pro"/>
              </a:rPr>
              <a:t>, how to interact with ASL interpreters)</a:t>
            </a:r>
          </a:p>
          <a:p>
            <a:r>
              <a:rPr lang="en-US" dirty="0">
                <a:latin typeface="Source Sans Pro"/>
                <a:ea typeface="Source Sans Pro"/>
              </a:rPr>
              <a:t>Be careful of what clarifying ("off script") questions you ask an applicant regarding their ability to complete tasks (as it may get close to asking them about a disability).</a:t>
            </a:r>
          </a:p>
          <a:p>
            <a:pPr lvl="1"/>
            <a:r>
              <a:rPr lang="en-US" dirty="0">
                <a:latin typeface="Source Sans Pro"/>
                <a:ea typeface="Source Sans Pro"/>
              </a:rPr>
              <a:t>Work with the Accommodations Specialist and your HR Analyst if you have questions.</a:t>
            </a:r>
          </a:p>
        </p:txBody>
      </p:sp>
    </p:spTree>
    <p:extLst>
      <p:ext uri="{BB962C8B-B14F-4D97-AF65-F5344CB8AC3E}">
        <p14:creationId xmlns:p14="http://schemas.microsoft.com/office/powerpoint/2010/main" val="29907424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2C672-D1E5-FFD9-BC88-D51120040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12B22C-E302-5901-1596-9B6F99490B67}"/>
              </a:ext>
            </a:extLst>
          </p:cNvPr>
          <p:cNvSpPr>
            <a:spLocks noGrp="1"/>
          </p:cNvSpPr>
          <p:nvPr>
            <p:ph type="title"/>
          </p:nvPr>
        </p:nvSpPr>
        <p:spPr/>
        <p:txBody>
          <a:bodyPr/>
          <a:lstStyle/>
          <a:p>
            <a:r>
              <a:rPr lang="en-US">
                <a:latin typeface="Source Sans Pro"/>
                <a:ea typeface="Source Sans Pro"/>
              </a:rPr>
              <a:t>Equipment Purchases</a:t>
            </a:r>
            <a:endParaRPr lang="en-US"/>
          </a:p>
        </p:txBody>
      </p:sp>
      <p:sp>
        <p:nvSpPr>
          <p:cNvPr id="3" name="Content Placeholder 2">
            <a:extLst>
              <a:ext uri="{FF2B5EF4-FFF2-40B4-BE49-F238E27FC236}">
                <a16:creationId xmlns:a16="http://schemas.microsoft.com/office/drawing/2014/main" id="{00A1F7E5-A9B5-6359-C2DF-466C282E3D09}"/>
              </a:ext>
            </a:extLst>
          </p:cNvPr>
          <p:cNvSpPr>
            <a:spLocks noGrp="1"/>
          </p:cNvSpPr>
          <p:nvPr>
            <p:ph idx="1"/>
          </p:nvPr>
        </p:nvSpPr>
        <p:spPr/>
        <p:txBody>
          <a:bodyPr vert="horz" lIns="91440" tIns="45720" rIns="91440" bIns="45720" rtlCol="0" anchor="t">
            <a:normAutofit fontScale="92500" lnSpcReduction="10000"/>
          </a:bodyPr>
          <a:lstStyle/>
          <a:p>
            <a:r>
              <a:rPr lang="en-US" dirty="0">
                <a:latin typeface="Source Sans Pro"/>
                <a:ea typeface="Source Sans Pro"/>
              </a:rPr>
              <a:t>Over 50% of purchases cost $0 (Job Accommodation Network)</a:t>
            </a:r>
          </a:p>
          <a:p>
            <a:r>
              <a:rPr lang="en-US" dirty="0">
                <a:latin typeface="Source Sans Pro"/>
                <a:ea typeface="Source Sans Pro"/>
              </a:rPr>
              <a:t>If an agency purchases equipment as an accommodation, it is the agency's property, not the employee's as this comes out of the agency's budget.</a:t>
            </a:r>
          </a:p>
          <a:p>
            <a:r>
              <a:rPr lang="en-US" dirty="0">
                <a:latin typeface="Source Sans Pro"/>
                <a:ea typeface="Source Sans Pro"/>
              </a:rPr>
              <a:t>High bar for "undue hardship" because the City is one employer.</a:t>
            </a:r>
          </a:p>
          <a:p>
            <a:r>
              <a:rPr lang="en-US" dirty="0">
                <a:latin typeface="Source Sans Pro"/>
                <a:ea typeface="Source Sans Pro"/>
              </a:rPr>
              <a:t>Consider setting aside budget money in your agency's budget for accommodation-related purchases.</a:t>
            </a:r>
          </a:p>
          <a:p>
            <a:r>
              <a:rPr lang="en-US" dirty="0">
                <a:latin typeface="Source Sans Pro"/>
                <a:ea typeface="Source Sans Pro"/>
              </a:rPr>
              <a:t>Common purchase requests:</a:t>
            </a:r>
          </a:p>
          <a:p>
            <a:pPr lvl="1"/>
            <a:r>
              <a:rPr lang="en-US" dirty="0">
                <a:latin typeface="Source Sans Pro"/>
                <a:ea typeface="Source Sans Pro"/>
              </a:rPr>
              <a:t>Ergonomic office equipment (keyboards, chairs)</a:t>
            </a:r>
          </a:p>
          <a:p>
            <a:pPr lvl="1"/>
            <a:r>
              <a:rPr lang="en-US" dirty="0">
                <a:latin typeface="Source Sans Pro"/>
                <a:ea typeface="Source Sans Pro"/>
              </a:rPr>
              <a:t>Headphones, headsets</a:t>
            </a:r>
          </a:p>
          <a:p>
            <a:pPr lvl="1"/>
            <a:r>
              <a:rPr lang="en-US" dirty="0">
                <a:latin typeface="Source Sans Pro"/>
                <a:ea typeface="Source Sans Pro"/>
              </a:rPr>
              <a:t>Software</a:t>
            </a:r>
          </a:p>
        </p:txBody>
      </p:sp>
    </p:spTree>
    <p:extLst>
      <p:ext uri="{BB962C8B-B14F-4D97-AF65-F5344CB8AC3E}">
        <p14:creationId xmlns:p14="http://schemas.microsoft.com/office/powerpoint/2010/main" val="4154413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74F51-8B87-E400-279C-B2204EF16EE5}"/>
            </a:ext>
          </a:extLst>
        </p:cNvPr>
        <p:cNvGrpSpPr/>
        <p:nvPr/>
      </p:nvGrpSpPr>
      <p:grpSpPr>
        <a:xfrm>
          <a:off x="0" y="0"/>
          <a:ext cx="0" cy="0"/>
          <a:chOff x="0" y="0"/>
          <a:chExt cx="0" cy="0"/>
        </a:xfrm>
      </p:grpSpPr>
      <p:sp>
        <p:nvSpPr>
          <p:cNvPr id="23" name="Rectangle 22">
            <a:extLst>
              <a:ext uri="{FF2B5EF4-FFF2-40B4-BE49-F238E27FC236}">
                <a16:creationId xmlns:a16="http://schemas.microsoft.com/office/drawing/2014/main" id="{31C32FB3-5E39-91C7-F002-2809524E42FD}"/>
              </a:ext>
              <a:ext uri="{C183D7F6-B498-43B3-948B-1728B52AA6E4}">
                <adec:decorative xmlns:adec="http://schemas.microsoft.com/office/drawing/2017/decorative" val="1"/>
              </a:ext>
            </a:extLst>
          </p:cNvPr>
          <p:cNvSpPr/>
          <p:nvPr/>
        </p:nvSpPr>
        <p:spPr>
          <a:xfrm>
            <a:off x="-1" y="0"/>
            <a:ext cx="5848029" cy="6858000"/>
          </a:xfrm>
          <a:prstGeom prst="rect">
            <a:avLst/>
          </a:prstGeom>
          <a:solidFill>
            <a:srgbClr val="03626B"/>
          </a:solidFill>
          <a:ln w="38100">
            <a:solidFill>
              <a:srgbClr val="03626B"/>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endParaRPr lang="en-US" sz="3200" b="1">
              <a:latin typeface="Source Sans Pro" panose="020B0503030403020204" pitchFamily="34" charset="0"/>
              <a:ea typeface="Source Sans Pro" panose="020B0503030403020204" pitchFamily="34" charset="0"/>
            </a:endParaRPr>
          </a:p>
          <a:p>
            <a:pPr algn="ctr"/>
            <a:r>
              <a:rPr lang="en-US" sz="3200" b="1">
                <a:latin typeface="Source Sans Pro"/>
                <a:ea typeface="Source Sans Pro"/>
              </a:rPr>
              <a:t>Tory Larson</a:t>
            </a:r>
            <a:endParaRPr lang="en-US"/>
          </a:p>
          <a:p>
            <a:pPr algn="ctr"/>
            <a:r>
              <a:rPr lang="en-US" sz="3200" b="1">
                <a:latin typeface="Source Sans Pro"/>
                <a:ea typeface="Source Sans Pro"/>
              </a:rPr>
              <a:t>(she/her)</a:t>
            </a:r>
          </a:p>
        </p:txBody>
      </p:sp>
      <p:sp>
        <p:nvSpPr>
          <p:cNvPr id="2" name="Title 1">
            <a:extLst>
              <a:ext uri="{FF2B5EF4-FFF2-40B4-BE49-F238E27FC236}">
                <a16:creationId xmlns:a16="http://schemas.microsoft.com/office/drawing/2014/main" id="{886EAC95-FB00-93FA-F749-20F7DB091A0B}"/>
              </a:ext>
            </a:extLst>
          </p:cNvPr>
          <p:cNvSpPr>
            <a:spLocks noGrp="1"/>
          </p:cNvSpPr>
          <p:nvPr>
            <p:ph type="title" idx="4294967295"/>
          </p:nvPr>
        </p:nvSpPr>
        <p:spPr>
          <a:xfrm>
            <a:off x="1329813" y="307648"/>
            <a:ext cx="3347738" cy="1325563"/>
          </a:xfrm>
        </p:spPr>
        <p:txBody>
          <a:bodyPr/>
          <a:lstStyle/>
          <a:p>
            <a:r>
              <a:rPr lang="en-US" b="1" dirty="0">
                <a:solidFill>
                  <a:schemeClr val="bg1"/>
                </a:solidFill>
                <a:latin typeface="Source Sans Pro" panose="020B0503030403020204" pitchFamily="34" charset="0"/>
                <a:ea typeface="Source Sans Pro" panose="020B0503030403020204" pitchFamily="34" charset="0"/>
              </a:rPr>
              <a:t>About Tory</a:t>
            </a:r>
          </a:p>
        </p:txBody>
      </p:sp>
      <p:sp>
        <p:nvSpPr>
          <p:cNvPr id="3" name="Rectangle 2">
            <a:extLst>
              <a:ext uri="{FF2B5EF4-FFF2-40B4-BE49-F238E27FC236}">
                <a16:creationId xmlns:a16="http://schemas.microsoft.com/office/drawing/2014/main" id="{CB1CEB0A-8E7B-4B84-E6CE-D70FB28436B9}"/>
              </a:ext>
            </a:extLst>
          </p:cNvPr>
          <p:cNvSpPr/>
          <p:nvPr/>
        </p:nvSpPr>
        <p:spPr>
          <a:xfrm>
            <a:off x="6650769" y="970430"/>
            <a:ext cx="4570387" cy="3416320"/>
          </a:xfrm>
          <a:prstGeom prst="rect">
            <a:avLst/>
          </a:prstGeom>
        </p:spPr>
        <p:txBody>
          <a:bodyPr wrap="square" lIns="91440" tIns="45720" rIns="91440" bIns="45720" anchor="t">
            <a:spAutoFit/>
          </a:bodyPr>
          <a:lstStyle/>
          <a:p>
            <a:pPr marL="285750" indent="-285750">
              <a:buFont typeface="Arial"/>
              <a:buChar char="•"/>
            </a:pPr>
            <a:r>
              <a:rPr lang="en-US" sz="3600" dirty="0">
                <a:latin typeface="Source Sans Pro"/>
                <a:ea typeface="Source Sans Pro"/>
              </a:rPr>
              <a:t>Benefits Supervisor (and former Occupational Accommodations Specialist)</a:t>
            </a:r>
            <a:endParaRPr lang="en-US" sz="3600" i="1" dirty="0">
              <a:solidFill>
                <a:srgbClr val="FF0000"/>
              </a:solidFill>
              <a:latin typeface="Source Sans Pro" panose="020B0503030403020204" pitchFamily="34" charset="0"/>
              <a:ea typeface="Source Sans Pro" panose="020B0503030403020204" pitchFamily="34" charset="0"/>
            </a:endParaRPr>
          </a:p>
          <a:p>
            <a:pPr marL="285750" indent="-285750">
              <a:buFont typeface="Arial"/>
              <a:buChar char="•"/>
            </a:pPr>
            <a:endParaRPr lang="en-US" sz="3600" dirty="0">
              <a:solidFill>
                <a:srgbClr val="222222"/>
              </a:solidFill>
              <a:latin typeface="Source Sans Pro"/>
              <a:ea typeface="Source Sans Pro"/>
            </a:endParaRPr>
          </a:p>
        </p:txBody>
      </p:sp>
      <p:pic>
        <p:nvPicPr>
          <p:cNvPr id="4" name="Picture 3" descr="Headshot of Tory Larson.">
            <a:extLst>
              <a:ext uri="{FF2B5EF4-FFF2-40B4-BE49-F238E27FC236}">
                <a16:creationId xmlns:a16="http://schemas.microsoft.com/office/drawing/2014/main" id="{83242475-353F-8B08-ADBA-8BCE3C2458BF}"/>
              </a:ext>
            </a:extLst>
          </p:cNvPr>
          <p:cNvPicPr>
            <a:picLocks noChangeAspect="1"/>
          </p:cNvPicPr>
          <p:nvPr/>
        </p:nvPicPr>
        <p:blipFill>
          <a:blip r:embed="rId2"/>
          <a:stretch>
            <a:fillRect/>
          </a:stretch>
        </p:blipFill>
        <p:spPr>
          <a:xfrm>
            <a:off x="1631304" y="1612238"/>
            <a:ext cx="2554634" cy="3181143"/>
          </a:xfrm>
          <a:prstGeom prst="rect">
            <a:avLst/>
          </a:prstGeom>
        </p:spPr>
      </p:pic>
    </p:spTree>
    <p:extLst>
      <p:ext uri="{BB962C8B-B14F-4D97-AF65-F5344CB8AC3E}">
        <p14:creationId xmlns:p14="http://schemas.microsoft.com/office/powerpoint/2010/main" val="24855834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D0F78-B9ED-537C-551E-C53CBD14C6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8550F6-3BA1-6760-EA35-C54C43029C5E}"/>
              </a:ext>
            </a:extLst>
          </p:cNvPr>
          <p:cNvSpPr>
            <a:spLocks noGrp="1"/>
          </p:cNvSpPr>
          <p:nvPr>
            <p:ph type="title"/>
          </p:nvPr>
        </p:nvSpPr>
        <p:spPr/>
        <p:txBody>
          <a:bodyPr/>
          <a:lstStyle/>
          <a:p>
            <a:r>
              <a:rPr lang="en-US">
                <a:latin typeface="Source Sans Pro"/>
                <a:ea typeface="Source Sans Pro"/>
              </a:rPr>
              <a:t>Pregnant Workers' Fairness Act (PWFA)</a:t>
            </a:r>
            <a:endParaRPr lang="en-US"/>
          </a:p>
        </p:txBody>
      </p:sp>
      <p:sp>
        <p:nvSpPr>
          <p:cNvPr id="3" name="Content Placeholder 2">
            <a:extLst>
              <a:ext uri="{FF2B5EF4-FFF2-40B4-BE49-F238E27FC236}">
                <a16:creationId xmlns:a16="http://schemas.microsoft.com/office/drawing/2014/main" id="{A4DCA066-47C4-E150-AD8A-BF167D71491C}"/>
              </a:ext>
            </a:extLst>
          </p:cNvPr>
          <p:cNvSpPr>
            <a:spLocks noGrp="1"/>
          </p:cNvSpPr>
          <p:nvPr>
            <p:ph idx="1"/>
          </p:nvPr>
        </p:nvSpPr>
        <p:spPr/>
        <p:txBody>
          <a:bodyPr vert="horz" lIns="91440" tIns="45720" rIns="91440" bIns="45720" rtlCol="0" anchor="t">
            <a:normAutofit/>
          </a:bodyPr>
          <a:lstStyle/>
          <a:p>
            <a:r>
              <a:rPr lang="en-US">
                <a:latin typeface="Source Sans Pro"/>
                <a:ea typeface="Source Sans Pro"/>
              </a:rPr>
              <a:t>Requires employers to provide reasonable accommodations for known conditions "related to pregnancy, childbirth, or related medical conditions"</a:t>
            </a:r>
          </a:p>
          <a:p>
            <a:r>
              <a:rPr lang="en-US">
                <a:latin typeface="Source Sans Pro"/>
                <a:ea typeface="Source Sans Pro"/>
              </a:rPr>
              <a:t>Work quickly on these and expect needs to change month to month.</a:t>
            </a:r>
          </a:p>
          <a:p>
            <a:r>
              <a:rPr lang="en-US">
                <a:latin typeface="Source Sans Pro"/>
                <a:ea typeface="Source Sans Pro"/>
              </a:rPr>
              <a:t>Can temporarily suspend an essential function of the job as an accommodation. (The ADA does not allow this.)</a:t>
            </a:r>
          </a:p>
          <a:p>
            <a:r>
              <a:rPr lang="en-US">
                <a:latin typeface="Source Sans Pro"/>
                <a:ea typeface="Source Sans Pro"/>
              </a:rPr>
              <a:t>Different requirements for collecting medical documentation.</a:t>
            </a:r>
          </a:p>
          <a:p>
            <a:r>
              <a:rPr lang="en-US">
                <a:latin typeface="Source Sans Pro"/>
                <a:ea typeface="Source Sans Pro"/>
              </a:rPr>
              <a:t>A condition may qualify under the ADA and PWFA (example: postpartum depression)</a:t>
            </a:r>
          </a:p>
        </p:txBody>
      </p:sp>
    </p:spTree>
    <p:extLst>
      <p:ext uri="{BB962C8B-B14F-4D97-AF65-F5344CB8AC3E}">
        <p14:creationId xmlns:p14="http://schemas.microsoft.com/office/powerpoint/2010/main" val="35314323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418C6-F6E2-7471-DC5F-E127AB06D2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38D3B0-6047-B591-4932-087914597BF5}"/>
              </a:ext>
            </a:extLst>
          </p:cNvPr>
          <p:cNvSpPr>
            <a:spLocks noGrp="1"/>
          </p:cNvSpPr>
          <p:nvPr>
            <p:ph type="title"/>
          </p:nvPr>
        </p:nvSpPr>
        <p:spPr/>
        <p:txBody>
          <a:bodyPr/>
          <a:lstStyle/>
          <a:p>
            <a:r>
              <a:rPr lang="en-US" dirty="0">
                <a:latin typeface="Source Sans Pro"/>
                <a:ea typeface="Source Sans Pro"/>
              </a:rPr>
              <a:t>PWFA “Just Do It” Accommodations</a:t>
            </a:r>
            <a:endParaRPr lang="en-US" dirty="0"/>
          </a:p>
        </p:txBody>
      </p:sp>
      <p:sp>
        <p:nvSpPr>
          <p:cNvPr id="3" name="Content Placeholder 2">
            <a:extLst>
              <a:ext uri="{FF2B5EF4-FFF2-40B4-BE49-F238E27FC236}">
                <a16:creationId xmlns:a16="http://schemas.microsoft.com/office/drawing/2014/main" id="{320D257C-D453-70D3-E585-13D06378A448}"/>
              </a:ext>
            </a:extLst>
          </p:cNvPr>
          <p:cNvSpPr>
            <a:spLocks noGrp="1"/>
          </p:cNvSpPr>
          <p:nvPr>
            <p:ph idx="1"/>
          </p:nvPr>
        </p:nvSpPr>
        <p:spPr>
          <a:xfrm>
            <a:off x="838200" y="1825625"/>
            <a:ext cx="10873081" cy="4351338"/>
          </a:xfrm>
        </p:spPr>
        <p:txBody>
          <a:bodyPr vert="horz" lIns="91440" tIns="45720" rIns="91440" bIns="45720" rtlCol="0" anchor="t">
            <a:normAutofit/>
          </a:bodyPr>
          <a:lstStyle/>
          <a:p>
            <a:pPr marL="0" indent="0">
              <a:lnSpc>
                <a:spcPct val="150000"/>
              </a:lnSpc>
              <a:buNone/>
            </a:pPr>
            <a:r>
              <a:rPr lang="en-US" dirty="0">
                <a:latin typeface="Source Sans Pro"/>
                <a:ea typeface="Source Sans Pro"/>
              </a:rPr>
              <a:t>There are 4 "just do it" accommodations:</a:t>
            </a:r>
          </a:p>
          <a:p>
            <a:pPr marL="514350" indent="-514350">
              <a:lnSpc>
                <a:spcPct val="150000"/>
              </a:lnSpc>
              <a:buAutoNum type="arabicPeriod"/>
            </a:pPr>
            <a:r>
              <a:rPr lang="en-US" dirty="0">
                <a:latin typeface="Source Sans Pro"/>
                <a:ea typeface="Source Sans Pro"/>
              </a:rPr>
              <a:t>Ability to carry or keep water nearby.</a:t>
            </a:r>
          </a:p>
          <a:p>
            <a:pPr marL="514350" indent="-514350">
              <a:lnSpc>
                <a:spcPct val="150000"/>
              </a:lnSpc>
              <a:buAutoNum type="arabicPeriod"/>
            </a:pPr>
            <a:r>
              <a:rPr lang="en-US" dirty="0">
                <a:latin typeface="Source Sans Pro"/>
                <a:ea typeface="Source Sans Pro"/>
              </a:rPr>
              <a:t>Ability to take extra restroom breaks.</a:t>
            </a:r>
          </a:p>
          <a:p>
            <a:pPr marL="514350" indent="-514350">
              <a:lnSpc>
                <a:spcPct val="150000"/>
              </a:lnSpc>
              <a:buAutoNum type="arabicPeriod"/>
            </a:pPr>
            <a:r>
              <a:rPr lang="en-US" dirty="0">
                <a:latin typeface="Source Sans Pro"/>
                <a:ea typeface="Source Sans Pro"/>
              </a:rPr>
              <a:t>Ability to take breaks to eat or drink.</a:t>
            </a:r>
          </a:p>
          <a:p>
            <a:pPr marL="514350" indent="-514350">
              <a:lnSpc>
                <a:spcPct val="150000"/>
              </a:lnSpc>
              <a:buAutoNum type="arabicPeriod"/>
            </a:pPr>
            <a:r>
              <a:rPr lang="en-US" dirty="0">
                <a:latin typeface="Source Sans Pro"/>
                <a:ea typeface="Source Sans Pro"/>
              </a:rPr>
              <a:t>Ability to change workstation from standing to sitting or vice versa.</a:t>
            </a:r>
          </a:p>
        </p:txBody>
      </p:sp>
    </p:spTree>
    <p:extLst>
      <p:ext uri="{BB962C8B-B14F-4D97-AF65-F5344CB8AC3E}">
        <p14:creationId xmlns:p14="http://schemas.microsoft.com/office/powerpoint/2010/main" val="1465529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6D0F7-9B4B-38A4-4277-8E1E4DA842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2726BA-DC2C-05C2-EB6C-D796FFEF1ECA}"/>
              </a:ext>
            </a:extLst>
          </p:cNvPr>
          <p:cNvSpPr>
            <a:spLocks noGrp="1"/>
          </p:cNvSpPr>
          <p:nvPr>
            <p:ph type="title"/>
          </p:nvPr>
        </p:nvSpPr>
        <p:spPr/>
        <p:txBody>
          <a:bodyPr/>
          <a:lstStyle/>
          <a:p>
            <a:r>
              <a:rPr lang="en-US">
                <a:latin typeface="Source Sans Pro"/>
                <a:ea typeface="Source Sans Pro"/>
              </a:rPr>
              <a:t>PUMP Act</a:t>
            </a:r>
            <a:endParaRPr lang="en-US" err="1"/>
          </a:p>
        </p:txBody>
      </p:sp>
      <p:sp>
        <p:nvSpPr>
          <p:cNvPr id="3" name="Content Placeholder 2">
            <a:extLst>
              <a:ext uri="{FF2B5EF4-FFF2-40B4-BE49-F238E27FC236}">
                <a16:creationId xmlns:a16="http://schemas.microsoft.com/office/drawing/2014/main" id="{5ABFA806-AC13-014C-4318-E43393A3EFFA}"/>
              </a:ext>
            </a:extLst>
          </p:cNvPr>
          <p:cNvSpPr>
            <a:spLocks noGrp="1"/>
          </p:cNvSpPr>
          <p:nvPr>
            <p:ph idx="1"/>
          </p:nvPr>
        </p:nvSpPr>
        <p:spPr/>
        <p:txBody>
          <a:bodyPr vert="horz" lIns="91440" tIns="45720" rIns="91440" bIns="45720" rtlCol="0" anchor="t">
            <a:noAutofit/>
          </a:bodyPr>
          <a:lstStyle/>
          <a:p>
            <a:r>
              <a:rPr lang="en-US" sz="3200">
                <a:latin typeface="Source Sans Pro"/>
                <a:ea typeface="Source Sans Pro"/>
              </a:rPr>
              <a:t>The City has been practicing this through APM 2-50: Lactation Policy for Breastfeeding Employees and Visitors.</a:t>
            </a:r>
          </a:p>
          <a:p>
            <a:r>
              <a:rPr lang="en-US" sz="3200">
                <a:latin typeface="Source Sans Pro"/>
                <a:ea typeface="Source Sans Pro"/>
              </a:rPr>
              <a:t>Requires employers to provide employees with reasonable break times and spaces to express breast milk.</a:t>
            </a:r>
          </a:p>
          <a:p>
            <a:pPr lvl="1"/>
            <a:r>
              <a:rPr lang="en-US" sz="3200">
                <a:latin typeface="Source Sans Pro"/>
                <a:ea typeface="Source Sans Pro"/>
              </a:rPr>
              <a:t>Space: Must be a private, non-bathroom space.</a:t>
            </a:r>
          </a:p>
          <a:p>
            <a:pPr lvl="1"/>
            <a:r>
              <a:rPr lang="en-US" sz="3200">
                <a:latin typeface="Source Sans Pro"/>
                <a:ea typeface="Source Sans Pro"/>
              </a:rPr>
              <a:t>Time: Allows for some flexibility in how/when breaks are taken. Consult with the Occupational Accommodations Specialist with questions.</a:t>
            </a:r>
          </a:p>
        </p:txBody>
      </p:sp>
    </p:spTree>
    <p:extLst>
      <p:ext uri="{BB962C8B-B14F-4D97-AF65-F5344CB8AC3E}">
        <p14:creationId xmlns:p14="http://schemas.microsoft.com/office/powerpoint/2010/main" val="36229346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AD703-0CC2-F277-478D-0DD442001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911A8-68CD-A9F2-BEBA-B9092D30A0FB}"/>
              </a:ext>
            </a:extLst>
          </p:cNvPr>
          <p:cNvSpPr>
            <a:spLocks noGrp="1"/>
          </p:cNvSpPr>
          <p:nvPr>
            <p:ph type="title"/>
          </p:nvPr>
        </p:nvSpPr>
        <p:spPr/>
        <p:txBody>
          <a:bodyPr/>
          <a:lstStyle/>
          <a:p>
            <a:r>
              <a:rPr lang="en-US">
                <a:latin typeface="Source Sans Pro"/>
                <a:ea typeface="Source Sans Pro"/>
              </a:rPr>
              <a:t>Leave As An Accommodation</a:t>
            </a:r>
            <a:endParaRPr lang="en-US"/>
          </a:p>
        </p:txBody>
      </p:sp>
      <p:sp>
        <p:nvSpPr>
          <p:cNvPr id="3" name="Content Placeholder 2">
            <a:extLst>
              <a:ext uri="{FF2B5EF4-FFF2-40B4-BE49-F238E27FC236}">
                <a16:creationId xmlns:a16="http://schemas.microsoft.com/office/drawing/2014/main" id="{D14E7C62-0E8F-5741-43D8-07340324D6F5}"/>
              </a:ext>
            </a:extLst>
          </p:cNvPr>
          <p:cNvSpPr>
            <a:spLocks noGrp="1"/>
          </p:cNvSpPr>
          <p:nvPr>
            <p:ph idx="1"/>
          </p:nvPr>
        </p:nvSpPr>
        <p:spPr/>
        <p:txBody>
          <a:bodyPr vert="horz" lIns="91440" tIns="45720" rIns="91440" bIns="45720" rtlCol="0" anchor="t">
            <a:normAutofit/>
          </a:bodyPr>
          <a:lstStyle/>
          <a:p>
            <a:r>
              <a:rPr lang="en-US">
                <a:latin typeface="Source Sans Pro"/>
                <a:ea typeface="Source Sans Pro"/>
              </a:rPr>
              <a:t>If an employee is ineligible for FMLA or has exhausted their FMLA time for the year, they may request leave as an accommodation.</a:t>
            </a:r>
            <a:endParaRPr lang="en-US">
              <a:latin typeface="Calibri" panose="020F0502020204030204"/>
              <a:ea typeface="Calibri" panose="020F0502020204030204"/>
              <a:cs typeface="Calibri" panose="020F0502020204030204"/>
            </a:endParaRPr>
          </a:p>
          <a:p>
            <a:pPr lvl="1"/>
            <a:r>
              <a:rPr lang="en-US">
                <a:latin typeface="Source Sans Pro"/>
                <a:ea typeface="Source Sans Pro"/>
              </a:rPr>
              <a:t>Ensure that you are making the referral if necessary.</a:t>
            </a:r>
          </a:p>
          <a:p>
            <a:r>
              <a:rPr lang="en-US">
                <a:latin typeface="Source Sans Pro"/>
                <a:ea typeface="Source Sans Pro"/>
              </a:rPr>
              <a:t>This is seen as an accommodation of last resort.</a:t>
            </a:r>
          </a:p>
        </p:txBody>
      </p:sp>
    </p:spTree>
    <p:extLst>
      <p:ext uri="{BB962C8B-B14F-4D97-AF65-F5344CB8AC3E}">
        <p14:creationId xmlns:p14="http://schemas.microsoft.com/office/powerpoint/2010/main" val="13994981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07E64-76A6-D8A3-22B5-F3A4C4E9F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EB129-7542-5D80-F33C-29644F16739B}"/>
              </a:ext>
            </a:extLst>
          </p:cNvPr>
          <p:cNvSpPr>
            <a:spLocks noGrp="1"/>
          </p:cNvSpPr>
          <p:nvPr>
            <p:ph type="title"/>
          </p:nvPr>
        </p:nvSpPr>
        <p:spPr/>
        <p:txBody>
          <a:bodyPr/>
          <a:lstStyle/>
          <a:p>
            <a:r>
              <a:rPr lang="en-US">
                <a:latin typeface="Source Sans Pro"/>
                <a:ea typeface="Source Sans Pro"/>
              </a:rPr>
              <a:t>"Last Resort" Accommodations Processes</a:t>
            </a:r>
          </a:p>
        </p:txBody>
      </p:sp>
      <p:sp>
        <p:nvSpPr>
          <p:cNvPr id="3" name="Content Placeholder 2">
            <a:extLst>
              <a:ext uri="{FF2B5EF4-FFF2-40B4-BE49-F238E27FC236}">
                <a16:creationId xmlns:a16="http://schemas.microsoft.com/office/drawing/2014/main" id="{6E1A85E3-93D1-F482-3AA6-40F16238B551}"/>
              </a:ext>
            </a:extLst>
          </p:cNvPr>
          <p:cNvSpPr>
            <a:spLocks noGrp="1"/>
          </p:cNvSpPr>
          <p:nvPr>
            <p:ph idx="1"/>
          </p:nvPr>
        </p:nvSpPr>
        <p:spPr/>
        <p:txBody>
          <a:bodyPr vert="horz" lIns="91440" tIns="45720" rIns="91440" bIns="45720" rtlCol="0" anchor="t">
            <a:normAutofit/>
          </a:bodyPr>
          <a:lstStyle/>
          <a:p>
            <a:pPr marL="0" indent="0">
              <a:buNone/>
            </a:pPr>
            <a:r>
              <a:rPr lang="en-US">
                <a:latin typeface="Source Sans Pro"/>
                <a:ea typeface="Source Sans Pro"/>
              </a:rPr>
              <a:t>The following accommodations are highly complex processes. </a:t>
            </a:r>
            <a:r>
              <a:rPr lang="en-US" b="1">
                <a:latin typeface="Source Sans Pro"/>
                <a:ea typeface="Source Sans Pro"/>
              </a:rPr>
              <a:t>Please work with HR for approval – they must determine it is appropriate.</a:t>
            </a:r>
          </a:p>
          <a:p>
            <a:r>
              <a:rPr lang="en-US">
                <a:latin typeface="Source Sans Pro"/>
                <a:ea typeface="Source Sans Pro"/>
              </a:rPr>
              <a:t>Leave as an accommodation</a:t>
            </a:r>
            <a:endParaRPr lang="en-US"/>
          </a:p>
          <a:p>
            <a:r>
              <a:rPr lang="en-US">
                <a:latin typeface="Source Sans Pro"/>
                <a:ea typeface="Source Sans Pro"/>
              </a:rPr>
              <a:t>Fitness for Duty assessments</a:t>
            </a:r>
          </a:p>
          <a:p>
            <a:r>
              <a:rPr lang="en-US">
                <a:latin typeface="Source Sans Pro"/>
                <a:ea typeface="Source Sans Pro"/>
              </a:rPr>
              <a:t>Job Placements</a:t>
            </a:r>
          </a:p>
          <a:p>
            <a:pPr lvl="1"/>
            <a:r>
              <a:rPr lang="en-US">
                <a:latin typeface="Source Sans Pro"/>
                <a:ea typeface="Source Sans Pro"/>
              </a:rPr>
              <a:t>The Occupational Accommodations Specialist works with an employee to search for a City position within 60 business days.</a:t>
            </a:r>
            <a:endParaRPr lang="en-US">
              <a:ea typeface="Calibri" panose="020F0502020204030204"/>
              <a:cs typeface="Calibri" panose="020F0502020204030204"/>
            </a:endParaRPr>
          </a:p>
        </p:txBody>
      </p:sp>
    </p:spTree>
    <p:extLst>
      <p:ext uri="{BB962C8B-B14F-4D97-AF65-F5344CB8AC3E}">
        <p14:creationId xmlns:p14="http://schemas.microsoft.com/office/powerpoint/2010/main" val="3633940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C977E-B259-EA41-D10C-55EC007903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92BB11-52EE-90C9-93BB-C48BA26CB9EA}"/>
              </a:ext>
            </a:extLst>
          </p:cNvPr>
          <p:cNvSpPr>
            <a:spLocks noGrp="1"/>
          </p:cNvSpPr>
          <p:nvPr>
            <p:ph type="title"/>
          </p:nvPr>
        </p:nvSpPr>
        <p:spPr/>
        <p:txBody>
          <a:bodyPr/>
          <a:lstStyle/>
          <a:p>
            <a:r>
              <a:rPr lang="en-US">
                <a:latin typeface="Source Sans Pro"/>
                <a:ea typeface="Source Sans Pro"/>
              </a:rPr>
              <a:t>Religious Accommodations</a:t>
            </a:r>
            <a:endParaRPr lang="en-US"/>
          </a:p>
        </p:txBody>
      </p:sp>
      <p:sp>
        <p:nvSpPr>
          <p:cNvPr id="3" name="Content Placeholder 2">
            <a:extLst>
              <a:ext uri="{FF2B5EF4-FFF2-40B4-BE49-F238E27FC236}">
                <a16:creationId xmlns:a16="http://schemas.microsoft.com/office/drawing/2014/main" id="{DAE43154-AB0E-AA7C-7D38-D6670A27E3C9}"/>
              </a:ext>
            </a:extLst>
          </p:cNvPr>
          <p:cNvSpPr>
            <a:spLocks noGrp="1"/>
          </p:cNvSpPr>
          <p:nvPr>
            <p:ph idx="1"/>
          </p:nvPr>
        </p:nvSpPr>
        <p:spPr/>
        <p:txBody>
          <a:bodyPr vert="horz" lIns="91440" tIns="45720" rIns="91440" bIns="45720" rtlCol="0" anchor="t">
            <a:normAutofit/>
          </a:bodyPr>
          <a:lstStyle/>
          <a:p>
            <a:r>
              <a:rPr lang="en-US">
                <a:latin typeface="Source Sans Pro"/>
                <a:ea typeface="Source Sans Pro"/>
              </a:rPr>
              <a:t>There are many similarities to the disability accommodations process.</a:t>
            </a:r>
          </a:p>
          <a:p>
            <a:r>
              <a:rPr lang="en-US">
                <a:latin typeface="Source Sans Pro"/>
                <a:ea typeface="Source Sans Pro"/>
              </a:rPr>
              <a:t>The City receives a few of these cases each year.</a:t>
            </a:r>
          </a:p>
          <a:p>
            <a:r>
              <a:rPr lang="en-US">
                <a:latin typeface="Source Sans Pro"/>
                <a:ea typeface="Source Sans Pro"/>
              </a:rPr>
              <a:t>If you receive a request:</a:t>
            </a:r>
          </a:p>
          <a:p>
            <a:pPr lvl="1"/>
            <a:r>
              <a:rPr lang="en-US">
                <a:latin typeface="Source Sans Pro"/>
                <a:ea typeface="Source Sans Pro"/>
              </a:rPr>
              <a:t>Contact the Occupational Accommodations Specialist.</a:t>
            </a:r>
          </a:p>
          <a:p>
            <a:pPr lvl="1"/>
            <a:r>
              <a:rPr lang="en-US">
                <a:latin typeface="Source Sans Pro"/>
                <a:ea typeface="Source Sans Pro"/>
              </a:rPr>
              <a:t>You will be provided just-in-time training.</a:t>
            </a: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4326171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99D7D-B3F6-E0FA-AE2A-53EC64397D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6DE7F1-B5A8-CF6C-8ECD-92BCED4C51D6}"/>
              </a:ext>
            </a:extLst>
          </p:cNvPr>
          <p:cNvSpPr>
            <a:spLocks noGrp="1"/>
          </p:cNvSpPr>
          <p:nvPr>
            <p:ph type="title"/>
          </p:nvPr>
        </p:nvSpPr>
        <p:spPr/>
        <p:txBody>
          <a:bodyPr/>
          <a:lstStyle/>
          <a:p>
            <a:r>
              <a:rPr lang="en-US">
                <a:latin typeface="Source Sans Pro"/>
                <a:ea typeface="Source Sans Pro"/>
              </a:rPr>
              <a:t>Activity: Case Scenarios</a:t>
            </a:r>
            <a:endParaRPr lang="en-US">
              <a:latin typeface="Source Sans Pro" panose="020B0503030403020204" pitchFamily="34" charset="0"/>
              <a:ea typeface="Source Sans Pro" panose="020B0503030403020204" pitchFamily="34" charset="0"/>
            </a:endParaRPr>
          </a:p>
        </p:txBody>
      </p:sp>
      <p:sp>
        <p:nvSpPr>
          <p:cNvPr id="3" name="Content Placeholder 2">
            <a:extLst>
              <a:ext uri="{FF2B5EF4-FFF2-40B4-BE49-F238E27FC236}">
                <a16:creationId xmlns:a16="http://schemas.microsoft.com/office/drawing/2014/main" id="{96764762-E1E4-08E5-7C0C-C490618F7EDA}"/>
              </a:ext>
            </a:extLst>
          </p:cNvPr>
          <p:cNvSpPr>
            <a:spLocks noGrp="1"/>
          </p:cNvSpPr>
          <p:nvPr>
            <p:ph idx="1"/>
          </p:nvPr>
        </p:nvSpPr>
        <p:spPr/>
        <p:txBody>
          <a:bodyPr vert="horz" lIns="91440" tIns="45720" rIns="91440" bIns="45720" rtlCol="0" anchor="t">
            <a:normAutofit/>
          </a:bodyPr>
          <a:lstStyle/>
          <a:p>
            <a:pPr marL="457200" indent="-457200"/>
            <a:r>
              <a:rPr lang="en-US" sz="3200">
                <a:latin typeface="Source Sans Pro"/>
                <a:ea typeface="Source Sans Pro"/>
              </a:rPr>
              <a:t>We will review a series of complex case scenarios together. </a:t>
            </a:r>
            <a:endParaRPr lang="en-US" sz="3200">
              <a:ea typeface="Calibri"/>
              <a:cs typeface="Calibri"/>
            </a:endParaRPr>
          </a:p>
          <a:p>
            <a:pPr marL="457200" indent="-457200"/>
            <a:r>
              <a:rPr lang="en-US" sz="3200">
                <a:latin typeface="Source Sans Pro"/>
                <a:ea typeface="Source Sans Pro"/>
              </a:rPr>
              <a:t>Unmute your microphone or share in chat:</a:t>
            </a:r>
          </a:p>
          <a:p>
            <a:pPr marL="914400" lvl="1" indent="-457200"/>
            <a:r>
              <a:rPr lang="en-US" sz="3200">
                <a:latin typeface="Source Sans Pro"/>
                <a:ea typeface="Source Sans Pro"/>
              </a:rPr>
              <a:t>Your approach to the situation</a:t>
            </a:r>
            <a:endParaRPr lang="en-US" sz="3200">
              <a:latin typeface="Calibri" panose="020F0502020204030204"/>
              <a:ea typeface="Calibri" panose="020F0502020204030204"/>
              <a:cs typeface="Calibri" panose="020F0502020204030204"/>
            </a:endParaRPr>
          </a:p>
          <a:p>
            <a:pPr marL="914400" lvl="1" indent="-457200"/>
            <a:r>
              <a:rPr lang="en-US" sz="3200">
                <a:latin typeface="Source Sans Pro"/>
                <a:ea typeface="Source Sans Pro"/>
              </a:rPr>
              <a:t>Factors you would consider</a:t>
            </a:r>
            <a:endParaRPr lang="en-US" sz="3200">
              <a:latin typeface="Calibri" panose="020F0502020204030204"/>
              <a:ea typeface="Calibri"/>
              <a:cs typeface="Calibri"/>
            </a:endParaRPr>
          </a:p>
          <a:p>
            <a:pPr marL="914400" lvl="1" indent="-457200"/>
            <a:r>
              <a:rPr lang="en-US" sz="3200">
                <a:latin typeface="Source Sans Pro"/>
                <a:ea typeface="Source Sans Pro"/>
                <a:cs typeface="Calibri"/>
              </a:rPr>
              <a:t>Questions you may have</a:t>
            </a:r>
          </a:p>
        </p:txBody>
      </p:sp>
    </p:spTree>
    <p:extLst>
      <p:ext uri="{BB962C8B-B14F-4D97-AF65-F5344CB8AC3E}">
        <p14:creationId xmlns:p14="http://schemas.microsoft.com/office/powerpoint/2010/main" val="19387016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E9087-D26A-649D-06E0-6BA57EA0EE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1171FA-8BB7-25CC-6C2F-185AB427846B}"/>
              </a:ext>
            </a:extLst>
          </p:cNvPr>
          <p:cNvSpPr>
            <a:spLocks noGrp="1"/>
          </p:cNvSpPr>
          <p:nvPr>
            <p:ph type="title"/>
          </p:nvPr>
        </p:nvSpPr>
        <p:spPr/>
        <p:txBody>
          <a:bodyPr/>
          <a:lstStyle/>
          <a:p>
            <a:r>
              <a:rPr lang="en-US" dirty="0">
                <a:latin typeface="Source Sans Pro"/>
                <a:ea typeface="Source Sans Pro"/>
              </a:rPr>
              <a:t>Case Scenario: Remote Work</a:t>
            </a:r>
            <a:endParaRPr lang="en-US" dirty="0"/>
          </a:p>
        </p:txBody>
      </p:sp>
      <p:sp>
        <p:nvSpPr>
          <p:cNvPr id="3" name="Content Placeholder 2">
            <a:extLst>
              <a:ext uri="{FF2B5EF4-FFF2-40B4-BE49-F238E27FC236}">
                <a16:creationId xmlns:a16="http://schemas.microsoft.com/office/drawing/2014/main" id="{BEB34580-FFE0-23BB-892B-92FB342BFA77}"/>
              </a:ext>
            </a:extLst>
          </p:cNvPr>
          <p:cNvSpPr>
            <a:spLocks noGrp="1"/>
          </p:cNvSpPr>
          <p:nvPr>
            <p:ph idx="1"/>
          </p:nvPr>
        </p:nvSpPr>
        <p:spPr/>
        <p:txBody>
          <a:bodyPr vert="horz" lIns="91440" tIns="45720" rIns="91440" bIns="45720" rtlCol="0" anchor="t">
            <a:normAutofit/>
          </a:bodyPr>
          <a:lstStyle/>
          <a:p>
            <a:pPr marL="0" indent="0">
              <a:buNone/>
            </a:pPr>
            <a:r>
              <a:rPr lang="en-US" sz="4000">
                <a:latin typeface="Source Sans Pro"/>
                <a:ea typeface="Source Sans Pro"/>
              </a:rPr>
              <a:t>An employee who spends 40% of time at their desk preparing reports and presentations requests to work remotely because they are having difficulty concentrating.</a:t>
            </a:r>
            <a:endParaRPr lang="en-US" sz="400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8507061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C4190-F313-C86F-99DC-BC0170B16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D167B7-0B24-6C18-E73C-CF8FD227AFA6}"/>
              </a:ext>
            </a:extLst>
          </p:cNvPr>
          <p:cNvSpPr>
            <a:spLocks noGrp="1"/>
          </p:cNvSpPr>
          <p:nvPr>
            <p:ph type="title"/>
          </p:nvPr>
        </p:nvSpPr>
        <p:spPr/>
        <p:txBody>
          <a:bodyPr/>
          <a:lstStyle/>
          <a:p>
            <a:r>
              <a:rPr lang="en-US" sz="4700" dirty="0">
                <a:latin typeface="Source Sans Pro"/>
                <a:ea typeface="Source Sans Pro"/>
              </a:rPr>
              <a:t>Case Scenario: Remote Work - Answers</a:t>
            </a:r>
            <a:endParaRPr lang="en-US" sz="4700" dirty="0">
              <a:solidFill>
                <a:srgbClr val="000000"/>
              </a:solidFill>
              <a:latin typeface="Source Sans Pro"/>
              <a:ea typeface="Source Sans Pro"/>
            </a:endParaRPr>
          </a:p>
        </p:txBody>
      </p:sp>
      <p:sp>
        <p:nvSpPr>
          <p:cNvPr id="3" name="Content Placeholder 2">
            <a:extLst>
              <a:ext uri="{FF2B5EF4-FFF2-40B4-BE49-F238E27FC236}">
                <a16:creationId xmlns:a16="http://schemas.microsoft.com/office/drawing/2014/main" id="{689F5496-D2F4-B5C1-32C1-1ADF66DEC731}"/>
              </a:ext>
            </a:extLst>
          </p:cNvPr>
          <p:cNvSpPr>
            <a:spLocks noGrp="1"/>
          </p:cNvSpPr>
          <p:nvPr>
            <p:ph idx="1"/>
          </p:nvPr>
        </p:nvSpPr>
        <p:spPr/>
        <p:txBody>
          <a:bodyPr vert="horz" lIns="91440" tIns="45720" rIns="91440" bIns="45720" rtlCol="0" anchor="t">
            <a:normAutofit/>
          </a:bodyPr>
          <a:lstStyle/>
          <a:p>
            <a:r>
              <a:rPr lang="en-US">
                <a:latin typeface="Source Sans Pro"/>
                <a:ea typeface="Source Sans Pro"/>
              </a:rPr>
              <a:t>Make the referral to Leah.</a:t>
            </a:r>
          </a:p>
          <a:p>
            <a:r>
              <a:rPr lang="en-US">
                <a:latin typeface="Source Sans Pro"/>
                <a:ea typeface="Source Sans Pro"/>
              </a:rPr>
              <a:t>Be prepared to send a copy of the position description.</a:t>
            </a:r>
          </a:p>
          <a:p>
            <a:r>
              <a:rPr lang="en-US">
                <a:latin typeface="Source Sans Pro"/>
                <a:ea typeface="Source Sans Pro"/>
              </a:rPr>
              <a:t>Review the essential functions of the job.</a:t>
            </a:r>
          </a:p>
          <a:p>
            <a:pPr lvl="1"/>
            <a:r>
              <a:rPr lang="en-US">
                <a:latin typeface="Source Sans Pro"/>
                <a:ea typeface="Source Sans Pro"/>
              </a:rPr>
              <a:t>What essential functions can be done in person versus remotely?</a:t>
            </a:r>
          </a:p>
          <a:p>
            <a:pPr lvl="1"/>
            <a:r>
              <a:rPr lang="en-US">
                <a:latin typeface="Source Sans Pro"/>
                <a:ea typeface="Source Sans Pro"/>
              </a:rPr>
              <a:t>What existing policies are in the unit related to telework and/or flexible working arrangements?</a:t>
            </a: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7360827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22399-8469-9C0F-84CD-1DD02F2531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320CD9-D051-7956-AF53-051E5D863751}"/>
              </a:ext>
            </a:extLst>
          </p:cNvPr>
          <p:cNvSpPr>
            <a:spLocks noGrp="1"/>
          </p:cNvSpPr>
          <p:nvPr>
            <p:ph type="title"/>
          </p:nvPr>
        </p:nvSpPr>
        <p:spPr/>
        <p:txBody>
          <a:bodyPr/>
          <a:lstStyle/>
          <a:p>
            <a:r>
              <a:rPr lang="en-US" sz="4700" dirty="0">
                <a:latin typeface="Source Sans Pro"/>
                <a:ea typeface="Source Sans Pro"/>
              </a:rPr>
              <a:t>Case Scenario: Remote Work/Colleagues</a:t>
            </a:r>
            <a:endParaRPr lang="en-US" sz="4700" dirty="0">
              <a:solidFill>
                <a:srgbClr val="000000"/>
              </a:solidFill>
              <a:latin typeface="Source Sans Pro"/>
              <a:ea typeface="Source Sans Pro"/>
            </a:endParaRPr>
          </a:p>
        </p:txBody>
      </p:sp>
      <p:sp>
        <p:nvSpPr>
          <p:cNvPr id="3" name="Content Placeholder 2">
            <a:extLst>
              <a:ext uri="{FF2B5EF4-FFF2-40B4-BE49-F238E27FC236}">
                <a16:creationId xmlns:a16="http://schemas.microsoft.com/office/drawing/2014/main" id="{18581D2C-F0D3-E66B-FCCF-55F4C7D6258C}"/>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en-US" sz="4000" dirty="0">
                <a:latin typeface="Source Sans Pro"/>
                <a:ea typeface="Source Sans Pro"/>
              </a:rPr>
              <a:t>You work with the Occupational Accommodations Specialist and approve a 40% telework schedule per week for the employee.</a:t>
            </a:r>
          </a:p>
          <a:p>
            <a:pPr marL="0" indent="0">
              <a:buNone/>
            </a:pPr>
            <a:endParaRPr lang="en-US" sz="4000">
              <a:latin typeface="Source Sans Pro" panose="020B0503030403020204" pitchFamily="34" charset="0"/>
              <a:ea typeface="Source Sans Pro" panose="020B0503030403020204" pitchFamily="34" charset="0"/>
            </a:endParaRPr>
          </a:p>
          <a:p>
            <a:pPr marL="0" indent="0">
              <a:buNone/>
            </a:pPr>
            <a:r>
              <a:rPr lang="en-US" sz="4000" dirty="0">
                <a:latin typeface="Source Sans Pro"/>
                <a:ea typeface="Source Sans Pro"/>
              </a:rPr>
              <a:t>One of the employee's colleagues (and one of your direct reports) asks you in a 1:1 why this employee gets to telework 40% of the time while they are required to work fully in-person.</a:t>
            </a:r>
          </a:p>
          <a:p>
            <a:pPr marL="0" indent="0">
              <a:buNone/>
            </a:pPr>
            <a:endParaRPr lang="en-US" sz="4000">
              <a:latin typeface="Source Sans Pro" panose="020B0503030403020204" pitchFamily="34" charset="0"/>
              <a:ea typeface="Source Sans Pro" panose="020B0503030403020204" pitchFamily="34" charset="0"/>
            </a:endParaRPr>
          </a:p>
          <a:p>
            <a:pPr marL="0" indent="0">
              <a:buNone/>
            </a:pPr>
            <a:r>
              <a:rPr lang="en-US" sz="4000" dirty="0">
                <a:latin typeface="Source Sans Pro"/>
                <a:ea typeface="Source Sans Pro"/>
              </a:rPr>
              <a:t>How do you respond?</a:t>
            </a:r>
            <a:endParaRPr lang="en-US" sz="40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37688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2666731" cy="6858000"/>
          </a:xfrm>
          <a:prstGeom prst="rect">
            <a:avLst/>
          </a:prstGeom>
          <a:solidFill>
            <a:srgbClr val="03626B"/>
          </a:solidFill>
          <a:ln w="12700" cap="flat" cmpd="sng" algn="ctr">
            <a:solidFill>
              <a:srgbClr val="03626B"/>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lt1"/>
                </a:solidFill>
                <a:effectLst/>
                <a:uLnTx/>
                <a:uFillTx/>
                <a:latin typeface="Source Sans Pro" panose="020B0503030403020204" pitchFamily="34" charset="0"/>
                <a:ea typeface="Source Sans Pro" panose="020B0503030403020204" pitchFamily="34" charset="0"/>
                <a:cs typeface="+mn-cs"/>
              </a:rPr>
              <a:t>Group Agreements</a:t>
            </a:r>
          </a:p>
        </p:txBody>
      </p:sp>
      <p:sp>
        <p:nvSpPr>
          <p:cNvPr id="3" name="Rectangle 2"/>
          <p:cNvSpPr/>
          <p:nvPr/>
        </p:nvSpPr>
        <p:spPr>
          <a:xfrm>
            <a:off x="2899952" y="188687"/>
            <a:ext cx="2938926" cy="2434642"/>
          </a:xfrm>
          <a:prstGeom prst="rect">
            <a:avLst/>
          </a:prstGeom>
          <a:solidFill>
            <a:schemeClr val="bg1"/>
          </a:solidFill>
          <a:ln w="57150">
            <a:solidFill>
              <a:srgbClr val="036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i="1">
                <a:solidFill>
                  <a:schemeClr val="tx1"/>
                </a:solidFill>
                <a:latin typeface="Source Sans Pro" panose="020B0503030403020204" pitchFamily="34" charset="0"/>
                <a:ea typeface="Source Sans Pro" panose="020B0503030403020204" pitchFamily="34" charset="0"/>
              </a:rPr>
              <a:t>Be Present</a:t>
            </a:r>
          </a:p>
        </p:txBody>
      </p:sp>
      <p:sp>
        <p:nvSpPr>
          <p:cNvPr id="4" name="Rectangle 3"/>
          <p:cNvSpPr/>
          <p:nvPr/>
        </p:nvSpPr>
        <p:spPr>
          <a:xfrm>
            <a:off x="2899951" y="2761473"/>
            <a:ext cx="2938926" cy="2434642"/>
          </a:xfrm>
          <a:prstGeom prst="rect">
            <a:avLst/>
          </a:prstGeom>
          <a:solidFill>
            <a:schemeClr val="bg1"/>
          </a:solidFill>
          <a:ln w="57150">
            <a:solidFill>
              <a:srgbClr val="03626B"/>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600" i="1">
                <a:solidFill>
                  <a:schemeClr val="tx1"/>
                </a:solidFill>
                <a:latin typeface="Source Sans Pro" panose="020B0503030403020204" pitchFamily="34" charset="0"/>
                <a:ea typeface="Source Sans Pro" panose="020B0503030403020204" pitchFamily="34" charset="0"/>
              </a:rPr>
              <a:t>Take Notes</a:t>
            </a:r>
          </a:p>
        </p:txBody>
      </p:sp>
      <p:sp>
        <p:nvSpPr>
          <p:cNvPr id="5" name="Rectangle 4"/>
          <p:cNvSpPr/>
          <p:nvPr/>
        </p:nvSpPr>
        <p:spPr>
          <a:xfrm>
            <a:off x="5960398" y="188687"/>
            <a:ext cx="2938926" cy="2434642"/>
          </a:xfrm>
          <a:prstGeom prst="rect">
            <a:avLst/>
          </a:prstGeom>
          <a:solidFill>
            <a:schemeClr val="bg1"/>
          </a:solidFill>
          <a:ln w="57150">
            <a:solidFill>
              <a:srgbClr val="03626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i="1">
                <a:solidFill>
                  <a:schemeClr val="tx1"/>
                </a:solidFill>
                <a:latin typeface="Source Sans Pro" panose="020B0503030403020204" pitchFamily="34" charset="0"/>
                <a:ea typeface="Source Sans Pro" panose="020B0503030403020204" pitchFamily="34" charset="0"/>
              </a:rPr>
              <a:t>Take Space</a:t>
            </a:r>
          </a:p>
        </p:txBody>
      </p:sp>
      <p:sp>
        <p:nvSpPr>
          <p:cNvPr id="6" name="Rectangle 5"/>
          <p:cNvSpPr/>
          <p:nvPr/>
        </p:nvSpPr>
        <p:spPr>
          <a:xfrm>
            <a:off x="5960398" y="2761473"/>
            <a:ext cx="2938926" cy="2434642"/>
          </a:xfrm>
          <a:prstGeom prst="rect">
            <a:avLst/>
          </a:prstGeom>
          <a:solidFill>
            <a:schemeClr val="bg1"/>
          </a:solidFill>
          <a:ln w="57150">
            <a:solidFill>
              <a:srgbClr val="03626B"/>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i="1">
                <a:solidFill>
                  <a:schemeClr val="tx1"/>
                </a:solidFill>
                <a:latin typeface="Source Sans Pro" panose="020B0503030403020204" pitchFamily="34" charset="0"/>
                <a:ea typeface="Source Sans Pro" panose="020B0503030403020204" pitchFamily="34" charset="0"/>
              </a:rPr>
              <a:t>Be Curious</a:t>
            </a:r>
          </a:p>
        </p:txBody>
      </p:sp>
      <p:sp>
        <p:nvSpPr>
          <p:cNvPr id="7" name="Rectangle 6"/>
          <p:cNvSpPr/>
          <p:nvPr/>
        </p:nvSpPr>
        <p:spPr>
          <a:xfrm>
            <a:off x="9020844" y="188687"/>
            <a:ext cx="2938926" cy="2434642"/>
          </a:xfrm>
          <a:prstGeom prst="rect">
            <a:avLst/>
          </a:prstGeom>
          <a:solidFill>
            <a:schemeClr val="bg1"/>
          </a:solidFill>
          <a:ln w="57150">
            <a:solidFill>
              <a:srgbClr val="03626B"/>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i="1">
                <a:solidFill>
                  <a:schemeClr val="tx1"/>
                </a:solidFill>
                <a:latin typeface="Source Sans Pro" panose="020B0503030403020204" pitchFamily="34" charset="0"/>
                <a:ea typeface="Source Sans Pro" panose="020B0503030403020204" pitchFamily="34" charset="0"/>
              </a:rPr>
              <a:t>Make Space</a:t>
            </a:r>
          </a:p>
        </p:txBody>
      </p:sp>
      <p:sp>
        <p:nvSpPr>
          <p:cNvPr id="8" name="Rectangle 7"/>
          <p:cNvSpPr/>
          <p:nvPr/>
        </p:nvSpPr>
        <p:spPr>
          <a:xfrm>
            <a:off x="9020844" y="2761473"/>
            <a:ext cx="2938926" cy="2434642"/>
          </a:xfrm>
          <a:prstGeom prst="rect">
            <a:avLst/>
          </a:prstGeom>
          <a:solidFill>
            <a:schemeClr val="bg1"/>
          </a:solidFill>
          <a:ln w="57150">
            <a:solidFill>
              <a:srgbClr val="036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i="1">
                <a:solidFill>
                  <a:schemeClr val="tx1"/>
                </a:solidFill>
                <a:latin typeface="Source Sans Pro" panose="020B0503030403020204" pitchFamily="34" charset="0"/>
                <a:ea typeface="Source Sans Pro" panose="020B0503030403020204" pitchFamily="34" charset="0"/>
              </a:rPr>
              <a:t>Ask Questions</a:t>
            </a:r>
          </a:p>
        </p:txBody>
      </p:sp>
      <p:grpSp>
        <p:nvGrpSpPr>
          <p:cNvPr id="9" name="Group 8">
            <a:extLst>
              <a:ext uri="{C183D7F6-B498-43B3-948B-1728B52AA6E4}">
                <adec:decorative xmlns:adec="http://schemas.microsoft.com/office/drawing/2017/decorative" val="1"/>
              </a:ext>
            </a:extLst>
          </p:cNvPr>
          <p:cNvGrpSpPr/>
          <p:nvPr/>
        </p:nvGrpSpPr>
        <p:grpSpPr>
          <a:xfrm>
            <a:off x="2798353" y="5453956"/>
            <a:ext cx="8363134" cy="1157505"/>
            <a:chOff x="2798353" y="5453956"/>
            <a:chExt cx="8363134" cy="1157505"/>
          </a:xfrm>
        </p:grpSpPr>
        <p:sp>
          <p:nvSpPr>
            <p:cNvPr id="10" name="Rectangle 9"/>
            <p:cNvSpPr/>
            <p:nvPr/>
          </p:nvSpPr>
          <p:spPr>
            <a:xfrm>
              <a:off x="2798353" y="5535696"/>
              <a:ext cx="8363134" cy="1075765"/>
            </a:xfrm>
            <a:prstGeom prst="rect">
              <a:avLst/>
            </a:prstGeom>
            <a:solidFill>
              <a:schemeClr val="bg1"/>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latin typeface="Source Sans Pro" panose="020B0503030403020204" pitchFamily="34" charset="0"/>
                  <a:ea typeface="Source Sans Pro" panose="020B0503030403020204" pitchFamily="34" charset="0"/>
                </a:rPr>
                <a:t>Additions?</a:t>
              </a:r>
              <a:endParaRPr lang="en-US" sz="3600">
                <a:solidFill>
                  <a:schemeClr val="tx1"/>
                </a:solidFill>
                <a:latin typeface="Source Sans Pro" panose="020B0503030403020204" pitchFamily="34" charset="0"/>
                <a:ea typeface="Source Sans Pro" panose="020B0503030403020204" pitchFamily="34" charset="0"/>
                <a:sym typeface="Wingdings" panose="05000000000000000000" pitchFamily="2" charset="2"/>
              </a:endParaRPr>
            </a:p>
          </p:txBody>
        </p:sp>
        <p:pic>
          <p:nvPicPr>
            <p:cNvPr id="11" name="Picture 10" descr="Icon of two hands being raised" title="Raising Hands Icon"/>
            <p:cNvPicPr>
              <a:picLocks noChangeAspect="1"/>
            </p:cNvPicPr>
            <p:nvPr/>
          </p:nvPicPr>
          <p:blipFill>
            <a:blip r:embed="rId3" cstate="print">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8490968" y="5453956"/>
              <a:ext cx="1132003" cy="1132003"/>
            </a:xfrm>
            <a:prstGeom prst="rect">
              <a:avLst/>
            </a:prstGeom>
          </p:spPr>
        </p:pic>
      </p:grpSp>
    </p:spTree>
    <p:extLst>
      <p:ext uri="{BB962C8B-B14F-4D97-AF65-F5344CB8AC3E}">
        <p14:creationId xmlns:p14="http://schemas.microsoft.com/office/powerpoint/2010/main" val="4021064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250" fill="hold"/>
                                        <p:tgtEl>
                                          <p:spTgt spid="9"/>
                                        </p:tgtEl>
                                        <p:attrNameLst>
                                          <p:attrName>ppt_x</p:attrName>
                                        </p:attrNameLst>
                                      </p:cBhvr>
                                      <p:tavLst>
                                        <p:tav tm="0">
                                          <p:val>
                                            <p:strVal val="#ppt_x"/>
                                          </p:val>
                                        </p:tav>
                                        <p:tav tm="100000">
                                          <p:val>
                                            <p:strVal val="#ppt_x"/>
                                          </p:val>
                                        </p:tav>
                                      </p:tavLst>
                                    </p:anim>
                                    <p:anim calcmode="lin" valueType="num">
                                      <p:cBhvr additive="base">
                                        <p:cTn id="8" dur="25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3BB5D-CB7F-C72D-EC5E-94F26929D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629A42-BF81-AEEC-F2B6-CF0E7620890E}"/>
              </a:ext>
            </a:extLst>
          </p:cNvPr>
          <p:cNvSpPr>
            <a:spLocks noGrp="1"/>
          </p:cNvSpPr>
          <p:nvPr>
            <p:ph type="title"/>
          </p:nvPr>
        </p:nvSpPr>
        <p:spPr/>
        <p:txBody>
          <a:bodyPr>
            <a:normAutofit fontScale="90000"/>
          </a:bodyPr>
          <a:lstStyle/>
          <a:p>
            <a:r>
              <a:rPr lang="en-US" sz="4700" dirty="0">
                <a:latin typeface="Source Sans Pro"/>
                <a:ea typeface="Source Sans Pro"/>
              </a:rPr>
              <a:t>Case Scenario: Remote Work/Colleagues - Answers</a:t>
            </a:r>
            <a:endParaRPr lang="en-US" sz="4700" dirty="0">
              <a:solidFill>
                <a:srgbClr val="000000"/>
              </a:solidFill>
              <a:latin typeface="Source Sans Pro"/>
              <a:ea typeface="Source Sans Pro"/>
            </a:endParaRPr>
          </a:p>
        </p:txBody>
      </p:sp>
      <p:sp>
        <p:nvSpPr>
          <p:cNvPr id="3" name="Content Placeholder 2">
            <a:extLst>
              <a:ext uri="{FF2B5EF4-FFF2-40B4-BE49-F238E27FC236}">
                <a16:creationId xmlns:a16="http://schemas.microsoft.com/office/drawing/2014/main" id="{F5B1DF8B-55AF-D1D5-035A-B6B646367ED1}"/>
              </a:ext>
            </a:extLst>
          </p:cNvPr>
          <p:cNvSpPr>
            <a:spLocks noGrp="1"/>
          </p:cNvSpPr>
          <p:nvPr>
            <p:ph idx="1"/>
          </p:nvPr>
        </p:nvSpPr>
        <p:spPr/>
        <p:txBody>
          <a:bodyPr vert="horz" lIns="91440" tIns="45720" rIns="91440" bIns="45720" rtlCol="0" anchor="t">
            <a:normAutofit/>
          </a:bodyPr>
          <a:lstStyle/>
          <a:p>
            <a:pPr marL="0" indent="0">
              <a:buNone/>
            </a:pPr>
            <a:r>
              <a:rPr lang="en-US" sz="4000" dirty="0">
                <a:latin typeface="Source Sans Pro"/>
                <a:ea typeface="Source Sans Pro"/>
              </a:rPr>
              <a:t>Ways to respond to colleague questions:</a:t>
            </a:r>
          </a:p>
          <a:p>
            <a:pPr marL="514350" indent="-514350"/>
            <a:r>
              <a:rPr lang="en-US" sz="4000" dirty="0">
                <a:latin typeface="Source Sans Pro"/>
                <a:ea typeface="Source Sans Pro"/>
              </a:rPr>
              <a:t>"This is a confidential matter that I am already aware of. I work to follow City policies and procedures related to assigning and managing work."</a:t>
            </a:r>
          </a:p>
          <a:p>
            <a:pPr marL="514350" indent="-514350"/>
            <a:r>
              <a:rPr lang="en-US" sz="4000" dirty="0">
                <a:latin typeface="Source Sans Pro"/>
                <a:ea typeface="Source Sans Pro"/>
              </a:rPr>
              <a:t>Attempt to redirect the conversation to another topic.</a:t>
            </a:r>
            <a:endParaRPr lang="en-US" sz="40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6668743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8E96C-EFE3-10AF-F741-ACA4A9C63A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0464AF-5F0A-6741-FEE8-78E62B6798F4}"/>
              </a:ext>
            </a:extLst>
          </p:cNvPr>
          <p:cNvSpPr>
            <a:spLocks noGrp="1"/>
          </p:cNvSpPr>
          <p:nvPr>
            <p:ph type="title"/>
          </p:nvPr>
        </p:nvSpPr>
        <p:spPr/>
        <p:txBody>
          <a:bodyPr/>
          <a:lstStyle/>
          <a:p>
            <a:r>
              <a:rPr lang="en-US" dirty="0">
                <a:latin typeface="Source Sans Pro"/>
                <a:ea typeface="Source Sans Pro"/>
              </a:rPr>
              <a:t>Case Scenario: Observed Workplace Difficulties</a:t>
            </a:r>
            <a:endParaRPr lang="en-US" dirty="0"/>
          </a:p>
        </p:txBody>
      </p:sp>
      <p:sp>
        <p:nvSpPr>
          <p:cNvPr id="3" name="Content Placeholder 2">
            <a:extLst>
              <a:ext uri="{FF2B5EF4-FFF2-40B4-BE49-F238E27FC236}">
                <a16:creationId xmlns:a16="http://schemas.microsoft.com/office/drawing/2014/main" id="{944AF7D8-A481-F74A-CA68-979DF425CB0E}"/>
              </a:ext>
            </a:extLst>
          </p:cNvPr>
          <p:cNvSpPr>
            <a:spLocks noGrp="1"/>
          </p:cNvSpPr>
          <p:nvPr>
            <p:ph idx="1"/>
          </p:nvPr>
        </p:nvSpPr>
        <p:spPr/>
        <p:txBody>
          <a:bodyPr vert="horz" lIns="91440" tIns="45720" rIns="91440" bIns="45720" rtlCol="0" anchor="t">
            <a:noAutofit/>
          </a:bodyPr>
          <a:lstStyle/>
          <a:p>
            <a:pPr marL="0" indent="0">
              <a:buNone/>
            </a:pPr>
            <a:r>
              <a:rPr lang="en-US" sz="3600">
                <a:latin typeface="Source Sans Pro"/>
                <a:ea typeface="Source Sans Pro"/>
              </a:rPr>
              <a:t>You are a supervisor of Mechanics in an agency. One morning, you walk out on the shop floor and notice one of your employees is having difficulty completing their assigned tasks for the day. You notice them holding their shoulder, stretching their shoulder, and wincing, then momentarily stepping away from the vehicle they are working on before continuing to work.</a:t>
            </a:r>
            <a:endParaRPr lang="en-US" sz="360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3840519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92F5F-DFFD-0A12-1BE5-BEA1907C30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61912A-47C1-42E5-0575-499C62333F58}"/>
              </a:ext>
            </a:extLst>
          </p:cNvPr>
          <p:cNvSpPr>
            <a:spLocks noGrp="1"/>
          </p:cNvSpPr>
          <p:nvPr>
            <p:ph type="title"/>
          </p:nvPr>
        </p:nvSpPr>
        <p:spPr/>
        <p:txBody>
          <a:bodyPr>
            <a:normAutofit fontScale="90000"/>
          </a:bodyPr>
          <a:lstStyle/>
          <a:p>
            <a:r>
              <a:rPr lang="en-US" sz="4700" dirty="0">
                <a:latin typeface="Source Sans Pro"/>
                <a:ea typeface="Source Sans Pro"/>
              </a:rPr>
              <a:t>Case Scenario: Observed Workplace Difficulties</a:t>
            </a:r>
            <a:endParaRPr lang="en-US" dirty="0"/>
          </a:p>
        </p:txBody>
      </p:sp>
      <p:sp>
        <p:nvSpPr>
          <p:cNvPr id="3" name="Content Placeholder 2">
            <a:extLst>
              <a:ext uri="{FF2B5EF4-FFF2-40B4-BE49-F238E27FC236}">
                <a16:creationId xmlns:a16="http://schemas.microsoft.com/office/drawing/2014/main" id="{06444C42-443B-420F-814B-3F6E89178ABB}"/>
              </a:ext>
            </a:extLst>
          </p:cNvPr>
          <p:cNvSpPr>
            <a:spLocks noGrp="1"/>
          </p:cNvSpPr>
          <p:nvPr>
            <p:ph idx="1"/>
          </p:nvPr>
        </p:nvSpPr>
        <p:spPr/>
        <p:txBody>
          <a:bodyPr vert="horz" lIns="91440" tIns="45720" rIns="91440" bIns="45720" rtlCol="0" anchor="t">
            <a:normAutofit lnSpcReduction="10000"/>
          </a:bodyPr>
          <a:lstStyle/>
          <a:p>
            <a:r>
              <a:rPr lang="en-US">
                <a:latin typeface="Source Sans Pro"/>
                <a:ea typeface="Source Sans Pro"/>
              </a:rPr>
              <a:t>Walk up to the employee and generally check in on how their day is going.</a:t>
            </a:r>
          </a:p>
          <a:p>
            <a:r>
              <a:rPr lang="en-US">
                <a:latin typeface="Source Sans Pro"/>
                <a:ea typeface="Source Sans Pro"/>
              </a:rPr>
              <a:t>If they share medical information:</a:t>
            </a:r>
          </a:p>
          <a:p>
            <a:pPr lvl="1"/>
            <a:r>
              <a:rPr lang="en-US">
                <a:latin typeface="Source Sans Pro"/>
                <a:ea typeface="Source Sans Pro"/>
              </a:rPr>
              <a:t>Treat this like an accommodation request and refer to Leah.</a:t>
            </a:r>
          </a:p>
          <a:p>
            <a:pPr lvl="1"/>
            <a:r>
              <a:rPr lang="en-US">
                <a:latin typeface="Source Sans Pro"/>
                <a:ea typeface="Source Sans Pro"/>
              </a:rPr>
              <a:t>Give Leah the employee's contact information.</a:t>
            </a:r>
          </a:p>
          <a:p>
            <a:r>
              <a:rPr lang="en-US">
                <a:latin typeface="Source Sans Pro"/>
                <a:ea typeface="Source Sans Pro"/>
              </a:rPr>
              <a:t>If they do not share medical information:</a:t>
            </a:r>
          </a:p>
          <a:p>
            <a:pPr lvl="1"/>
            <a:r>
              <a:rPr lang="en-US">
                <a:latin typeface="Source Sans Pro"/>
                <a:ea typeface="Source Sans Pro"/>
              </a:rPr>
              <a:t>Reach out to Leah and Risk Management to assess the situation.</a:t>
            </a:r>
          </a:p>
          <a:p>
            <a:pPr lvl="1"/>
            <a:r>
              <a:rPr lang="en-US">
                <a:latin typeface="Source Sans Pro"/>
                <a:ea typeface="Source Sans Pro"/>
              </a:rPr>
              <a:t>We would discuss the following:</a:t>
            </a:r>
            <a:endParaRPr lang="en-US">
              <a:latin typeface="Source Sans Pro" panose="020B0503030403020204" pitchFamily="34" charset="0"/>
              <a:ea typeface="Source Sans Pro" panose="020B0503030403020204" pitchFamily="34" charset="0"/>
            </a:endParaRPr>
          </a:p>
          <a:p>
            <a:pPr lvl="2"/>
            <a:r>
              <a:rPr lang="en-US">
                <a:latin typeface="Source Sans Pro"/>
                <a:ea typeface="Source Sans Pro"/>
              </a:rPr>
              <a:t>Are you noticing performance difficulties with the employee?</a:t>
            </a:r>
          </a:p>
          <a:p>
            <a:pPr lvl="2"/>
            <a:r>
              <a:rPr lang="en-US">
                <a:latin typeface="Source Sans Pro"/>
                <a:ea typeface="Source Sans Pro"/>
              </a:rPr>
              <a:t>Are you observing the employee wincing/holding their shoulder repeatedly over time?</a:t>
            </a:r>
          </a:p>
          <a:p>
            <a:pPr lvl="2"/>
            <a:r>
              <a:rPr lang="en-US">
                <a:latin typeface="Source Sans Pro"/>
                <a:ea typeface="Source Sans Pro"/>
              </a:rPr>
              <a:t>Are you are aware of any workplace incidents this might be related to?</a:t>
            </a:r>
          </a:p>
        </p:txBody>
      </p:sp>
    </p:spTree>
    <p:extLst>
      <p:ext uri="{BB962C8B-B14F-4D97-AF65-F5344CB8AC3E}">
        <p14:creationId xmlns:p14="http://schemas.microsoft.com/office/powerpoint/2010/main" val="39516100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D65E4-26AE-8D20-8AB6-AD934162A2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0F2EA-8CB3-4320-252C-6A16F687AE2C}"/>
              </a:ext>
            </a:extLst>
          </p:cNvPr>
          <p:cNvSpPr>
            <a:spLocks noGrp="1"/>
          </p:cNvSpPr>
          <p:nvPr>
            <p:ph type="title"/>
          </p:nvPr>
        </p:nvSpPr>
        <p:spPr/>
        <p:txBody>
          <a:bodyPr/>
          <a:lstStyle/>
          <a:p>
            <a:r>
              <a:rPr lang="en-US" dirty="0">
                <a:latin typeface="Source Sans Pro"/>
                <a:ea typeface="Source Sans Pro"/>
              </a:rPr>
              <a:t>Case Scenario: Religious Accommodation</a:t>
            </a:r>
            <a:endParaRPr lang="en-US" dirty="0"/>
          </a:p>
        </p:txBody>
      </p:sp>
      <p:sp>
        <p:nvSpPr>
          <p:cNvPr id="3" name="Content Placeholder 2">
            <a:extLst>
              <a:ext uri="{FF2B5EF4-FFF2-40B4-BE49-F238E27FC236}">
                <a16:creationId xmlns:a16="http://schemas.microsoft.com/office/drawing/2014/main" id="{5336C716-417D-857F-7079-C57AF3EABB82}"/>
              </a:ext>
            </a:extLst>
          </p:cNvPr>
          <p:cNvSpPr>
            <a:spLocks noGrp="1"/>
          </p:cNvSpPr>
          <p:nvPr>
            <p:ph idx="1"/>
          </p:nvPr>
        </p:nvSpPr>
        <p:spPr/>
        <p:txBody>
          <a:bodyPr vert="horz" lIns="91440" tIns="45720" rIns="91440" bIns="45720" rtlCol="0" anchor="t">
            <a:normAutofit/>
          </a:bodyPr>
          <a:lstStyle/>
          <a:p>
            <a:pPr marL="0" indent="0">
              <a:buNone/>
            </a:pPr>
            <a:r>
              <a:rPr lang="en-US" sz="3600">
                <a:latin typeface="Source Sans Pro"/>
                <a:ea typeface="Source Sans Pro"/>
              </a:rPr>
              <a:t>One of your employees, a Streets employee, shares with you that they cannot follow the unit's uniform guidelines. They share that they must wear a long skirt instead of pants due to the religion they practice.</a:t>
            </a:r>
            <a:endParaRPr lang="en-US" sz="360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8042744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EC9E7-A0E5-DD74-013B-D3E6FF9B89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0DC3EE-CFE9-5012-C328-F83ADF7AAA71}"/>
              </a:ext>
            </a:extLst>
          </p:cNvPr>
          <p:cNvSpPr>
            <a:spLocks noGrp="1"/>
          </p:cNvSpPr>
          <p:nvPr>
            <p:ph type="title"/>
          </p:nvPr>
        </p:nvSpPr>
        <p:spPr/>
        <p:txBody>
          <a:bodyPr>
            <a:normAutofit fontScale="90000"/>
          </a:bodyPr>
          <a:lstStyle/>
          <a:p>
            <a:r>
              <a:rPr lang="en-US" sz="4700" dirty="0">
                <a:latin typeface="Source Sans Pro"/>
                <a:ea typeface="Source Sans Pro"/>
              </a:rPr>
              <a:t>Case Scenario: Religious Accommodation - Answers</a:t>
            </a:r>
            <a:endParaRPr lang="en-US" sz="4700" dirty="0">
              <a:solidFill>
                <a:srgbClr val="000000"/>
              </a:solidFill>
              <a:latin typeface="Source Sans Pro"/>
              <a:ea typeface="Source Sans Pro"/>
            </a:endParaRPr>
          </a:p>
        </p:txBody>
      </p:sp>
      <p:sp>
        <p:nvSpPr>
          <p:cNvPr id="3" name="Content Placeholder 2">
            <a:extLst>
              <a:ext uri="{FF2B5EF4-FFF2-40B4-BE49-F238E27FC236}">
                <a16:creationId xmlns:a16="http://schemas.microsoft.com/office/drawing/2014/main" id="{4A721BF1-0F61-BC23-FE31-16E01B078873}"/>
              </a:ext>
            </a:extLst>
          </p:cNvPr>
          <p:cNvSpPr>
            <a:spLocks noGrp="1"/>
          </p:cNvSpPr>
          <p:nvPr>
            <p:ph idx="1"/>
          </p:nvPr>
        </p:nvSpPr>
        <p:spPr/>
        <p:txBody>
          <a:bodyPr vert="horz" lIns="91440" tIns="45720" rIns="91440" bIns="45720" rtlCol="0" anchor="t">
            <a:normAutofit lnSpcReduction="10000"/>
          </a:bodyPr>
          <a:lstStyle/>
          <a:p>
            <a:r>
              <a:rPr lang="en-US" dirty="0">
                <a:latin typeface="Source Sans Pro"/>
                <a:ea typeface="Source Sans Pro"/>
              </a:rPr>
              <a:t>Provide the employee a copy of the Religious Accommodation Request Form. </a:t>
            </a:r>
          </a:p>
          <a:p>
            <a:pPr lvl="1"/>
            <a:r>
              <a:rPr lang="en-US" dirty="0">
                <a:latin typeface="Source Sans Pro"/>
                <a:ea typeface="Source Sans Pro"/>
              </a:rPr>
              <a:t>This is required for these requests (different from disability/pregnancy accommodations)</a:t>
            </a:r>
          </a:p>
          <a:p>
            <a:pPr indent="-514350"/>
            <a:r>
              <a:rPr lang="en-US" dirty="0">
                <a:latin typeface="Source Sans Pro"/>
                <a:ea typeface="Source Sans Pro"/>
              </a:rPr>
              <a:t>Instruct the employee to directly submit the form as soon as possible to the Accommodations inbox or to Leah.</a:t>
            </a:r>
          </a:p>
          <a:p>
            <a:pPr indent="-514350"/>
            <a:r>
              <a:rPr lang="en-US">
                <a:latin typeface="Source Sans Pro"/>
                <a:ea typeface="Source Sans Pro"/>
              </a:rPr>
              <a:t>Consult quickly with the Accommodations Specialist to determine if a temporary accommodation can safely be granted while working through the process.</a:t>
            </a:r>
          </a:p>
          <a:p>
            <a:pPr lvl="1"/>
            <a:r>
              <a:rPr lang="en-US" dirty="0">
                <a:latin typeface="Source Sans Pro"/>
                <a:ea typeface="Source Sans Pro"/>
              </a:rPr>
              <a:t>Assess safety requirements when reviewing the position description.</a:t>
            </a:r>
          </a:p>
          <a:p>
            <a:pPr lvl="1"/>
            <a:r>
              <a:rPr lang="en-US" dirty="0">
                <a:latin typeface="Source Sans Pro"/>
                <a:ea typeface="Source Sans Pro"/>
              </a:rPr>
              <a:t>Leah will likely consult with Safety in these cases.</a:t>
            </a:r>
            <a:endParaRPr lang="en-US"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5860252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60434-FF83-490B-CFC5-143DDE03B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5B329-6163-8D60-C385-AABED44FCBB2}"/>
              </a:ext>
            </a:extLst>
          </p:cNvPr>
          <p:cNvSpPr>
            <a:spLocks noGrp="1"/>
          </p:cNvSpPr>
          <p:nvPr>
            <p:ph type="title"/>
          </p:nvPr>
        </p:nvSpPr>
        <p:spPr/>
        <p:txBody>
          <a:bodyPr/>
          <a:lstStyle/>
          <a:p>
            <a:r>
              <a:rPr lang="en-US" dirty="0">
                <a:latin typeface="Source Sans Pro"/>
                <a:ea typeface="Source Sans Pro"/>
              </a:rPr>
              <a:t>Case Scenario: Pregnancy Accommodation</a:t>
            </a:r>
            <a:endParaRPr lang="en-US" dirty="0"/>
          </a:p>
        </p:txBody>
      </p:sp>
      <p:sp>
        <p:nvSpPr>
          <p:cNvPr id="3" name="Content Placeholder 2">
            <a:extLst>
              <a:ext uri="{FF2B5EF4-FFF2-40B4-BE49-F238E27FC236}">
                <a16:creationId xmlns:a16="http://schemas.microsoft.com/office/drawing/2014/main" id="{8F7A51E7-E51D-1C2A-1429-2BC680CC375A}"/>
              </a:ext>
            </a:extLst>
          </p:cNvPr>
          <p:cNvSpPr>
            <a:spLocks noGrp="1"/>
          </p:cNvSpPr>
          <p:nvPr>
            <p:ph idx="1"/>
          </p:nvPr>
        </p:nvSpPr>
        <p:spPr/>
        <p:txBody>
          <a:bodyPr vert="horz" lIns="91440" tIns="45720" rIns="91440" bIns="45720" rtlCol="0" anchor="t">
            <a:normAutofit/>
          </a:bodyPr>
          <a:lstStyle/>
          <a:p>
            <a:pPr marL="0" indent="0">
              <a:buNone/>
            </a:pPr>
            <a:r>
              <a:rPr lang="en-US" sz="4000" dirty="0">
                <a:latin typeface="Source Sans Pro"/>
                <a:ea typeface="Source Sans Pro"/>
              </a:rPr>
              <a:t>You are a fire lieutenant. One of your employees, a firefighter, discloses to you that they are pregnant and shares they are unable to respond to 911 calls.</a:t>
            </a:r>
          </a:p>
          <a:p>
            <a:pPr marL="0" indent="0">
              <a:buNone/>
            </a:pPr>
            <a:endParaRPr lang="en-US" dirty="0">
              <a:latin typeface="Source Sans Pro"/>
              <a:ea typeface="Source Sans Pro"/>
            </a:endParaRPr>
          </a:p>
          <a:p>
            <a:pPr marL="0" indent="0">
              <a:buNone/>
            </a:pPr>
            <a:endParaRPr lang="en-US" dirty="0">
              <a:latin typeface="Source Sans Pro" panose="020B0503030403020204" pitchFamily="34" charset="0"/>
              <a:ea typeface="Source Sans Pro" panose="020B0503030403020204" pitchFamily="34" charset="0"/>
            </a:endParaRPr>
          </a:p>
          <a:p>
            <a:pPr marL="0" indent="0">
              <a:buNone/>
            </a:pPr>
            <a:endParaRPr lang="en-US" dirty="0">
              <a:latin typeface="Source Sans Pro" panose="020B0503030403020204" pitchFamily="34" charset="0"/>
              <a:ea typeface="Source Sans Pro" panose="020B0503030403020204" pitchFamily="34" charset="0"/>
            </a:endParaRPr>
          </a:p>
          <a:p>
            <a:pPr marL="0" indent="0">
              <a:buNone/>
            </a:pPr>
            <a:endParaRPr lang="en-US"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3781077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869D5-EA0D-34E3-FA87-AD0A79D393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677096-1A80-605E-B1D6-5593237A5BB6}"/>
              </a:ext>
            </a:extLst>
          </p:cNvPr>
          <p:cNvSpPr>
            <a:spLocks noGrp="1"/>
          </p:cNvSpPr>
          <p:nvPr>
            <p:ph type="title"/>
          </p:nvPr>
        </p:nvSpPr>
        <p:spPr/>
        <p:txBody>
          <a:bodyPr>
            <a:normAutofit fontScale="90000"/>
          </a:bodyPr>
          <a:lstStyle/>
          <a:p>
            <a:r>
              <a:rPr lang="en-US" sz="4700" dirty="0">
                <a:latin typeface="Source Sans Pro"/>
                <a:ea typeface="Source Sans Pro"/>
              </a:rPr>
              <a:t>Case Scenario: Pregnancy Accommodation - Answers</a:t>
            </a:r>
            <a:endParaRPr lang="en-US" sz="4700" dirty="0">
              <a:solidFill>
                <a:srgbClr val="000000"/>
              </a:solidFill>
              <a:latin typeface="Source Sans Pro"/>
              <a:ea typeface="Source Sans Pro"/>
            </a:endParaRPr>
          </a:p>
        </p:txBody>
      </p:sp>
      <p:sp>
        <p:nvSpPr>
          <p:cNvPr id="3" name="Content Placeholder 2">
            <a:extLst>
              <a:ext uri="{FF2B5EF4-FFF2-40B4-BE49-F238E27FC236}">
                <a16:creationId xmlns:a16="http://schemas.microsoft.com/office/drawing/2014/main" id="{0986C207-93CF-19C7-8B15-3676E1BA5405}"/>
              </a:ext>
            </a:extLst>
          </p:cNvPr>
          <p:cNvSpPr>
            <a:spLocks noGrp="1"/>
          </p:cNvSpPr>
          <p:nvPr>
            <p:ph idx="1"/>
          </p:nvPr>
        </p:nvSpPr>
        <p:spPr/>
        <p:txBody>
          <a:bodyPr vert="horz" lIns="91440" tIns="45720" rIns="91440" bIns="45720" rtlCol="0" anchor="t">
            <a:normAutofit fontScale="92500" lnSpcReduction="10000"/>
          </a:bodyPr>
          <a:lstStyle/>
          <a:p>
            <a:r>
              <a:rPr lang="en-US" sz="3000" dirty="0">
                <a:latin typeface="Source Sans Pro"/>
                <a:ea typeface="Source Sans Pro"/>
              </a:rPr>
              <a:t>Refer the employee to Leah.</a:t>
            </a:r>
          </a:p>
          <a:p>
            <a:r>
              <a:rPr lang="en-US" sz="3000" dirty="0">
                <a:latin typeface="Source Sans Pro"/>
                <a:ea typeface="Source Sans Pro"/>
              </a:rPr>
              <a:t>Provide the employee with FMLA contact information.</a:t>
            </a:r>
          </a:p>
          <a:p>
            <a:r>
              <a:rPr lang="en-US" sz="3000" dirty="0">
                <a:latin typeface="Source Sans Pro"/>
                <a:ea typeface="Source Sans Pro"/>
              </a:rPr>
              <a:t>Do not make assumptions based on contract language.</a:t>
            </a:r>
          </a:p>
          <a:p>
            <a:r>
              <a:rPr lang="en-US" sz="3000" dirty="0">
                <a:latin typeface="Source Sans Pro"/>
                <a:ea typeface="Source Sans Pro"/>
              </a:rPr>
              <a:t>If the employee brings in a note with restrictions and there is no work within their restrictions, they will likely go out on their own leave.</a:t>
            </a:r>
          </a:p>
          <a:p>
            <a:r>
              <a:rPr lang="en-US" sz="3000" dirty="0">
                <a:latin typeface="Source Sans Pro"/>
                <a:ea typeface="Source Sans Pro"/>
              </a:rPr>
              <a:t>Be open to discussing a potential temporary reassignment as an accommodation (this is possible under PWFA).</a:t>
            </a:r>
          </a:p>
          <a:p>
            <a:r>
              <a:rPr lang="en-US" sz="3000" dirty="0">
                <a:latin typeface="Source Sans Pro"/>
                <a:ea typeface="Source Sans Pro"/>
              </a:rPr>
              <a:t>Be flexible and open-minded; this employee's needs will likely change month to month.</a:t>
            </a:r>
          </a:p>
        </p:txBody>
      </p:sp>
    </p:spTree>
    <p:extLst>
      <p:ext uri="{BB962C8B-B14F-4D97-AF65-F5344CB8AC3E}">
        <p14:creationId xmlns:p14="http://schemas.microsoft.com/office/powerpoint/2010/main" val="12740331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D29FE-04F4-4CBC-946B-434BD8EA4DD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2B0DAA5-DE18-F34E-814F-A1594A53A75D}"/>
              </a:ext>
              <a:ext uri="{C183D7F6-B498-43B3-948B-1728B52AA6E4}">
                <adec:decorative xmlns:adec="http://schemas.microsoft.com/office/drawing/2017/decorative" val="1"/>
              </a:ext>
            </a:extLst>
          </p:cNvPr>
          <p:cNvSpPr/>
          <p:nvPr/>
        </p:nvSpPr>
        <p:spPr>
          <a:xfrm>
            <a:off x="0" y="0"/>
            <a:ext cx="27432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Title 2">
            <a:extLst>
              <a:ext uri="{FF2B5EF4-FFF2-40B4-BE49-F238E27FC236}">
                <a16:creationId xmlns:a16="http://schemas.microsoft.com/office/drawing/2014/main" id="{5F67DBA8-23F3-858C-1315-E759BD6019D1}"/>
              </a:ext>
            </a:extLst>
          </p:cNvPr>
          <p:cNvSpPr>
            <a:spLocks noGrp="1"/>
          </p:cNvSpPr>
          <p:nvPr>
            <p:ph type="title" idx="4294967295"/>
          </p:nvPr>
        </p:nvSpPr>
        <p:spPr>
          <a:xfrm>
            <a:off x="164479" y="3596639"/>
            <a:ext cx="2414241"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bg1"/>
                </a:solidFill>
                <a:effectLst/>
                <a:uLnTx/>
                <a:uFillTx/>
                <a:latin typeface="Source Sans Pro"/>
                <a:ea typeface="Source Sans Pro"/>
                <a:cs typeface="+mn-cs"/>
              </a:rPr>
              <a:t>Agenda Check-In 3</a:t>
            </a:r>
            <a:endParaRPr kumimoji="0" lang="en-US" sz="4000" b="0" i="0" u="none" strike="noStrike" kern="1200" cap="none" spc="0" normalizeH="0" baseline="0" noProof="0" dirty="0">
              <a:ln>
                <a:noFill/>
              </a:ln>
              <a:solidFill>
                <a:schemeClr val="bg1"/>
              </a:solidFill>
              <a:effectLst/>
              <a:uLnTx/>
              <a:uFillTx/>
              <a:latin typeface="Source Sans Pro" panose="020B0503030403020204" pitchFamily="34" charset="0"/>
              <a:ea typeface="Source Sans Pro" panose="020B0503030403020204" pitchFamily="34" charset="0"/>
              <a:cs typeface="+mn-cs"/>
            </a:endParaRPr>
          </a:p>
        </p:txBody>
      </p:sp>
      <p:pic>
        <p:nvPicPr>
          <p:cNvPr id="4" name="Picture 3">
            <a:extLst>
              <a:ext uri="{FF2B5EF4-FFF2-40B4-BE49-F238E27FC236}">
                <a16:creationId xmlns:a16="http://schemas.microsoft.com/office/drawing/2014/main" id="{A356D479-A086-F08F-8A0C-24380524B33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491" y="1155877"/>
            <a:ext cx="2273122" cy="2273122"/>
          </a:xfrm>
          <a:prstGeom prst="rect">
            <a:avLst/>
          </a:prstGeom>
        </p:spPr>
      </p:pic>
      <p:sp>
        <p:nvSpPr>
          <p:cNvPr id="5" name="Content Placeholder 2">
            <a:extLst>
              <a:ext uri="{FF2B5EF4-FFF2-40B4-BE49-F238E27FC236}">
                <a16:creationId xmlns:a16="http://schemas.microsoft.com/office/drawing/2014/main" id="{0766487A-693A-8D4C-7433-C701DCAB9ADA}"/>
              </a:ext>
            </a:extLst>
          </p:cNvPr>
          <p:cNvSpPr txBox="1">
            <a:spLocks/>
          </p:cNvSpPr>
          <p:nvPr/>
        </p:nvSpPr>
        <p:spPr>
          <a:xfrm>
            <a:off x="3514897" y="877974"/>
            <a:ext cx="7740535"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Wingdings" panose="020B0604020202020204" pitchFamily="34" charset="0"/>
              <a:buChar char="ü"/>
            </a:pPr>
            <a:r>
              <a:rPr lang="en-US" dirty="0">
                <a:latin typeface="Source Sans Pro"/>
                <a:ea typeface="Source Sans Pro"/>
              </a:rPr>
              <a:t>Understanding Disability &amp; Disability Accommodations</a:t>
            </a:r>
            <a:endParaRPr lang="en-US">
              <a:ea typeface="Calibri" panose="020F0502020204030204"/>
              <a:cs typeface="Calibri" panose="020F0502020204030204"/>
            </a:endParaRPr>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marL="457200" indent="-457200">
              <a:buFont typeface="Wingdings" panose="020B0604020202020204" pitchFamily="34" charset="0"/>
              <a:buChar char="ü"/>
            </a:pPr>
            <a:r>
              <a:rPr lang="en-US" dirty="0">
                <a:latin typeface="Source Sans Pro"/>
                <a:ea typeface="Source Sans Pro"/>
              </a:rPr>
              <a:t>Identifying &amp; Referring Accommodation Requests</a:t>
            </a:r>
            <a:endParaRPr lang="en-US">
              <a:latin typeface="Source Sans Pro" panose="020B0503030403020204" pitchFamily="34" charset="0"/>
              <a:ea typeface="Source Sans Pro" panose="020B0503030403020204" pitchFamily="34" charset="0"/>
            </a:endParaRPr>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marL="457200" indent="-457200">
              <a:buFont typeface="Wingdings" panose="020B0604020202020204" pitchFamily="34" charset="0"/>
              <a:buChar char="ü"/>
            </a:pPr>
            <a:r>
              <a:rPr lang="en-US" dirty="0">
                <a:latin typeface="Source Sans Pro"/>
                <a:ea typeface="Source Sans Pro"/>
              </a:rPr>
              <a:t>Your Responsibilities in the Accommodations Process</a:t>
            </a:r>
          </a:p>
          <a:p>
            <a:pPr marL="0" indent="0">
              <a:buNone/>
            </a:pPr>
            <a:endParaRPr lang="en-US">
              <a:latin typeface="Source Sans Pro"/>
              <a:ea typeface="Source Sans Pro"/>
            </a:endParaRPr>
          </a:p>
          <a:p>
            <a:pPr>
              <a:buFont typeface="Wingdings" panose="05000000000000000000" pitchFamily="2" charset="2"/>
              <a:buChar char="q"/>
            </a:pPr>
            <a:r>
              <a:rPr lang="en-US" dirty="0">
                <a:latin typeface="Source Sans Pro"/>
                <a:ea typeface="Source Sans Pro"/>
              </a:rPr>
              <a:t> Creating a Culture of Accessibility</a:t>
            </a: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7072151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524D9-0553-7068-E581-D94B065420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A052D7-43C1-2A18-9BE5-C1B6266456BF}"/>
              </a:ext>
            </a:extLst>
          </p:cNvPr>
          <p:cNvSpPr>
            <a:spLocks noGrp="1"/>
          </p:cNvSpPr>
          <p:nvPr>
            <p:ph type="ctrTitle"/>
          </p:nvPr>
        </p:nvSpPr>
        <p:spPr/>
        <p:txBody>
          <a:bodyPr/>
          <a:lstStyle/>
          <a:p>
            <a:r>
              <a:rPr lang="en-US">
                <a:latin typeface="Source Sans Pro"/>
                <a:ea typeface="Source Sans Pro"/>
              </a:rPr>
              <a:t>Creating a Culture of Accessibility</a:t>
            </a:r>
            <a:endParaRPr lang="en-US"/>
          </a:p>
        </p:txBody>
      </p:sp>
      <p:sp>
        <p:nvSpPr>
          <p:cNvPr id="3" name="Subtitle 2">
            <a:extLst>
              <a:ext uri="{FF2B5EF4-FFF2-40B4-BE49-F238E27FC236}">
                <a16:creationId xmlns:a16="http://schemas.microsoft.com/office/drawing/2014/main" id="{355B8D81-2161-A52D-6434-E8E2035FF215}"/>
              </a:ext>
              <a:ext uri="{C183D7F6-B498-43B3-948B-1728B52AA6E4}">
                <adec:decorative xmlns:adec="http://schemas.microsoft.com/office/drawing/2017/decorative" val="1"/>
              </a:ext>
            </a:extLst>
          </p:cNvPr>
          <p:cNvSpPr>
            <a:spLocks noGrp="1"/>
          </p:cNvSpPr>
          <p:nvPr>
            <p:ph type="subTitle" idx="1"/>
          </p:nvPr>
        </p:nvSpPr>
        <p:spPr/>
        <p:txBody>
          <a:bodyPr/>
          <a:lstStyle/>
          <a:p>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6258411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9EBDB-5DC5-DE4D-308E-385FE0F7EB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F8C8D2-8AEB-FCE2-1836-DFABE1DDE37A}"/>
              </a:ext>
            </a:extLst>
          </p:cNvPr>
          <p:cNvSpPr>
            <a:spLocks noGrp="1"/>
          </p:cNvSpPr>
          <p:nvPr>
            <p:ph type="title"/>
          </p:nvPr>
        </p:nvSpPr>
        <p:spPr/>
        <p:txBody>
          <a:bodyPr/>
          <a:lstStyle/>
          <a:p>
            <a:r>
              <a:rPr lang="en-US">
                <a:latin typeface="Source Sans Pro"/>
                <a:ea typeface="Source Sans Pro"/>
              </a:rPr>
              <a:t>Intersectionality</a:t>
            </a:r>
            <a:endParaRPr lang="en-US"/>
          </a:p>
        </p:txBody>
      </p:sp>
      <p:sp>
        <p:nvSpPr>
          <p:cNvPr id="3" name="Content Placeholder 2">
            <a:extLst>
              <a:ext uri="{FF2B5EF4-FFF2-40B4-BE49-F238E27FC236}">
                <a16:creationId xmlns:a16="http://schemas.microsoft.com/office/drawing/2014/main" id="{905A2828-A722-F19C-6D7C-BF220373DF2D}"/>
              </a:ext>
            </a:extLst>
          </p:cNvPr>
          <p:cNvSpPr>
            <a:spLocks noGrp="1"/>
          </p:cNvSpPr>
          <p:nvPr>
            <p:ph idx="1"/>
          </p:nvPr>
        </p:nvSpPr>
        <p:spPr>
          <a:xfrm>
            <a:off x="191219" y="1926267"/>
            <a:ext cx="5713563" cy="4926431"/>
          </a:xfrm>
        </p:spPr>
        <p:txBody>
          <a:bodyPr vert="horz" lIns="91440" tIns="45720" rIns="91440" bIns="45720" rtlCol="0" anchor="t">
            <a:normAutofit lnSpcReduction="10000"/>
          </a:bodyPr>
          <a:lstStyle/>
          <a:p>
            <a:r>
              <a:rPr lang="en-US">
                <a:latin typeface="Source Sans Pro"/>
                <a:ea typeface="Source Sans Pro"/>
              </a:rPr>
              <a:t>Intersectionality = someone's life experiences are shaped by overlapping aspects of their identity (race, gender, class, sexual orientation, etc.)</a:t>
            </a:r>
          </a:p>
          <a:p>
            <a:r>
              <a:rPr lang="en-US">
                <a:latin typeface="Source Sans Pro"/>
                <a:ea typeface="Source Sans Pro"/>
              </a:rPr>
              <a:t>Disabled employees' experiences will vary based on the level of privilege they have in various intersectional identities.</a:t>
            </a:r>
          </a:p>
          <a:p>
            <a:r>
              <a:rPr lang="en-US">
                <a:latin typeface="Source Sans Pro"/>
                <a:ea typeface="Calibri"/>
                <a:cs typeface="Calibri"/>
              </a:rPr>
              <a:t>Two employees with the same diagnosis may have very different experiences.</a:t>
            </a:r>
          </a:p>
        </p:txBody>
      </p:sp>
      <p:pic>
        <p:nvPicPr>
          <p:cNvPr id="4" name="Picture 3" descr="A stick figure surrounded by a list of possible aspects of their identity - education, ethnicity, culture, race, class, spirituality, nationality, language, religion, sexuality, age, ability, gender.">
            <a:extLst>
              <a:ext uri="{FF2B5EF4-FFF2-40B4-BE49-F238E27FC236}">
                <a16:creationId xmlns:a16="http://schemas.microsoft.com/office/drawing/2014/main" id="{1173C370-203C-593E-969B-D37EB96D0828}"/>
              </a:ext>
            </a:extLst>
          </p:cNvPr>
          <p:cNvPicPr>
            <a:picLocks noChangeAspect="1"/>
          </p:cNvPicPr>
          <p:nvPr/>
        </p:nvPicPr>
        <p:blipFill>
          <a:blip r:embed="rId2"/>
          <a:stretch>
            <a:fillRect/>
          </a:stretch>
        </p:blipFill>
        <p:spPr>
          <a:xfrm>
            <a:off x="5912747" y="2204072"/>
            <a:ext cx="5899288" cy="3907596"/>
          </a:xfrm>
          <a:prstGeom prst="rect">
            <a:avLst/>
          </a:prstGeom>
        </p:spPr>
      </p:pic>
    </p:spTree>
    <p:extLst>
      <p:ext uri="{BB962C8B-B14F-4D97-AF65-F5344CB8AC3E}">
        <p14:creationId xmlns:p14="http://schemas.microsoft.com/office/powerpoint/2010/main" val="33317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Source Sans Pro" panose="020B0503030403020204" pitchFamily="34" charset="0"/>
                <a:ea typeface="Source Sans Pro" panose="020B0503030403020204" pitchFamily="34" charset="0"/>
              </a:rPr>
              <a:t>Learning Objectives</a:t>
            </a:r>
          </a:p>
        </p:txBody>
      </p:sp>
      <p:sp>
        <p:nvSpPr>
          <p:cNvPr id="3" name="Content Placeholder 2"/>
          <p:cNvSpPr>
            <a:spLocks noGrp="1"/>
          </p:cNvSpPr>
          <p:nvPr>
            <p:ph idx="1"/>
          </p:nvPr>
        </p:nvSpPr>
        <p:spPr/>
        <p:txBody>
          <a:bodyPr vert="horz" lIns="91440" tIns="45720" rIns="91440" bIns="45720" rtlCol="0" anchor="t">
            <a:normAutofit fontScale="92500"/>
          </a:bodyPr>
          <a:lstStyle/>
          <a:p>
            <a:pPr marL="514350" indent="-514350">
              <a:lnSpc>
                <a:spcPct val="150000"/>
              </a:lnSpc>
              <a:buAutoNum type="arabicPeriod"/>
            </a:pPr>
            <a:r>
              <a:rPr lang="en-US" dirty="0">
                <a:latin typeface="Source Sans Pro"/>
                <a:ea typeface="Source Sans Pro"/>
              </a:rPr>
              <a:t>Define what an accommodation is and have a basic understanding of laws related to accommodations.</a:t>
            </a:r>
            <a:endParaRPr lang="en-US" dirty="0"/>
          </a:p>
          <a:p>
            <a:pPr marL="514350" indent="-514350">
              <a:lnSpc>
                <a:spcPct val="150000"/>
              </a:lnSpc>
              <a:buAutoNum type="arabicPeriod"/>
            </a:pPr>
            <a:r>
              <a:rPr lang="en-US" dirty="0">
                <a:latin typeface="Source Sans Pro"/>
                <a:ea typeface="Source Sans Pro"/>
              </a:rPr>
              <a:t>Know how and when to identify and refer an accommodation request.</a:t>
            </a:r>
            <a:endParaRPr lang="en-US" dirty="0">
              <a:latin typeface="Source Sans Pro" panose="020B0503030403020204" pitchFamily="34" charset="0"/>
              <a:ea typeface="Source Sans Pro" panose="020B0503030403020204" pitchFamily="34" charset="0"/>
            </a:endParaRPr>
          </a:p>
          <a:p>
            <a:pPr marL="514350" indent="-514350">
              <a:lnSpc>
                <a:spcPct val="150000"/>
              </a:lnSpc>
              <a:buAutoNum type="arabicPeriod"/>
            </a:pPr>
            <a:r>
              <a:rPr lang="en-US" dirty="0">
                <a:latin typeface="Source Sans Pro"/>
                <a:ea typeface="Source Sans Pro"/>
              </a:rPr>
              <a:t>Articulate your role in the disability accommodations process.</a:t>
            </a:r>
          </a:p>
          <a:p>
            <a:pPr marL="514350" indent="-514350">
              <a:lnSpc>
                <a:spcPct val="150000"/>
              </a:lnSpc>
              <a:buAutoNum type="arabicPeriod"/>
            </a:pPr>
            <a:r>
              <a:rPr lang="en-US" dirty="0">
                <a:latin typeface="Source Sans Pro"/>
                <a:ea typeface="Source Sans Pro"/>
              </a:rPr>
              <a:t>Gain strategies for creating a culture of accessibility within your team and agency.</a:t>
            </a:r>
          </a:p>
        </p:txBody>
      </p:sp>
    </p:spTree>
    <p:extLst>
      <p:ext uri="{BB962C8B-B14F-4D97-AF65-F5344CB8AC3E}">
        <p14:creationId xmlns:p14="http://schemas.microsoft.com/office/powerpoint/2010/main" val="4382115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F07F8-CE82-49B9-2B4D-513A7D834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9E43E-2D3D-D2CD-8418-27331DFD17D2}"/>
              </a:ext>
            </a:extLst>
          </p:cNvPr>
          <p:cNvSpPr>
            <a:spLocks noGrp="1"/>
          </p:cNvSpPr>
          <p:nvPr>
            <p:ph type="title"/>
          </p:nvPr>
        </p:nvSpPr>
        <p:spPr/>
        <p:txBody>
          <a:bodyPr/>
          <a:lstStyle/>
          <a:p>
            <a:r>
              <a:rPr lang="en-US" dirty="0">
                <a:latin typeface="Source Sans Pro"/>
                <a:ea typeface="Source Sans Pro"/>
              </a:rPr>
              <a:t>Spoon Theory</a:t>
            </a:r>
            <a:endParaRPr lang="en-US" dirty="0"/>
          </a:p>
        </p:txBody>
      </p:sp>
      <p:pic>
        <p:nvPicPr>
          <p:cNvPr id="5" name="Picture 4" descr="A chart listing activities that take up various amounts of &quot;spoons&quot; according to spoon theory. Activities under one spoon are &quot;get up, get dressed, and take medication&quot;. Activities under two spoons are &quot;shower or bathe&quot;, &quot;dry or style hair&quot;, &quot;read&quot;, &quot;watch television&quot;, and &quot;play games&quot;. Activities under three spoons are &quot;cook and eat a meal&quot; and &quot;make a phone call&quot;. Activities under four spoons are &quot;shop&quot;, &quot;walk the dog&quot;, &quot;go to the doctor or hospital&quot;, &quot;exercise&quot;, and &quot;drive or take public transport&quot;. Activities under five spoons are &quot;garden&quot;, &quot;study&quot;, &quot;go to work or school&quot;, &quot;clean the house&quot;, &quot;socialize&quot;, and &quot;do laundry&quot;.">
            <a:extLst>
              <a:ext uri="{FF2B5EF4-FFF2-40B4-BE49-F238E27FC236}">
                <a16:creationId xmlns:a16="http://schemas.microsoft.com/office/drawing/2014/main" id="{3323B28C-F487-041F-5D0D-B57E874029C6}"/>
              </a:ext>
            </a:extLst>
          </p:cNvPr>
          <p:cNvPicPr>
            <a:picLocks noChangeAspect="1"/>
          </p:cNvPicPr>
          <p:nvPr/>
        </p:nvPicPr>
        <p:blipFill>
          <a:blip r:embed="rId2"/>
          <a:stretch>
            <a:fillRect/>
          </a:stretch>
        </p:blipFill>
        <p:spPr>
          <a:xfrm>
            <a:off x="1745225" y="1843548"/>
            <a:ext cx="8701549" cy="4842388"/>
          </a:xfrm>
          <a:prstGeom prst="rect">
            <a:avLst/>
          </a:prstGeom>
        </p:spPr>
      </p:pic>
    </p:spTree>
    <p:extLst>
      <p:ext uri="{BB962C8B-B14F-4D97-AF65-F5344CB8AC3E}">
        <p14:creationId xmlns:p14="http://schemas.microsoft.com/office/powerpoint/2010/main" val="28252786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8AF84-FBC1-8B43-1DD7-838FE1242F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46BA1-4724-B850-7135-BDB4B0F1A818}"/>
              </a:ext>
            </a:extLst>
          </p:cNvPr>
          <p:cNvSpPr>
            <a:spLocks noGrp="1"/>
          </p:cNvSpPr>
          <p:nvPr>
            <p:ph type="title"/>
          </p:nvPr>
        </p:nvSpPr>
        <p:spPr/>
        <p:txBody>
          <a:bodyPr/>
          <a:lstStyle/>
          <a:p>
            <a:r>
              <a:rPr lang="en-US" dirty="0">
                <a:latin typeface="Source Sans Pro"/>
                <a:ea typeface="Source Sans Pro"/>
              </a:rPr>
              <a:t>Energy Management</a:t>
            </a:r>
            <a:endParaRPr lang="en-US" dirty="0"/>
          </a:p>
        </p:txBody>
      </p:sp>
      <p:sp>
        <p:nvSpPr>
          <p:cNvPr id="3" name="Content Placeholder 2">
            <a:extLst>
              <a:ext uri="{FF2B5EF4-FFF2-40B4-BE49-F238E27FC236}">
                <a16:creationId xmlns:a16="http://schemas.microsoft.com/office/drawing/2014/main" id="{DE3C60C2-E767-ED6E-5B9F-D0171211A210}"/>
              </a:ext>
            </a:extLst>
          </p:cNvPr>
          <p:cNvSpPr>
            <a:spLocks noGrp="1"/>
          </p:cNvSpPr>
          <p:nvPr>
            <p:ph idx="1"/>
          </p:nvPr>
        </p:nvSpPr>
        <p:spPr>
          <a:xfrm>
            <a:off x="191219" y="1926267"/>
            <a:ext cx="11378242" cy="4739526"/>
          </a:xfrm>
        </p:spPr>
        <p:txBody>
          <a:bodyPr vert="horz" lIns="91440" tIns="45720" rIns="91440" bIns="45720" rtlCol="0" anchor="t">
            <a:normAutofit lnSpcReduction="10000"/>
          </a:bodyPr>
          <a:lstStyle/>
          <a:p>
            <a:r>
              <a:rPr lang="en-US" sz="3600" dirty="0">
                <a:latin typeface="Source Sans Pro"/>
                <a:ea typeface="Source Sans Pro"/>
                <a:cs typeface="Calibri"/>
              </a:rPr>
              <a:t>Disabled employees may be depleted more quickly by tasks that do not deplete their nondisabled colleagues.</a:t>
            </a:r>
          </a:p>
          <a:p>
            <a:pPr lvl="1"/>
            <a:r>
              <a:rPr lang="en-US" sz="3600" dirty="0">
                <a:latin typeface="Source Sans Pro"/>
                <a:ea typeface="Source Sans Pro"/>
                <a:cs typeface="Calibri"/>
              </a:rPr>
              <a:t>Daily commute to/from the office</a:t>
            </a:r>
          </a:p>
          <a:p>
            <a:pPr lvl="1"/>
            <a:r>
              <a:rPr lang="en-US" sz="3600" dirty="0">
                <a:latin typeface="Source Sans Pro"/>
                <a:ea typeface="Source Sans Pro"/>
                <a:cs typeface="Calibri"/>
              </a:rPr>
              <a:t>Large meetings or trainings</a:t>
            </a:r>
          </a:p>
          <a:p>
            <a:pPr lvl="1"/>
            <a:r>
              <a:rPr lang="en-US" sz="3600" dirty="0">
                <a:latin typeface="Source Sans Pro"/>
                <a:ea typeface="Source Sans Pro"/>
                <a:cs typeface="Calibri"/>
              </a:rPr>
              <a:t>Team lunches or networking events</a:t>
            </a:r>
          </a:p>
          <a:p>
            <a:pPr lvl="1"/>
            <a:r>
              <a:rPr lang="en-US" sz="3600" dirty="0">
                <a:latin typeface="Source Sans Pro"/>
                <a:ea typeface="Source Sans Pro"/>
                <a:cs typeface="Calibri"/>
              </a:rPr>
              <a:t>Taking a meeting with cameras on versus cameras off</a:t>
            </a:r>
          </a:p>
          <a:p>
            <a:pPr lvl="1"/>
            <a:r>
              <a:rPr lang="en-US" sz="3600" dirty="0">
                <a:latin typeface="Source Sans Pro"/>
                <a:ea typeface="Source Sans Pro"/>
                <a:cs typeface="Calibri"/>
              </a:rPr>
              <a:t>Attending last-minute or same-day meetings</a:t>
            </a:r>
          </a:p>
          <a:p>
            <a:pPr lvl="1"/>
            <a:r>
              <a:rPr lang="en-US" sz="3600" dirty="0">
                <a:latin typeface="Source Sans Pro"/>
                <a:ea typeface="Source Sans Pro"/>
                <a:cs typeface="Calibri"/>
              </a:rPr>
              <a:t>Rapid context switching (transitioning from task to task)</a:t>
            </a:r>
          </a:p>
        </p:txBody>
      </p:sp>
    </p:spTree>
    <p:extLst>
      <p:ext uri="{BB962C8B-B14F-4D97-AF65-F5344CB8AC3E}">
        <p14:creationId xmlns:p14="http://schemas.microsoft.com/office/powerpoint/2010/main" val="3580018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00FDE-8FE6-1563-1513-761AC07B2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B2A2FD-C5E6-2604-B2F2-3300C9EB401C}"/>
              </a:ext>
            </a:extLst>
          </p:cNvPr>
          <p:cNvSpPr>
            <a:spLocks noGrp="1"/>
          </p:cNvSpPr>
          <p:nvPr>
            <p:ph type="title"/>
          </p:nvPr>
        </p:nvSpPr>
        <p:spPr/>
        <p:txBody>
          <a:bodyPr/>
          <a:lstStyle/>
          <a:p>
            <a:r>
              <a:rPr lang="en-US">
                <a:latin typeface="Source Sans Pro"/>
                <a:ea typeface="Source Sans Pro"/>
              </a:rPr>
              <a:t>Healthcare System Barriers</a:t>
            </a:r>
            <a:endParaRPr lang="en-US"/>
          </a:p>
        </p:txBody>
      </p:sp>
      <p:sp>
        <p:nvSpPr>
          <p:cNvPr id="3" name="Content Placeholder 2">
            <a:extLst>
              <a:ext uri="{FF2B5EF4-FFF2-40B4-BE49-F238E27FC236}">
                <a16:creationId xmlns:a16="http://schemas.microsoft.com/office/drawing/2014/main" id="{011657D6-C1E7-CA7E-C355-BA909F836402}"/>
              </a:ext>
            </a:extLst>
          </p:cNvPr>
          <p:cNvSpPr>
            <a:spLocks noGrp="1"/>
          </p:cNvSpPr>
          <p:nvPr>
            <p:ph idx="1"/>
          </p:nvPr>
        </p:nvSpPr>
        <p:spPr/>
        <p:txBody>
          <a:bodyPr vert="horz" lIns="91440" tIns="45720" rIns="91440" bIns="45720" rtlCol="0" anchor="t">
            <a:normAutofit/>
          </a:bodyPr>
          <a:lstStyle/>
          <a:p>
            <a:pPr marL="0" indent="0">
              <a:buNone/>
            </a:pPr>
            <a:r>
              <a:rPr lang="en-US">
                <a:latin typeface="Source Sans Pro"/>
                <a:ea typeface="Source Sans Pro"/>
              </a:rPr>
              <a:t>The healthcare system has many barriers that impact employees going through the accommodations process:</a:t>
            </a:r>
          </a:p>
          <a:p>
            <a:r>
              <a:rPr lang="en-US">
                <a:latin typeface="Source Sans Pro"/>
                <a:ea typeface="Source Sans Pro"/>
              </a:rPr>
              <a:t>Cost of medical appointments, medications, and tests.</a:t>
            </a:r>
          </a:p>
          <a:p>
            <a:r>
              <a:rPr lang="en-US">
                <a:latin typeface="Source Sans Pro"/>
                <a:ea typeface="Source Sans Pro"/>
              </a:rPr>
              <a:t>Long wait times to see specialists.</a:t>
            </a:r>
          </a:p>
          <a:p>
            <a:r>
              <a:rPr lang="en-US">
                <a:latin typeface="Source Sans Pro"/>
                <a:ea typeface="Source Sans Pro"/>
              </a:rPr>
              <a:t>Many marginalized groups are underrepresented in medical research and may be less likely to receive a diagnosis.</a:t>
            </a:r>
          </a:p>
          <a:p>
            <a:r>
              <a:rPr lang="en-US">
                <a:latin typeface="Source Sans Pro"/>
                <a:ea typeface="Source Sans Pro"/>
              </a:rPr>
              <a:t>Disabled employees must take extra time and energy to manage appointments, advocate for their own care, and present themselves to providers so they are taken seriously.</a:t>
            </a: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1900408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EA75A-17CF-5419-DDCD-8B4A1C091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80DBF7-ADBA-EC1A-D4B5-903FF26C0B84}"/>
              </a:ext>
            </a:extLst>
          </p:cNvPr>
          <p:cNvSpPr>
            <a:spLocks noGrp="1"/>
          </p:cNvSpPr>
          <p:nvPr>
            <p:ph type="title"/>
          </p:nvPr>
        </p:nvSpPr>
        <p:spPr/>
        <p:txBody>
          <a:bodyPr/>
          <a:lstStyle/>
          <a:p>
            <a:r>
              <a:rPr lang="en-US">
                <a:latin typeface="Source Sans Pro"/>
                <a:ea typeface="Source Sans Pro"/>
              </a:rPr>
              <a:t>Inclusive Communication Strategies</a:t>
            </a:r>
          </a:p>
        </p:txBody>
      </p:sp>
      <p:sp>
        <p:nvSpPr>
          <p:cNvPr id="3" name="Content Placeholder 2">
            <a:extLst>
              <a:ext uri="{FF2B5EF4-FFF2-40B4-BE49-F238E27FC236}">
                <a16:creationId xmlns:a16="http://schemas.microsoft.com/office/drawing/2014/main" id="{3D45AA71-71BF-957B-10CE-15B08951AF74}"/>
              </a:ext>
            </a:extLst>
          </p:cNvPr>
          <p:cNvSpPr>
            <a:spLocks noGrp="1"/>
          </p:cNvSpPr>
          <p:nvPr>
            <p:ph idx="1"/>
          </p:nvPr>
        </p:nvSpPr>
        <p:spPr/>
        <p:txBody>
          <a:bodyPr vert="horz" lIns="91440" tIns="45720" rIns="91440" bIns="45720" rtlCol="0" anchor="t">
            <a:normAutofit/>
          </a:bodyPr>
          <a:lstStyle/>
          <a:p>
            <a:r>
              <a:rPr lang="en-US">
                <a:latin typeface="Source Sans Pro"/>
                <a:ea typeface="Source Sans Pro"/>
              </a:rPr>
              <a:t>Actively listen to and believe your employees' experiences.</a:t>
            </a:r>
          </a:p>
          <a:p>
            <a:r>
              <a:rPr lang="en-US">
                <a:latin typeface="Source Sans Pro"/>
                <a:ea typeface="Source Sans Pro"/>
              </a:rPr>
              <a:t>Use plain language in spoken and written communications.</a:t>
            </a:r>
          </a:p>
          <a:p>
            <a:r>
              <a:rPr lang="en-US">
                <a:latin typeface="Source Sans Pro"/>
                <a:ea typeface="Source Sans Pro"/>
              </a:rPr>
              <a:t>Actively create onboarding plans and training sessions with diverse learning styles and needs in mind. Contact OD if you need guidance on adult learning strategies.</a:t>
            </a:r>
          </a:p>
          <a:p>
            <a:r>
              <a:rPr lang="en-US">
                <a:latin typeface="Source Sans Pro"/>
                <a:ea typeface="Source Sans Pro"/>
              </a:rPr>
              <a:t>One framework to try: "What by When, Why" method for clarity</a:t>
            </a:r>
          </a:p>
          <a:p>
            <a:pPr lvl="1"/>
            <a:r>
              <a:rPr lang="en-US">
                <a:latin typeface="Source Sans Pro"/>
                <a:ea typeface="Source Sans Pro"/>
              </a:rPr>
              <a:t>Example: "I need an agenda 24 hours before this meeting. Receiving this will help me better prepare to answer your questions for me."</a:t>
            </a:r>
          </a:p>
          <a:p>
            <a:r>
              <a:rPr lang="en-US">
                <a:latin typeface="Source Sans Pro"/>
                <a:ea typeface="Source Sans Pro"/>
              </a:rPr>
              <a:t>Celebrate the strengths and wins your team brings to you!</a:t>
            </a:r>
            <a:endParaRPr lang="en-US">
              <a:latin typeface="Source Sans Pro" panose="020B0503030403020204" pitchFamily="34" charset="0"/>
              <a:ea typeface="Source Sans Pro" panose="020B0503030403020204" pitchFamily="34" charset="0"/>
            </a:endParaRPr>
          </a:p>
          <a:p>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8531106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65AA3-ACA5-2CE3-6D35-20096362DB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D143E-551F-979C-5528-DB7185AFDD62}"/>
              </a:ext>
            </a:extLst>
          </p:cNvPr>
          <p:cNvSpPr>
            <a:spLocks noGrp="1"/>
          </p:cNvSpPr>
          <p:nvPr>
            <p:ph type="title"/>
          </p:nvPr>
        </p:nvSpPr>
        <p:spPr/>
        <p:txBody>
          <a:bodyPr/>
          <a:lstStyle/>
          <a:p>
            <a:r>
              <a:rPr lang="en-US" dirty="0">
                <a:latin typeface="Source Sans Pro"/>
                <a:ea typeface="Source Sans Pro"/>
              </a:rPr>
              <a:t>Accommodations Office Hours</a:t>
            </a:r>
            <a:endParaRPr lang="en-US">
              <a:latin typeface="Source Sans Pro"/>
              <a:ea typeface="Source Sans Pro"/>
            </a:endParaRPr>
          </a:p>
        </p:txBody>
      </p:sp>
      <p:sp>
        <p:nvSpPr>
          <p:cNvPr id="7" name="Content Placeholder 6">
            <a:extLst>
              <a:ext uri="{FF2B5EF4-FFF2-40B4-BE49-F238E27FC236}">
                <a16:creationId xmlns:a16="http://schemas.microsoft.com/office/drawing/2014/main" id="{7C0364D5-2A6F-1E37-E1E8-36F3202ECDA2}"/>
              </a:ext>
            </a:extLst>
          </p:cNvPr>
          <p:cNvSpPr>
            <a:spLocks noGrp="1"/>
          </p:cNvSpPr>
          <p:nvPr>
            <p:ph idx="1"/>
          </p:nvPr>
        </p:nvSpPr>
        <p:spPr/>
        <p:txBody>
          <a:bodyPr vert="horz" lIns="91440" tIns="45720" rIns="91440" bIns="45720" rtlCol="0" anchor="t">
            <a:normAutofit/>
          </a:bodyPr>
          <a:lstStyle/>
          <a:p>
            <a:pPr marL="0" indent="0">
              <a:buNone/>
            </a:pPr>
            <a:r>
              <a:rPr lang="en-US" sz="3600" dirty="0">
                <a:latin typeface="Source Sans Pro"/>
                <a:ea typeface="Calibri"/>
                <a:cs typeface="Calibri"/>
              </a:rPr>
              <a:t>You all have access to "drop in" office hours with Leah over the next couple of weeks:</a:t>
            </a:r>
            <a:endParaRPr lang="en-US" sz="3600">
              <a:latin typeface="Source Sans Pro"/>
              <a:ea typeface="Source Sans Pro"/>
              <a:cs typeface="Calibri"/>
            </a:endParaRPr>
          </a:p>
          <a:p>
            <a:pPr lvl="1"/>
            <a:r>
              <a:rPr lang="en-US" sz="3600" dirty="0">
                <a:latin typeface="Source Sans Pro"/>
                <a:ea typeface="Calibri"/>
                <a:cs typeface="Calibri"/>
              </a:rPr>
              <a:t>Tuesday, November 11 – 9 AM – 11 AM</a:t>
            </a:r>
          </a:p>
          <a:p>
            <a:pPr lvl="1"/>
            <a:r>
              <a:rPr lang="en-US" sz="3600" dirty="0">
                <a:latin typeface="Source Sans Pro"/>
                <a:ea typeface="Calibri"/>
                <a:cs typeface="Calibri"/>
              </a:rPr>
              <a:t>Thursday, November 13 – 2 PM – 4 PM</a:t>
            </a:r>
          </a:p>
          <a:p>
            <a:pPr lvl="1"/>
            <a:r>
              <a:rPr lang="en-US" sz="3600" dirty="0">
                <a:latin typeface="Source Sans Pro"/>
                <a:ea typeface="Calibri"/>
                <a:cs typeface="Calibri"/>
              </a:rPr>
              <a:t>Monday, November 17 – 10 AM – 12 PM</a:t>
            </a:r>
          </a:p>
        </p:txBody>
      </p:sp>
    </p:spTree>
    <p:extLst>
      <p:ext uri="{BB962C8B-B14F-4D97-AF65-F5344CB8AC3E}">
        <p14:creationId xmlns:p14="http://schemas.microsoft.com/office/powerpoint/2010/main" val="281380051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8FDA5-970F-071B-BF45-E578A5097E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C31B4-C54C-04A7-D586-199C54AA5660}"/>
              </a:ext>
            </a:extLst>
          </p:cNvPr>
          <p:cNvSpPr>
            <a:spLocks noGrp="1"/>
          </p:cNvSpPr>
          <p:nvPr>
            <p:ph type="title"/>
          </p:nvPr>
        </p:nvSpPr>
        <p:spPr/>
        <p:txBody>
          <a:bodyPr/>
          <a:lstStyle/>
          <a:p>
            <a:r>
              <a:rPr lang="en-US">
                <a:latin typeface="Source Sans Pro"/>
                <a:ea typeface="Source Sans Pro"/>
              </a:rPr>
              <a:t>Resources for Further Learning</a:t>
            </a:r>
            <a:endParaRPr lang="en-US"/>
          </a:p>
        </p:txBody>
      </p:sp>
      <p:sp>
        <p:nvSpPr>
          <p:cNvPr id="3" name="Content Placeholder 2">
            <a:extLst>
              <a:ext uri="{FF2B5EF4-FFF2-40B4-BE49-F238E27FC236}">
                <a16:creationId xmlns:a16="http://schemas.microsoft.com/office/drawing/2014/main" id="{6E7E7C7E-984D-B217-C0EC-7D312D3A95A0}"/>
              </a:ext>
            </a:extLst>
          </p:cNvPr>
          <p:cNvSpPr>
            <a:spLocks noGrp="1"/>
          </p:cNvSpPr>
          <p:nvPr>
            <p:ph idx="1"/>
          </p:nvPr>
        </p:nvSpPr>
        <p:spPr/>
        <p:txBody>
          <a:bodyPr vert="horz" lIns="91440" tIns="45720" rIns="91440" bIns="45720" rtlCol="0" anchor="t">
            <a:normAutofit/>
          </a:bodyPr>
          <a:lstStyle/>
          <a:p>
            <a:r>
              <a:rPr lang="en-US">
                <a:latin typeface="Source Sans Pro"/>
                <a:ea typeface="Source Sans Pro"/>
              </a:rPr>
              <a:t>City of Madison Disability Resource Group (DRG)</a:t>
            </a:r>
            <a:endParaRPr lang="en-US">
              <a:latin typeface="Source Sans Pro" panose="020B0503030403020204" pitchFamily="34" charset="0"/>
              <a:ea typeface="Source Sans Pro" panose="020B0503030403020204" pitchFamily="34" charset="0"/>
            </a:endParaRPr>
          </a:p>
          <a:p>
            <a:pPr lvl="1"/>
            <a:r>
              <a:rPr lang="en-US">
                <a:latin typeface="Source Sans Pro"/>
                <a:ea typeface="Source Sans Pro"/>
              </a:rPr>
              <a:t>Attend events and/or support your employees' attendance at events!</a:t>
            </a:r>
          </a:p>
          <a:p>
            <a:r>
              <a:rPr lang="en-US">
                <a:latin typeface="Source Sans Pro"/>
                <a:ea typeface="Source Sans Pro"/>
              </a:rPr>
              <a:t>Additional City Trainings</a:t>
            </a:r>
          </a:p>
          <a:p>
            <a:pPr lvl="1"/>
            <a:r>
              <a:rPr lang="en-US">
                <a:latin typeface="Source Sans Pro"/>
                <a:ea typeface="Source Sans Pro"/>
              </a:rPr>
              <a:t>Family and Medical Leave for Supervisors</a:t>
            </a:r>
          </a:p>
          <a:p>
            <a:pPr lvl="1"/>
            <a:r>
              <a:rPr lang="en-US">
                <a:latin typeface="Source Sans Pro"/>
                <a:ea typeface="Source Sans Pro"/>
              </a:rPr>
              <a:t>Handling Confidential Information</a:t>
            </a:r>
          </a:p>
          <a:p>
            <a:pPr lvl="1"/>
            <a:r>
              <a:rPr lang="en-US">
                <a:latin typeface="Source Sans Pro"/>
                <a:ea typeface="Source Sans Pro"/>
              </a:rPr>
              <a:t>Plain Language &amp; Effective Communication</a:t>
            </a:r>
          </a:p>
          <a:p>
            <a:pPr lvl="1"/>
            <a:r>
              <a:rPr lang="en-US">
                <a:latin typeface="Source Sans Pro"/>
                <a:ea typeface="Source Sans Pro"/>
              </a:rPr>
              <a:t>Document Accessibility Basics</a:t>
            </a:r>
          </a:p>
          <a:p>
            <a:r>
              <a:rPr lang="en-US">
                <a:latin typeface="Source Sans Pro"/>
                <a:ea typeface="Source Sans Pro"/>
              </a:rPr>
              <a:t>Job Accommodation Network</a:t>
            </a:r>
          </a:p>
          <a:p>
            <a:endParaRPr lang="en-US">
              <a:latin typeface="Source Sans Pro"/>
              <a:ea typeface="Source Sans Pro"/>
            </a:endParaRPr>
          </a:p>
          <a:p>
            <a:pPr lvl="1"/>
            <a:endParaRPr lang="en-US">
              <a:latin typeface="Source Sans Pro"/>
              <a:ea typeface="Source Sans Pro"/>
            </a:endParaRPr>
          </a:p>
          <a:p>
            <a:endParaRPr lang="en-US">
              <a:latin typeface="Source Sans Pro"/>
              <a:ea typeface="Source Sans Pro"/>
            </a:endParaRPr>
          </a:p>
        </p:txBody>
      </p:sp>
    </p:spTree>
    <p:extLst>
      <p:ext uri="{BB962C8B-B14F-4D97-AF65-F5344CB8AC3E}">
        <p14:creationId xmlns:p14="http://schemas.microsoft.com/office/powerpoint/2010/main" val="2882439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09909-F76E-DCB6-8DA6-D909196DE2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4E01D5-5A5B-4D1A-894B-3A84CEC6B376}"/>
              </a:ext>
            </a:extLst>
          </p:cNvPr>
          <p:cNvSpPr>
            <a:spLocks noGrp="1"/>
          </p:cNvSpPr>
          <p:nvPr>
            <p:ph type="title"/>
          </p:nvPr>
        </p:nvSpPr>
        <p:spPr/>
        <p:txBody>
          <a:bodyPr/>
          <a:lstStyle/>
          <a:p>
            <a:r>
              <a:rPr lang="en-US" dirty="0">
                <a:latin typeface="Source Sans Pro" panose="020B0503030403020204" pitchFamily="34" charset="0"/>
                <a:ea typeface="Source Sans Pro" panose="020B0503030403020204" pitchFamily="34" charset="0"/>
              </a:rPr>
              <a:t>Learning Objectives Revisited</a:t>
            </a:r>
          </a:p>
        </p:txBody>
      </p:sp>
      <p:sp>
        <p:nvSpPr>
          <p:cNvPr id="3" name="Content Placeholder 2">
            <a:extLst>
              <a:ext uri="{FF2B5EF4-FFF2-40B4-BE49-F238E27FC236}">
                <a16:creationId xmlns:a16="http://schemas.microsoft.com/office/drawing/2014/main" id="{58A047E2-AF96-D77F-BF84-989D7AF33B56}"/>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a:latin typeface="Source Sans Pro"/>
                <a:ea typeface="Source Sans Pro"/>
              </a:rPr>
              <a:t>Define what an accommodation is and have a basic understanding of laws related to accommodations.</a:t>
            </a:r>
            <a:endParaRPr lang="en-US"/>
          </a:p>
          <a:p>
            <a:pPr marL="514350" indent="-514350">
              <a:buAutoNum type="arabicPeriod"/>
            </a:pPr>
            <a:r>
              <a:rPr lang="en-US">
                <a:latin typeface="Source Sans Pro"/>
                <a:ea typeface="Source Sans Pro"/>
              </a:rPr>
              <a:t>Know how and when to identify and refer an accommodation request.</a:t>
            </a:r>
            <a:endParaRPr lang="en-US">
              <a:latin typeface="Source Sans Pro" panose="020B0503030403020204" pitchFamily="34" charset="0"/>
              <a:ea typeface="Source Sans Pro" panose="020B0503030403020204" pitchFamily="34" charset="0"/>
            </a:endParaRPr>
          </a:p>
          <a:p>
            <a:pPr marL="514350" indent="-514350">
              <a:buAutoNum type="arabicPeriod"/>
            </a:pPr>
            <a:r>
              <a:rPr lang="en-US">
                <a:latin typeface="Source Sans Pro"/>
                <a:ea typeface="Source Sans Pro"/>
              </a:rPr>
              <a:t>Articulate your role in the disability accommodations process.</a:t>
            </a:r>
          </a:p>
          <a:p>
            <a:pPr marL="514350" indent="-514350">
              <a:buAutoNum type="arabicPeriod"/>
            </a:pPr>
            <a:r>
              <a:rPr lang="en-US">
                <a:latin typeface="Source Sans Pro"/>
                <a:ea typeface="Source Sans Pro"/>
              </a:rPr>
              <a:t>Gain strategies for creating a culture of accessibility within your team and agency.</a:t>
            </a:r>
          </a:p>
        </p:txBody>
      </p:sp>
    </p:spTree>
    <p:extLst>
      <p:ext uri="{BB962C8B-B14F-4D97-AF65-F5344CB8AC3E}">
        <p14:creationId xmlns:p14="http://schemas.microsoft.com/office/powerpoint/2010/main" val="5840453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9923A-4BDE-8F2A-10A0-14C5DC9C0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5D945B-18B5-FFEA-52EB-DC7E7221E087}"/>
              </a:ext>
            </a:extLst>
          </p:cNvPr>
          <p:cNvSpPr>
            <a:spLocks noGrp="1"/>
          </p:cNvSpPr>
          <p:nvPr>
            <p:ph type="title"/>
          </p:nvPr>
        </p:nvSpPr>
        <p:spPr/>
        <p:txBody>
          <a:bodyPr/>
          <a:lstStyle/>
          <a:p>
            <a:r>
              <a:rPr lang="en-US">
                <a:latin typeface="Source Sans Pro"/>
                <a:ea typeface="Source Sans Pro"/>
              </a:rPr>
              <a:t>Takeaways</a:t>
            </a:r>
            <a:endParaRPr lang="en-US"/>
          </a:p>
        </p:txBody>
      </p:sp>
      <p:sp>
        <p:nvSpPr>
          <p:cNvPr id="3" name="Content Placeholder 2">
            <a:extLst>
              <a:ext uri="{FF2B5EF4-FFF2-40B4-BE49-F238E27FC236}">
                <a16:creationId xmlns:a16="http://schemas.microsoft.com/office/drawing/2014/main" id="{0F3EA869-885B-CF80-6315-5EF221CD8DA5}"/>
              </a:ext>
            </a:extLst>
          </p:cNvPr>
          <p:cNvSpPr>
            <a:spLocks noGrp="1"/>
          </p:cNvSpPr>
          <p:nvPr>
            <p:ph idx="1"/>
          </p:nvPr>
        </p:nvSpPr>
        <p:spPr/>
        <p:txBody>
          <a:bodyPr vert="horz" lIns="91440" tIns="45720" rIns="91440" bIns="45720" rtlCol="0" anchor="t">
            <a:normAutofit/>
          </a:bodyPr>
          <a:lstStyle/>
          <a:p>
            <a:pPr marL="0" indent="0">
              <a:buNone/>
            </a:pPr>
            <a:r>
              <a:rPr lang="en-US" sz="3600" dirty="0">
                <a:latin typeface="Source Sans Pro"/>
                <a:ea typeface="Source Sans Pro"/>
              </a:rPr>
              <a:t>What's one action you can commit to taking based on today's training?</a:t>
            </a:r>
            <a:endParaRPr lang="en-US" sz="36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7087224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939C6-A76E-E401-1FCB-09CE9D4B7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132A6-A323-8030-0789-FA226EF773B4}"/>
              </a:ext>
            </a:extLst>
          </p:cNvPr>
          <p:cNvSpPr>
            <a:spLocks noGrp="1"/>
          </p:cNvSpPr>
          <p:nvPr>
            <p:ph type="title"/>
          </p:nvPr>
        </p:nvSpPr>
        <p:spPr/>
        <p:txBody>
          <a:bodyPr/>
          <a:lstStyle/>
          <a:p>
            <a:r>
              <a:rPr lang="en-US" dirty="0">
                <a:latin typeface="Source Sans Pro"/>
                <a:ea typeface="Source Sans Pro"/>
              </a:rPr>
              <a:t>Key Concepts</a:t>
            </a:r>
            <a:endParaRPr lang="en-US" dirty="0"/>
          </a:p>
        </p:txBody>
      </p:sp>
      <p:sp>
        <p:nvSpPr>
          <p:cNvPr id="3" name="Content Placeholder 2">
            <a:extLst>
              <a:ext uri="{FF2B5EF4-FFF2-40B4-BE49-F238E27FC236}">
                <a16:creationId xmlns:a16="http://schemas.microsoft.com/office/drawing/2014/main" id="{25BCA03B-BDA9-1E2A-9317-373F4F0AFB19}"/>
              </a:ext>
            </a:extLst>
          </p:cNvPr>
          <p:cNvSpPr>
            <a:spLocks noGrp="1"/>
          </p:cNvSpPr>
          <p:nvPr>
            <p:ph idx="1"/>
          </p:nvPr>
        </p:nvSpPr>
        <p:spPr/>
        <p:txBody>
          <a:bodyPr vert="horz" lIns="91440" tIns="45720" rIns="91440" bIns="45720" rtlCol="0" anchor="t">
            <a:normAutofit/>
          </a:bodyPr>
          <a:lstStyle/>
          <a:p>
            <a:r>
              <a:rPr lang="en-US" dirty="0">
                <a:latin typeface="Source Sans Pro"/>
                <a:ea typeface="Source Sans Pro"/>
              </a:rPr>
              <a:t>Identify the "link" and make the referral in a timely manner</a:t>
            </a:r>
          </a:p>
          <a:p>
            <a:r>
              <a:rPr lang="en-US" dirty="0">
                <a:latin typeface="Source Sans Pro"/>
                <a:ea typeface="Source Sans Pro"/>
              </a:rPr>
              <a:t>Respect confidentiality of the process</a:t>
            </a:r>
          </a:p>
          <a:p>
            <a:r>
              <a:rPr lang="en-US" dirty="0">
                <a:latin typeface="Source Sans Pro"/>
                <a:ea typeface="Source Sans Pro"/>
              </a:rPr>
              <a:t>City HR is here to support you!</a:t>
            </a:r>
            <a:endParaRPr lang="en-US" dirty="0">
              <a:latin typeface="Source Sans Pro" panose="020B0503030403020204" pitchFamily="34" charset="0"/>
              <a:ea typeface="Source Sans Pro" panose="020B0503030403020204" pitchFamily="34" charset="0"/>
            </a:endParaRPr>
          </a:p>
          <a:p>
            <a:pPr marL="0" indent="0">
              <a:buNone/>
            </a:pPr>
            <a:endParaRPr lang="en-US"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8185712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F90C8-4DD5-9AF2-F72C-791EC069B9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B6D3CC-D130-E268-D33D-CFDB5C5A165C}"/>
              </a:ext>
            </a:extLst>
          </p:cNvPr>
          <p:cNvSpPr>
            <a:spLocks noGrp="1"/>
          </p:cNvSpPr>
          <p:nvPr>
            <p:ph type="title"/>
          </p:nvPr>
        </p:nvSpPr>
        <p:spPr/>
        <p:txBody>
          <a:bodyPr/>
          <a:lstStyle/>
          <a:p>
            <a:r>
              <a:rPr lang="en-US" dirty="0">
                <a:latin typeface="Source Sans Pro"/>
                <a:ea typeface="Source Sans Pro"/>
              </a:rPr>
              <a:t>Contact Information</a:t>
            </a:r>
            <a:endParaRPr lang="en-US" dirty="0"/>
          </a:p>
        </p:txBody>
      </p:sp>
      <p:sp>
        <p:nvSpPr>
          <p:cNvPr id="3" name="Content Placeholder 2">
            <a:extLst>
              <a:ext uri="{FF2B5EF4-FFF2-40B4-BE49-F238E27FC236}">
                <a16:creationId xmlns:a16="http://schemas.microsoft.com/office/drawing/2014/main" id="{F4DA58F0-F8D0-DE68-CDDF-5B6848001174}"/>
              </a:ext>
            </a:extLst>
          </p:cNvPr>
          <p:cNvSpPr>
            <a:spLocks noGrp="1"/>
          </p:cNvSpPr>
          <p:nvPr>
            <p:ph idx="1"/>
          </p:nvPr>
        </p:nvSpPr>
        <p:spPr/>
        <p:txBody>
          <a:bodyPr vert="horz" lIns="91440" tIns="45720" rIns="91440" bIns="45720" rtlCol="0" anchor="t">
            <a:normAutofit/>
          </a:bodyPr>
          <a:lstStyle/>
          <a:p>
            <a:pPr marL="0" indent="0">
              <a:buNone/>
            </a:pPr>
            <a:r>
              <a:rPr lang="en-US" sz="3600" b="1" dirty="0">
                <a:latin typeface="Source Sans Pro"/>
                <a:ea typeface="Source Sans Pro"/>
              </a:rPr>
              <a:t>Leah Reinardy</a:t>
            </a:r>
          </a:p>
          <a:p>
            <a:pPr marL="0" indent="0">
              <a:buNone/>
            </a:pPr>
            <a:r>
              <a:rPr lang="en-US" sz="3600" dirty="0">
                <a:latin typeface="Source Sans Pro"/>
                <a:ea typeface="Source Sans Pro"/>
              </a:rPr>
              <a:t>Occupational Accommodations Specialist</a:t>
            </a:r>
          </a:p>
          <a:p>
            <a:pPr marL="0" indent="0">
              <a:buNone/>
            </a:pPr>
            <a:r>
              <a:rPr lang="en-US" sz="3600" dirty="0">
                <a:latin typeface="Source Sans Pro"/>
                <a:ea typeface="Source Sans Pro"/>
              </a:rPr>
              <a:t>Email: </a:t>
            </a:r>
            <a:r>
              <a:rPr lang="en-US" sz="3600" dirty="0">
                <a:latin typeface="Source Sans Pro"/>
                <a:ea typeface="Source Sans Pro"/>
                <a:hlinkClick r:id="rId2"/>
              </a:rPr>
              <a:t>LReinardy@cityofmadison.com</a:t>
            </a:r>
            <a:endParaRPr lang="en-US" sz="3600" dirty="0">
              <a:latin typeface="Source Sans Pro"/>
              <a:ea typeface="Source Sans Pro"/>
            </a:endParaRPr>
          </a:p>
          <a:p>
            <a:pPr marL="0" indent="0">
              <a:buNone/>
            </a:pPr>
            <a:r>
              <a:rPr lang="en-US" sz="3600" dirty="0">
                <a:latin typeface="Source Sans Pro"/>
                <a:ea typeface="Source Sans Pro"/>
              </a:rPr>
              <a:t>Phone: 608-267-1156</a:t>
            </a:r>
          </a:p>
          <a:p>
            <a:pPr marL="0" indent="0">
              <a:buNone/>
            </a:pPr>
            <a:endParaRPr lang="en-US" sz="3600" dirty="0">
              <a:latin typeface="Source Sans Pro"/>
              <a:ea typeface="Source Sans Pro"/>
            </a:endParaRPr>
          </a:p>
          <a:p>
            <a:pPr marL="0" indent="0">
              <a:buNone/>
            </a:pPr>
            <a:r>
              <a:rPr lang="en-US" sz="3600" dirty="0">
                <a:latin typeface="Source Sans Pro"/>
                <a:ea typeface="Source Sans Pro"/>
              </a:rPr>
              <a:t>Accommodations Inbox (direct employees here): </a:t>
            </a:r>
            <a:r>
              <a:rPr lang="en-US" sz="3600" dirty="0">
                <a:latin typeface="Source Sans Pro"/>
                <a:ea typeface="Source Sans Pro"/>
                <a:hlinkClick r:id="rId3"/>
              </a:rPr>
              <a:t>Accommodations@cityofmadison.com</a:t>
            </a:r>
            <a:r>
              <a:rPr lang="en-US" sz="3600" dirty="0">
                <a:latin typeface="Source Sans Pro"/>
                <a:ea typeface="Source Sans Pro"/>
              </a:rPr>
              <a:t> </a:t>
            </a:r>
          </a:p>
        </p:txBody>
      </p:sp>
    </p:spTree>
    <p:extLst>
      <p:ext uri="{BB962C8B-B14F-4D97-AF65-F5344CB8AC3E}">
        <p14:creationId xmlns:p14="http://schemas.microsoft.com/office/powerpoint/2010/main" val="3245467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27432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ource Sans Pro" panose="020B0503030403020204" pitchFamily="34" charset="0"/>
              <a:ea typeface="Source Sans Pro" panose="020B0503030403020204" pitchFamily="34" charset="0"/>
            </a:endParaRPr>
          </a:p>
        </p:txBody>
      </p:sp>
      <p:sp>
        <p:nvSpPr>
          <p:cNvPr id="3" name="Title 2"/>
          <p:cNvSpPr>
            <a:spLocks noGrp="1"/>
          </p:cNvSpPr>
          <p:nvPr>
            <p:ph type="title" idx="4294967295"/>
          </p:nvPr>
        </p:nvSpPr>
        <p:spPr>
          <a:xfrm>
            <a:off x="164479" y="3596639"/>
            <a:ext cx="2414241"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bg1"/>
                </a:solidFill>
                <a:effectLst/>
                <a:uLnTx/>
                <a:uFillTx/>
                <a:latin typeface="Source Sans Pro" panose="020B0503030403020204" pitchFamily="34" charset="0"/>
                <a:ea typeface="Source Sans Pro" panose="020B0503030403020204" pitchFamily="34" charset="0"/>
                <a:cs typeface="+mn-cs"/>
              </a:rPr>
              <a:t>Agenda</a:t>
            </a:r>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491" y="1155877"/>
            <a:ext cx="2273122" cy="2273122"/>
          </a:xfrm>
          <a:prstGeom prst="rect">
            <a:avLst/>
          </a:prstGeom>
        </p:spPr>
      </p:pic>
      <p:sp>
        <p:nvSpPr>
          <p:cNvPr id="5" name="Content Placeholder 2"/>
          <p:cNvSpPr txBox="1">
            <a:spLocks/>
          </p:cNvSpPr>
          <p:nvPr/>
        </p:nvSpPr>
        <p:spPr>
          <a:xfrm>
            <a:off x="3514897" y="877974"/>
            <a:ext cx="7740535"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en-US">
                <a:latin typeface="Source Sans Pro"/>
                <a:ea typeface="Source Sans Pro"/>
              </a:rPr>
              <a:t> Understanding Disability &amp; Disability Accommodations</a:t>
            </a:r>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a:buFont typeface="Wingdings" panose="05000000000000000000" pitchFamily="2" charset="2"/>
              <a:buChar char="q"/>
            </a:pPr>
            <a:r>
              <a:rPr lang="en-US">
                <a:latin typeface="Source Sans Pro"/>
                <a:ea typeface="Source Sans Pro"/>
              </a:rPr>
              <a:t> Identifying &amp; Referring Accommodation Requests</a:t>
            </a:r>
            <a:endParaRPr lang="en-US">
              <a:latin typeface="Source Sans Pro" panose="020B0503030403020204" pitchFamily="34" charset="0"/>
              <a:ea typeface="Source Sans Pro" panose="020B0503030403020204" pitchFamily="34" charset="0"/>
            </a:endParaRPr>
          </a:p>
          <a:p>
            <a:pPr lvl="1">
              <a:buFont typeface="Wingdings" panose="05000000000000000000" pitchFamily="2" charset="2"/>
              <a:buChar char="q"/>
            </a:pPr>
            <a:endParaRPr lang="en-US">
              <a:latin typeface="Source Sans Pro" panose="020B0503030403020204" pitchFamily="34" charset="0"/>
              <a:ea typeface="Source Sans Pro" panose="020B0503030403020204" pitchFamily="34" charset="0"/>
            </a:endParaRPr>
          </a:p>
          <a:p>
            <a:pPr>
              <a:buFont typeface="Wingdings" panose="05000000000000000000" pitchFamily="2" charset="2"/>
              <a:buChar char="q"/>
            </a:pPr>
            <a:r>
              <a:rPr lang="en-US">
                <a:latin typeface="Source Sans Pro"/>
                <a:ea typeface="Source Sans Pro"/>
              </a:rPr>
              <a:t> Your Responsibilities in the Accommodations Process</a:t>
            </a:r>
          </a:p>
          <a:p>
            <a:pPr marL="0" indent="0">
              <a:buNone/>
            </a:pPr>
            <a:endParaRPr lang="en-US">
              <a:latin typeface="Source Sans Pro"/>
              <a:ea typeface="Source Sans Pro"/>
            </a:endParaRPr>
          </a:p>
          <a:p>
            <a:pPr>
              <a:buFont typeface="Wingdings" panose="05000000000000000000" pitchFamily="2" charset="2"/>
              <a:buChar char="q"/>
            </a:pPr>
            <a:r>
              <a:rPr lang="en-US">
                <a:latin typeface="Source Sans Pro"/>
                <a:ea typeface="Source Sans Pro"/>
              </a:rPr>
              <a:t> Creating a Culture of Accessibility</a:t>
            </a:r>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54213510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768136" y="626846"/>
            <a:ext cx="6608619" cy="1193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bg1"/>
                </a:solidFill>
                <a:effectLst/>
                <a:uLnTx/>
                <a:uFillTx/>
                <a:latin typeface="Source Sans Pro" panose="020B0503030403020204" pitchFamily="34" charset="0"/>
                <a:ea typeface="Source Sans Pro" panose="020B0503030403020204" pitchFamily="34" charset="0"/>
                <a:cs typeface="+mj-cs"/>
              </a:rPr>
              <a:t>Thanks for Joining! </a:t>
            </a:r>
          </a:p>
        </p:txBody>
      </p:sp>
      <p:sp>
        <p:nvSpPr>
          <p:cNvPr id="3" name="Subtitle 2"/>
          <p:cNvSpPr txBox="1">
            <a:spLocks/>
          </p:cNvSpPr>
          <p:nvPr/>
        </p:nvSpPr>
        <p:spPr>
          <a:xfrm>
            <a:off x="1068877" y="5202238"/>
            <a:ext cx="10007138" cy="16557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solidFill>
                  <a:schemeClr val="bg1"/>
                </a:solidFill>
                <a:latin typeface="Source Sans Pro" panose="020B0503030403020204" pitchFamily="34" charset="0"/>
                <a:ea typeface="Source Sans Pro" panose="020B0503030403020204" pitchFamily="34" charset="0"/>
              </a:rPr>
              <a:t>Please participate in our Course Evaluation Survey – your feedback is important! </a:t>
            </a:r>
          </a:p>
        </p:txBody>
      </p:sp>
      <p:sp>
        <p:nvSpPr>
          <p:cNvPr id="4" name="Rectangle 3"/>
          <p:cNvSpPr/>
          <p:nvPr/>
        </p:nvSpPr>
        <p:spPr>
          <a:xfrm>
            <a:off x="4700845" y="1820646"/>
            <a:ext cx="2743200" cy="2743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atin typeface="Source Sans Pro" panose="020B0503030403020204" pitchFamily="34" charset="0"/>
                <a:ea typeface="Source Sans Pro" panose="020B0503030403020204" pitchFamily="34" charset="0"/>
              </a:rPr>
              <a:t>QR Code Holder</a:t>
            </a:r>
          </a:p>
        </p:txBody>
      </p:sp>
      <p:pic>
        <p:nvPicPr>
          <p:cNvPr id="6" name="Picture 5" descr="A QR code linking to the feedback survey.&#10;&#10;">
            <a:extLst>
              <a:ext uri="{FF2B5EF4-FFF2-40B4-BE49-F238E27FC236}">
                <a16:creationId xmlns:a16="http://schemas.microsoft.com/office/drawing/2014/main" id="{2DF61CED-7A54-8CEB-1DAE-22CB56138A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0845" y="1820646"/>
            <a:ext cx="2743200" cy="2743200"/>
          </a:xfrm>
          <a:prstGeom prst="rect">
            <a:avLst/>
          </a:prstGeom>
        </p:spPr>
      </p:pic>
    </p:spTree>
    <p:extLst>
      <p:ext uri="{BB962C8B-B14F-4D97-AF65-F5344CB8AC3E}">
        <p14:creationId xmlns:p14="http://schemas.microsoft.com/office/powerpoint/2010/main" val="992798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atin typeface="Source Sans Pro"/>
                <a:ea typeface="Source Sans Pro"/>
              </a:rPr>
              <a:t>Understanding Disability &amp; Disability Accommodations</a:t>
            </a:r>
            <a:endParaRPr lang="en-US"/>
          </a:p>
        </p:txBody>
      </p:sp>
      <p:sp>
        <p:nvSpPr>
          <p:cNvPr id="3" name="Subtitle 2">
            <a:extLst>
              <a:ext uri="{C183D7F6-B498-43B3-948B-1728B52AA6E4}">
                <adec:decorative xmlns:adec="http://schemas.microsoft.com/office/drawing/2017/decorative" val="1"/>
              </a:ext>
            </a:extLst>
          </p:cNvPr>
          <p:cNvSpPr>
            <a:spLocks noGrp="1"/>
          </p:cNvSpPr>
          <p:nvPr>
            <p:ph type="subTitle" idx="1"/>
          </p:nvPr>
        </p:nvSpPr>
        <p:spPr/>
        <p:txBody>
          <a:bodyPr/>
          <a:lstStyle/>
          <a:p>
            <a:endParaRPr lang="en-US">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11450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CE8DA-8097-D0F1-F52A-ECFF4296FE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6D5D4D-D9E0-E5AF-F65E-9ED32D0E410E}"/>
              </a:ext>
            </a:extLst>
          </p:cNvPr>
          <p:cNvSpPr>
            <a:spLocks noGrp="1"/>
          </p:cNvSpPr>
          <p:nvPr>
            <p:ph type="title"/>
          </p:nvPr>
        </p:nvSpPr>
        <p:spPr/>
        <p:txBody>
          <a:bodyPr/>
          <a:lstStyle/>
          <a:p>
            <a:r>
              <a:rPr lang="en-US">
                <a:latin typeface="Source Sans Pro"/>
                <a:ea typeface="Source Sans Pro"/>
              </a:rPr>
              <a:t>Definition of "Disability" According to ADA</a:t>
            </a:r>
            <a:endParaRPr lang="en-US"/>
          </a:p>
        </p:txBody>
      </p:sp>
      <p:sp>
        <p:nvSpPr>
          <p:cNvPr id="3" name="Content Placeholder 2">
            <a:extLst>
              <a:ext uri="{FF2B5EF4-FFF2-40B4-BE49-F238E27FC236}">
                <a16:creationId xmlns:a16="http://schemas.microsoft.com/office/drawing/2014/main" id="{5BA67D91-3C72-CB43-0168-10AFF892BB79}"/>
              </a:ext>
            </a:extLst>
          </p:cNvPr>
          <p:cNvSpPr>
            <a:spLocks noGrp="1"/>
          </p:cNvSpPr>
          <p:nvPr>
            <p:ph idx="1"/>
          </p:nvPr>
        </p:nvSpPr>
        <p:spPr/>
        <p:txBody>
          <a:bodyPr vert="horz" lIns="91440" tIns="45720" rIns="91440" bIns="45720" rtlCol="0" anchor="t">
            <a:normAutofit fontScale="92500" lnSpcReduction="10000"/>
          </a:bodyPr>
          <a:lstStyle/>
          <a:p>
            <a:pPr marL="0" indent="0">
              <a:lnSpc>
                <a:spcPct val="150000"/>
              </a:lnSpc>
              <a:buNone/>
            </a:pPr>
            <a:r>
              <a:rPr lang="en-US" dirty="0">
                <a:latin typeface="Source Sans Pro"/>
                <a:ea typeface="Source Sans Pro"/>
              </a:rPr>
              <a:t>One of these criteria must be true for an employee to have a disability according to the Americans with Disabilities Act (ADA):</a:t>
            </a:r>
          </a:p>
          <a:p>
            <a:pPr>
              <a:lnSpc>
                <a:spcPct val="150000"/>
              </a:lnSpc>
            </a:pPr>
            <a:r>
              <a:rPr lang="en-US" dirty="0">
                <a:latin typeface="Source Sans Pro"/>
                <a:ea typeface="Source Sans Pro"/>
              </a:rPr>
              <a:t>Physical or mental impairment that substantially limits one or more major life activities </a:t>
            </a:r>
          </a:p>
          <a:p>
            <a:pPr>
              <a:lnSpc>
                <a:spcPct val="150000"/>
              </a:lnSpc>
            </a:pPr>
            <a:r>
              <a:rPr lang="en-US" dirty="0">
                <a:latin typeface="Source Sans Pro"/>
                <a:ea typeface="Source Sans Pro"/>
              </a:rPr>
              <a:t>Record of a physical or mental impairment that substantially limited a major activity</a:t>
            </a:r>
            <a:endParaRPr lang="en-US" dirty="0">
              <a:latin typeface="Source Sans Pro" panose="020B0503030403020204" pitchFamily="34" charset="0"/>
              <a:ea typeface="Source Sans Pro" panose="020B0503030403020204" pitchFamily="34" charset="0"/>
            </a:endParaRPr>
          </a:p>
          <a:p>
            <a:pPr>
              <a:lnSpc>
                <a:spcPct val="150000"/>
              </a:lnSpc>
            </a:pPr>
            <a:r>
              <a:rPr lang="en-US" dirty="0">
                <a:latin typeface="Source Sans Pro"/>
                <a:ea typeface="Source Sans Pro"/>
              </a:rPr>
              <a:t>Actual or perceived impairment that is not both transitory and minor</a:t>
            </a:r>
          </a:p>
        </p:txBody>
      </p:sp>
    </p:spTree>
    <p:extLst>
      <p:ext uri="{BB962C8B-B14F-4D97-AF65-F5344CB8AC3E}">
        <p14:creationId xmlns:p14="http://schemas.microsoft.com/office/powerpoint/2010/main" val="696694193"/>
      </p:ext>
    </p:extLst>
  </p:cSld>
  <p:clrMapOvr>
    <a:masterClrMapping/>
  </p:clrMapOvr>
</p:sld>
</file>

<file path=ppt/theme/theme1.xml><?xml version="1.0" encoding="utf-8"?>
<a:theme xmlns:a="http://schemas.openxmlformats.org/drawingml/2006/main" name="Office Theme">
  <a:themeElements>
    <a:clrScheme name="COM">
      <a:dk1>
        <a:srgbClr val="222222"/>
      </a:dk1>
      <a:lt1>
        <a:sysClr val="window" lastClr="FFFFFF"/>
      </a:lt1>
      <a:dk2>
        <a:srgbClr val="065D8C"/>
      </a:dk2>
      <a:lt2>
        <a:srgbClr val="F5F5F5"/>
      </a:lt2>
      <a:accent1>
        <a:srgbClr val="03626B"/>
      </a:accent1>
      <a:accent2>
        <a:srgbClr val="D05319"/>
      </a:accent2>
      <a:accent3>
        <a:srgbClr val="84036C"/>
      </a:accent3>
      <a:accent4>
        <a:srgbClr val="ECA120"/>
      </a:accent4>
      <a:accent5>
        <a:srgbClr val="AC1D2C"/>
      </a:accent5>
      <a:accent6>
        <a:srgbClr val="00662F"/>
      </a:accent6>
      <a:hlink>
        <a:srgbClr val="065D8C"/>
      </a:hlink>
      <a:folHlink>
        <a:srgbClr val="8403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828C8F28-D0CA-498D-A25E-BF93A86EE9F3}" vid="{F69279C2-6653-4870-9B39-C5859BC36B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80212474-d2ed-4c16-94d9-453d4b84b5b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46FB730265E8F43986478546B8C44C2" ma:contentTypeVersion="10" ma:contentTypeDescription="Create a new document." ma:contentTypeScope="" ma:versionID="9b596101af433565e3b116976b525106">
  <xsd:schema xmlns:xsd="http://www.w3.org/2001/XMLSchema" xmlns:xs="http://www.w3.org/2001/XMLSchema" xmlns:p="http://schemas.microsoft.com/office/2006/metadata/properties" xmlns:ns3="80212474-d2ed-4c16-94d9-453d4b84b5ba" targetNamespace="http://schemas.microsoft.com/office/2006/metadata/properties" ma:root="true" ma:fieldsID="ed76d01a14bb546bdf3b75d202bbd3c0" ns3:_="">
    <xsd:import namespace="80212474-d2ed-4c16-94d9-453d4b84b5ba"/>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_activity" minOccurs="0"/>
                <xsd:element ref="ns3:MediaServiceSystem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212474-d2ed-4c16-94d9-453d4b84b5ba"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_activity" ma:index="12" nillable="true" ma:displayName="_activity" ma:hidden="true" ma:internalName="_activity">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FD46A8-98DE-406F-BB7D-79BB19B103EE}">
  <ds:schemaRefs>
    <ds:schemaRef ds:uri="http://purl.org/dc/terms/"/>
    <ds:schemaRef ds:uri="http://www.w3.org/XML/1998/namespace"/>
    <ds:schemaRef ds:uri="http://purl.org/dc/elements/1.1/"/>
    <ds:schemaRef ds:uri="80212474-d2ed-4c16-94d9-453d4b84b5ba"/>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FA1635CE-28A8-49D5-AD4F-233EC1059D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212474-d2ed-4c16-94d9-453d4b84b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315C5C-6F00-4B86-A8CE-40F08A37E1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template1</Template>
  <TotalTime>139</TotalTime>
  <Words>3511</Words>
  <Application>Microsoft Office PowerPoint</Application>
  <PresentationFormat>Widescreen</PresentationFormat>
  <Paragraphs>405</Paragraphs>
  <Slides>70</Slides>
  <Notes>10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70</vt:i4>
      </vt:variant>
    </vt:vector>
  </HeadingPairs>
  <TitlesOfParts>
    <vt:vector size="76" baseType="lpstr">
      <vt:lpstr>Arial</vt:lpstr>
      <vt:lpstr>Calibri</vt:lpstr>
      <vt:lpstr>Calibri Light</vt:lpstr>
      <vt:lpstr>Source Sans Pro</vt:lpstr>
      <vt:lpstr>Wingdings</vt:lpstr>
      <vt:lpstr>Office Theme</vt:lpstr>
      <vt:lpstr>Occupational Accommodations Training For Supervisors</vt:lpstr>
      <vt:lpstr>Tech  Check</vt:lpstr>
      <vt:lpstr>About Leah</vt:lpstr>
      <vt:lpstr>About Tory</vt:lpstr>
      <vt:lpstr>Group Agreements</vt:lpstr>
      <vt:lpstr>Learning Objectives</vt:lpstr>
      <vt:lpstr>Agenda</vt:lpstr>
      <vt:lpstr>Understanding Disability &amp; Disability Accommodations</vt:lpstr>
      <vt:lpstr>Definition of "Disability" According to ADA</vt:lpstr>
      <vt:lpstr>Definition of "Disability"</vt:lpstr>
      <vt:lpstr>Activity: Understanding Disability</vt:lpstr>
      <vt:lpstr>What Is An Accommodation?</vt:lpstr>
      <vt:lpstr>Accommodations Benefit Everyone</vt:lpstr>
      <vt:lpstr>Why Disability Accommodations Matter</vt:lpstr>
      <vt:lpstr>Laws Related to Accommodations</vt:lpstr>
      <vt:lpstr>City Policies Related to Accommodations</vt:lpstr>
      <vt:lpstr>Agenda Check-In 1</vt:lpstr>
      <vt:lpstr>Identifying &amp; Referring Accommodation Requests</vt:lpstr>
      <vt:lpstr>Navigate Multiple Lanes</vt:lpstr>
      <vt:lpstr>Identify the "Link"</vt:lpstr>
      <vt:lpstr>Activity: Is This An Accommodation Request?</vt:lpstr>
      <vt:lpstr>Is This An Accommodation Request?: Training Materials</vt:lpstr>
      <vt:lpstr>Is This An Accommodation Request?: Training Materials</vt:lpstr>
      <vt:lpstr>Is This An Accommodation Request?: Lifting Difficulties</vt:lpstr>
      <vt:lpstr>Is This An Accommodation Request?: Lifting Difficulties</vt:lpstr>
      <vt:lpstr>Is This An Accommodation Request?: Care of a Child With A Disability</vt:lpstr>
      <vt:lpstr>Is This An Accommodation Request?: Care of a Child With A Disability</vt:lpstr>
      <vt:lpstr>Is This An Accommodation Request?: Disclosure in Discipline Meetings</vt:lpstr>
      <vt:lpstr>Is This An Accommodation Request?: Disclosure in Discipline Meetings</vt:lpstr>
      <vt:lpstr>Making A Referral</vt:lpstr>
      <vt:lpstr>Break Time</vt:lpstr>
      <vt:lpstr>Agenda Check-In 2</vt:lpstr>
      <vt:lpstr>Your Responsibilities in the Accommodations Process</vt:lpstr>
      <vt:lpstr>Accommodations Process Overview</vt:lpstr>
      <vt:lpstr>Supervisor Responsibilities</vt:lpstr>
      <vt:lpstr>Maintaining Confidentiality</vt:lpstr>
      <vt:lpstr>Ways the Accommodations Specialist Supports Supervisors</vt:lpstr>
      <vt:lpstr>Job Applicant Accommodations</vt:lpstr>
      <vt:lpstr>Equipment Purchases</vt:lpstr>
      <vt:lpstr>Pregnant Workers' Fairness Act (PWFA)</vt:lpstr>
      <vt:lpstr>PWFA “Just Do It” Accommodations</vt:lpstr>
      <vt:lpstr>PUMP Act</vt:lpstr>
      <vt:lpstr>Leave As An Accommodation</vt:lpstr>
      <vt:lpstr>"Last Resort" Accommodations Processes</vt:lpstr>
      <vt:lpstr>Religious Accommodations</vt:lpstr>
      <vt:lpstr>Activity: Case Scenarios</vt:lpstr>
      <vt:lpstr>Case Scenario: Remote Work</vt:lpstr>
      <vt:lpstr>Case Scenario: Remote Work - Answers</vt:lpstr>
      <vt:lpstr>Case Scenario: Remote Work/Colleagues</vt:lpstr>
      <vt:lpstr>Case Scenario: Remote Work/Colleagues - Answers</vt:lpstr>
      <vt:lpstr>Case Scenario: Observed Workplace Difficulties</vt:lpstr>
      <vt:lpstr>Case Scenario: Observed Workplace Difficulties</vt:lpstr>
      <vt:lpstr>Case Scenario: Religious Accommodation</vt:lpstr>
      <vt:lpstr>Case Scenario: Religious Accommodation - Answers</vt:lpstr>
      <vt:lpstr>Case Scenario: Pregnancy Accommodation</vt:lpstr>
      <vt:lpstr>Case Scenario: Pregnancy Accommodation - Answers</vt:lpstr>
      <vt:lpstr>Agenda Check-In 3</vt:lpstr>
      <vt:lpstr>Creating a Culture of Accessibility</vt:lpstr>
      <vt:lpstr>Intersectionality</vt:lpstr>
      <vt:lpstr>Spoon Theory</vt:lpstr>
      <vt:lpstr>Energy Management</vt:lpstr>
      <vt:lpstr>Healthcare System Barriers</vt:lpstr>
      <vt:lpstr>Inclusive Communication Strategies</vt:lpstr>
      <vt:lpstr>Accommodations Office Hours</vt:lpstr>
      <vt:lpstr>Resources for Further Learning</vt:lpstr>
      <vt:lpstr>Learning Objectives Revisited</vt:lpstr>
      <vt:lpstr>Takeaways</vt:lpstr>
      <vt:lpstr>Key Concepts</vt:lpstr>
      <vt:lpstr>Contact Information</vt:lpstr>
      <vt:lpstr>Thanks for Joining! </vt:lpstr>
    </vt:vector>
  </TitlesOfParts>
  <Company>City of Madison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Accommodations Slide Deck</dc:title>
  <dc:creator>Deborah Thompson</dc:creator>
  <cp:lastModifiedBy>Jamieson, Emily L</cp:lastModifiedBy>
  <cp:revision>259</cp:revision>
  <dcterms:created xsi:type="dcterms:W3CDTF">2018-03-28T13:11:28Z</dcterms:created>
  <dcterms:modified xsi:type="dcterms:W3CDTF">2025-10-22T15:13:55Z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0x010100146FB730265E8F43986478546B8C44C2</vt:lpwstr>
  </property>
</Properties>
</file>