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0.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3.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6.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510" r:id="rId2"/>
    <p:sldId id="511" r:id="rId3"/>
    <p:sldId id="548" r:id="rId4"/>
    <p:sldId id="518" r:id="rId5"/>
    <p:sldId id="538" r:id="rId6"/>
    <p:sldId id="529" r:id="rId7"/>
    <p:sldId id="523" r:id="rId8"/>
    <p:sldId id="546" r:id="rId9"/>
    <p:sldId id="547" r:id="rId10"/>
    <p:sldId id="514" r:id="rId11"/>
    <p:sldId id="545" r:id="rId12"/>
    <p:sldId id="539" r:id="rId13"/>
    <p:sldId id="542" r:id="rId14"/>
    <p:sldId id="543" r:id="rId15"/>
    <p:sldId id="560" r:id="rId16"/>
    <p:sldId id="566" r:id="rId17"/>
    <p:sldId id="517" r:id="rId18"/>
    <p:sldId id="558" r:id="rId19"/>
    <p:sldId id="559" r:id="rId20"/>
    <p:sldId id="544" r:id="rId21"/>
    <p:sldId id="561" r:id="rId22"/>
    <p:sldId id="562" r:id="rId23"/>
    <p:sldId id="563" r:id="rId24"/>
    <p:sldId id="549" r:id="rId25"/>
    <p:sldId id="550" r:id="rId26"/>
    <p:sldId id="565" r:id="rId27"/>
    <p:sldId id="564" r:id="rId28"/>
    <p:sldId id="551" r:id="rId29"/>
    <p:sldId id="552" r:id="rId30"/>
    <p:sldId id="553" r:id="rId31"/>
    <p:sldId id="540" r:id="rId32"/>
    <p:sldId id="541" r:id="rId33"/>
    <p:sldId id="485" r:id="rId34"/>
    <p:sldId id="515" r:id="rId35"/>
    <p:sldId id="554" r:id="rId36"/>
    <p:sldId id="555" r:id="rId37"/>
    <p:sldId id="556" r:id="rId38"/>
    <p:sldId id="557" r:id="rId39"/>
    <p:sldId id="372"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llitzer, Brooke M" initials="GBM" lastIdx="2" clrIdx="0">
    <p:extLst>
      <p:ext uri="{19B8F6BF-5375-455C-9EA6-DF929625EA0E}">
        <p15:presenceInfo xmlns:p15="http://schemas.microsoft.com/office/powerpoint/2012/main" userId="Gillitzer, Brooke M" providerId="None"/>
      </p:ext>
    </p:extLst>
  </p:cmAuthor>
  <p:cmAuthor id="2" name="Brown, Brittany N" initials="BB" lastIdx="1" clrIdx="1">
    <p:extLst>
      <p:ext uri="{19B8F6BF-5375-455C-9EA6-DF929625EA0E}">
        <p15:presenceInfo xmlns:p15="http://schemas.microsoft.com/office/powerpoint/2012/main" userId="S::BBrown@cityofmadison.com::31045058-f680-4f79-a691-3be0eaa188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92" autoAdjust="0"/>
    <p:restoredTop sz="77377" autoAdjust="0"/>
  </p:normalViewPr>
  <p:slideViewPr>
    <p:cSldViewPr snapToGrid="0">
      <p:cViewPr varScale="1">
        <p:scale>
          <a:sx n="85" d="100"/>
          <a:sy n="85" d="100"/>
        </p:scale>
        <p:origin x="1530" y="126"/>
      </p:cViewPr>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5-08-29T09:50:54.100" idx="1">
    <p:pos x="10" y="10"/>
    <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46615F-2A8C-4270-9EA5-098C12CA1D64}" type="doc">
      <dgm:prSet loTypeId="urn:microsoft.com/office/officeart/2005/8/layout/hProcess9" loCatId="process" qsTypeId="urn:microsoft.com/office/officeart/2005/8/quickstyle/simple1#1" qsCatId="simple" csTypeId="urn:microsoft.com/office/officeart/2005/8/colors/colorful4#1" csCatId="colorful" phldr="1"/>
      <dgm:spPr/>
      <dgm:t>
        <a:bodyPr/>
        <a:lstStyle/>
        <a:p>
          <a:endParaRPr lang="en-US"/>
        </a:p>
      </dgm:t>
    </dgm:pt>
    <dgm:pt modelId="{989E5178-66AA-4773-A988-070CE014BD6C}">
      <dgm:prSet phldrT="[Text]" custT="1"/>
      <dgm:spPr/>
      <dgm:t>
        <a:bodyPr/>
        <a:lstStyle/>
        <a:p>
          <a:r>
            <a:rPr lang="en-US" sz="2200" dirty="0"/>
            <a:t>Overview the policy and process of drug testing at the City</a:t>
          </a:r>
        </a:p>
      </dgm:t>
    </dgm:pt>
    <dgm:pt modelId="{52D0D9DD-8EF5-4EB5-9DF2-DD26310C1B4B}" type="parTrans" cxnId="{DD079A14-C9E8-4EF7-B844-25B7DD0078A0}">
      <dgm:prSet/>
      <dgm:spPr/>
      <dgm:t>
        <a:bodyPr/>
        <a:lstStyle/>
        <a:p>
          <a:endParaRPr lang="en-US" sz="2800"/>
        </a:p>
      </dgm:t>
    </dgm:pt>
    <dgm:pt modelId="{69E4D6DC-33C2-451C-B11F-0BE57FCE0602}" type="sibTrans" cxnId="{DD079A14-C9E8-4EF7-B844-25B7DD0078A0}">
      <dgm:prSet/>
      <dgm:spPr/>
      <dgm:t>
        <a:bodyPr/>
        <a:lstStyle/>
        <a:p>
          <a:endParaRPr lang="en-US" sz="2800"/>
        </a:p>
      </dgm:t>
    </dgm:pt>
    <dgm:pt modelId="{AA7F3243-26E0-4DA4-B8A5-83AA55925C07}">
      <dgm:prSet/>
      <dgm:spPr/>
      <dgm:t>
        <a:bodyPr/>
        <a:lstStyle/>
        <a:p>
          <a:r>
            <a:rPr lang="en-US" dirty="0"/>
            <a:t>Understand related supervisor responsibilities</a:t>
          </a:r>
        </a:p>
      </dgm:t>
    </dgm:pt>
    <dgm:pt modelId="{1BD21198-469F-436D-B82B-F0CA228BD064}" type="parTrans" cxnId="{54454FB2-75E4-4D66-8D62-66ADCB15EC08}">
      <dgm:prSet/>
      <dgm:spPr/>
      <dgm:t>
        <a:bodyPr/>
        <a:lstStyle/>
        <a:p>
          <a:endParaRPr lang="en-US"/>
        </a:p>
      </dgm:t>
    </dgm:pt>
    <dgm:pt modelId="{261AB96D-DBEE-4F44-A08C-46B06FA9ADD1}" type="sibTrans" cxnId="{54454FB2-75E4-4D66-8D62-66ADCB15EC08}">
      <dgm:prSet/>
      <dgm:spPr/>
      <dgm:t>
        <a:bodyPr/>
        <a:lstStyle/>
        <a:p>
          <a:endParaRPr lang="en-US"/>
        </a:p>
      </dgm:t>
    </dgm:pt>
    <dgm:pt modelId="{802AE34E-4FA5-4128-844C-4D434589F100}">
      <dgm:prSet/>
      <dgm:spPr/>
      <dgm:t>
        <a:bodyPr/>
        <a:lstStyle/>
        <a:p>
          <a:r>
            <a:rPr lang="en-US" dirty="0"/>
            <a:t>Discuss the impacts of drugs and alcohol in the workplace</a:t>
          </a:r>
        </a:p>
      </dgm:t>
    </dgm:pt>
    <dgm:pt modelId="{422B2983-1D97-473B-86ED-530A299C63B2}" type="parTrans" cxnId="{6E4E9E42-6B72-4449-82D8-4B34D4483115}">
      <dgm:prSet/>
      <dgm:spPr/>
      <dgm:t>
        <a:bodyPr/>
        <a:lstStyle/>
        <a:p>
          <a:endParaRPr lang="en-US"/>
        </a:p>
      </dgm:t>
    </dgm:pt>
    <dgm:pt modelId="{536FB727-BF23-413B-81A0-590262363B28}" type="sibTrans" cxnId="{6E4E9E42-6B72-4449-82D8-4B34D4483115}">
      <dgm:prSet/>
      <dgm:spPr/>
      <dgm:t>
        <a:bodyPr/>
        <a:lstStyle/>
        <a:p>
          <a:endParaRPr lang="en-US"/>
        </a:p>
      </dgm:t>
    </dgm:pt>
    <dgm:pt modelId="{A6987BB8-1689-4E34-97C5-EE34ED4ADE1E}">
      <dgm:prSet/>
      <dgm:spPr/>
      <dgm:t>
        <a:bodyPr/>
        <a:lstStyle/>
        <a:p>
          <a:r>
            <a:rPr lang="en-US" dirty="0"/>
            <a:t>Build awareness about the Drug and Alcohol Clearinghouse</a:t>
          </a:r>
        </a:p>
      </dgm:t>
    </dgm:pt>
    <dgm:pt modelId="{BB26CEF8-3DCC-4E7E-882B-DD8FEC350FE8}" type="parTrans" cxnId="{4A8F7A52-946B-42C0-ACE7-8E362DFC8567}">
      <dgm:prSet/>
      <dgm:spPr/>
      <dgm:t>
        <a:bodyPr/>
        <a:lstStyle/>
        <a:p>
          <a:endParaRPr lang="en-US"/>
        </a:p>
      </dgm:t>
    </dgm:pt>
    <dgm:pt modelId="{8A533BE3-F36F-479D-85AE-532F296E9D77}" type="sibTrans" cxnId="{4A8F7A52-946B-42C0-ACE7-8E362DFC8567}">
      <dgm:prSet/>
      <dgm:spPr/>
      <dgm:t>
        <a:bodyPr/>
        <a:lstStyle/>
        <a:p>
          <a:endParaRPr lang="en-US"/>
        </a:p>
      </dgm:t>
    </dgm:pt>
    <dgm:pt modelId="{8394DFC2-ABF1-4839-A8EA-D091109CB58D}" type="pres">
      <dgm:prSet presAssocID="{6546615F-2A8C-4270-9EA5-098C12CA1D64}" presName="CompostProcess" presStyleCnt="0">
        <dgm:presLayoutVars>
          <dgm:dir/>
          <dgm:resizeHandles val="exact"/>
        </dgm:presLayoutVars>
      </dgm:prSet>
      <dgm:spPr/>
    </dgm:pt>
    <dgm:pt modelId="{48EC617A-3B57-470F-A0CE-19785A503B2E}" type="pres">
      <dgm:prSet presAssocID="{6546615F-2A8C-4270-9EA5-098C12CA1D64}" presName="arrow" presStyleLbl="bgShp" presStyleIdx="0" presStyleCnt="1" custScaleX="99780"/>
      <dgm:spPr/>
    </dgm:pt>
    <dgm:pt modelId="{DD8463D1-C470-413B-A0CA-113752E0088B}" type="pres">
      <dgm:prSet presAssocID="{6546615F-2A8C-4270-9EA5-098C12CA1D64}" presName="linearProcess" presStyleCnt="0"/>
      <dgm:spPr/>
    </dgm:pt>
    <dgm:pt modelId="{5AA29268-64A4-4385-A41A-DB43D03F88A4}" type="pres">
      <dgm:prSet presAssocID="{802AE34E-4FA5-4128-844C-4D434589F100}" presName="textNode" presStyleLbl="node1" presStyleIdx="0" presStyleCnt="4">
        <dgm:presLayoutVars>
          <dgm:bulletEnabled val="1"/>
        </dgm:presLayoutVars>
      </dgm:prSet>
      <dgm:spPr/>
    </dgm:pt>
    <dgm:pt modelId="{EEB6912F-73EA-4B31-8E81-D777E90B5954}" type="pres">
      <dgm:prSet presAssocID="{536FB727-BF23-413B-81A0-590262363B28}" presName="sibTrans" presStyleCnt="0"/>
      <dgm:spPr/>
    </dgm:pt>
    <dgm:pt modelId="{880233C8-FA6A-41C9-ACFA-DAB20D9D23F1}" type="pres">
      <dgm:prSet presAssocID="{989E5178-66AA-4773-A988-070CE014BD6C}" presName="textNode" presStyleLbl="node1" presStyleIdx="1" presStyleCnt="4">
        <dgm:presLayoutVars>
          <dgm:bulletEnabled val="1"/>
        </dgm:presLayoutVars>
      </dgm:prSet>
      <dgm:spPr/>
    </dgm:pt>
    <dgm:pt modelId="{F99CEFDB-057D-4E2E-A435-359763423397}" type="pres">
      <dgm:prSet presAssocID="{69E4D6DC-33C2-451C-B11F-0BE57FCE0602}" presName="sibTrans" presStyleCnt="0"/>
      <dgm:spPr/>
    </dgm:pt>
    <dgm:pt modelId="{DFDD2CD3-4155-4D3A-9F45-7A903B35A614}" type="pres">
      <dgm:prSet presAssocID="{AA7F3243-26E0-4DA4-B8A5-83AA55925C07}" presName="textNode" presStyleLbl="node1" presStyleIdx="2" presStyleCnt="4">
        <dgm:presLayoutVars>
          <dgm:bulletEnabled val="1"/>
        </dgm:presLayoutVars>
      </dgm:prSet>
      <dgm:spPr/>
    </dgm:pt>
    <dgm:pt modelId="{BFF96C17-21D1-494A-B451-A23D43DA0118}" type="pres">
      <dgm:prSet presAssocID="{261AB96D-DBEE-4F44-A08C-46B06FA9ADD1}" presName="sibTrans" presStyleCnt="0"/>
      <dgm:spPr/>
    </dgm:pt>
    <dgm:pt modelId="{3A0E7BE8-3A1B-49C1-91AC-AD4A0B187590}" type="pres">
      <dgm:prSet presAssocID="{A6987BB8-1689-4E34-97C5-EE34ED4ADE1E}" presName="textNode" presStyleLbl="node1" presStyleIdx="3" presStyleCnt="4">
        <dgm:presLayoutVars>
          <dgm:bulletEnabled val="1"/>
        </dgm:presLayoutVars>
      </dgm:prSet>
      <dgm:spPr/>
    </dgm:pt>
  </dgm:ptLst>
  <dgm:cxnLst>
    <dgm:cxn modelId="{DD079A14-C9E8-4EF7-B844-25B7DD0078A0}" srcId="{6546615F-2A8C-4270-9EA5-098C12CA1D64}" destId="{989E5178-66AA-4773-A988-070CE014BD6C}" srcOrd="1" destOrd="0" parTransId="{52D0D9DD-8EF5-4EB5-9DF2-DD26310C1B4B}" sibTransId="{69E4D6DC-33C2-451C-B11F-0BE57FCE0602}"/>
    <dgm:cxn modelId="{D4011C1C-ACDC-40A6-AFA2-22E49A17D280}" type="presOf" srcId="{6546615F-2A8C-4270-9EA5-098C12CA1D64}" destId="{8394DFC2-ABF1-4839-A8EA-D091109CB58D}" srcOrd="0" destOrd="0" presId="urn:microsoft.com/office/officeart/2005/8/layout/hProcess9"/>
    <dgm:cxn modelId="{6E4E9E42-6B72-4449-82D8-4B34D4483115}" srcId="{6546615F-2A8C-4270-9EA5-098C12CA1D64}" destId="{802AE34E-4FA5-4128-844C-4D434589F100}" srcOrd="0" destOrd="0" parTransId="{422B2983-1D97-473B-86ED-530A299C63B2}" sibTransId="{536FB727-BF23-413B-81A0-590262363B28}"/>
    <dgm:cxn modelId="{0C775F6B-3450-496D-9C70-AB222000FF87}" type="presOf" srcId="{AA7F3243-26E0-4DA4-B8A5-83AA55925C07}" destId="{DFDD2CD3-4155-4D3A-9F45-7A903B35A614}" srcOrd="0" destOrd="0" presId="urn:microsoft.com/office/officeart/2005/8/layout/hProcess9"/>
    <dgm:cxn modelId="{4A8F7A52-946B-42C0-ACE7-8E362DFC8567}" srcId="{6546615F-2A8C-4270-9EA5-098C12CA1D64}" destId="{A6987BB8-1689-4E34-97C5-EE34ED4ADE1E}" srcOrd="3" destOrd="0" parTransId="{BB26CEF8-3DCC-4E7E-882B-DD8FEC350FE8}" sibTransId="{8A533BE3-F36F-479D-85AE-532F296E9D77}"/>
    <dgm:cxn modelId="{5E5CD152-F1E8-470C-AD29-F4F178333A65}" type="presOf" srcId="{989E5178-66AA-4773-A988-070CE014BD6C}" destId="{880233C8-FA6A-41C9-ACFA-DAB20D9D23F1}" srcOrd="0" destOrd="0" presId="urn:microsoft.com/office/officeart/2005/8/layout/hProcess9"/>
    <dgm:cxn modelId="{E6D6C58F-6034-4DB6-97A2-03830C605928}" type="presOf" srcId="{A6987BB8-1689-4E34-97C5-EE34ED4ADE1E}" destId="{3A0E7BE8-3A1B-49C1-91AC-AD4A0B187590}" srcOrd="0" destOrd="0" presId="urn:microsoft.com/office/officeart/2005/8/layout/hProcess9"/>
    <dgm:cxn modelId="{54454FB2-75E4-4D66-8D62-66ADCB15EC08}" srcId="{6546615F-2A8C-4270-9EA5-098C12CA1D64}" destId="{AA7F3243-26E0-4DA4-B8A5-83AA55925C07}" srcOrd="2" destOrd="0" parTransId="{1BD21198-469F-436D-B82B-F0CA228BD064}" sibTransId="{261AB96D-DBEE-4F44-A08C-46B06FA9ADD1}"/>
    <dgm:cxn modelId="{CD2F73C1-3085-45B1-8F4F-78A73575A85B}" type="presOf" srcId="{802AE34E-4FA5-4128-844C-4D434589F100}" destId="{5AA29268-64A4-4385-A41A-DB43D03F88A4}" srcOrd="0" destOrd="0" presId="urn:microsoft.com/office/officeart/2005/8/layout/hProcess9"/>
    <dgm:cxn modelId="{D0082050-66D3-48FA-AF48-8F2210E608EE}" type="presParOf" srcId="{8394DFC2-ABF1-4839-A8EA-D091109CB58D}" destId="{48EC617A-3B57-470F-A0CE-19785A503B2E}" srcOrd="0" destOrd="0" presId="urn:microsoft.com/office/officeart/2005/8/layout/hProcess9"/>
    <dgm:cxn modelId="{5BEC568F-3FEB-47BB-BDFC-03593C682571}" type="presParOf" srcId="{8394DFC2-ABF1-4839-A8EA-D091109CB58D}" destId="{DD8463D1-C470-413B-A0CA-113752E0088B}" srcOrd="1" destOrd="0" presId="urn:microsoft.com/office/officeart/2005/8/layout/hProcess9"/>
    <dgm:cxn modelId="{9137313F-BFE2-41F8-BE70-A83729608DF1}" type="presParOf" srcId="{DD8463D1-C470-413B-A0CA-113752E0088B}" destId="{5AA29268-64A4-4385-A41A-DB43D03F88A4}" srcOrd="0" destOrd="0" presId="urn:microsoft.com/office/officeart/2005/8/layout/hProcess9"/>
    <dgm:cxn modelId="{763BE388-14FB-4329-B6B2-F8C9516723C4}" type="presParOf" srcId="{DD8463D1-C470-413B-A0CA-113752E0088B}" destId="{EEB6912F-73EA-4B31-8E81-D777E90B5954}" srcOrd="1" destOrd="0" presId="urn:microsoft.com/office/officeart/2005/8/layout/hProcess9"/>
    <dgm:cxn modelId="{363509CB-5193-4E9B-999D-4FCE7467A5F9}" type="presParOf" srcId="{DD8463D1-C470-413B-A0CA-113752E0088B}" destId="{880233C8-FA6A-41C9-ACFA-DAB20D9D23F1}" srcOrd="2" destOrd="0" presId="urn:microsoft.com/office/officeart/2005/8/layout/hProcess9"/>
    <dgm:cxn modelId="{4B64CA7C-2379-47CB-9534-8BB7B39CC887}" type="presParOf" srcId="{DD8463D1-C470-413B-A0CA-113752E0088B}" destId="{F99CEFDB-057D-4E2E-A435-359763423397}" srcOrd="3" destOrd="0" presId="urn:microsoft.com/office/officeart/2005/8/layout/hProcess9"/>
    <dgm:cxn modelId="{34266F97-F494-42B8-836E-F5817E249F11}" type="presParOf" srcId="{DD8463D1-C470-413B-A0CA-113752E0088B}" destId="{DFDD2CD3-4155-4D3A-9F45-7A903B35A614}" srcOrd="4" destOrd="0" presId="urn:microsoft.com/office/officeart/2005/8/layout/hProcess9"/>
    <dgm:cxn modelId="{A3306553-6CCE-4E1C-AD37-AB6A8571324F}" type="presParOf" srcId="{DD8463D1-C470-413B-A0CA-113752E0088B}" destId="{BFF96C17-21D1-494A-B451-A23D43DA0118}" srcOrd="5" destOrd="0" presId="urn:microsoft.com/office/officeart/2005/8/layout/hProcess9"/>
    <dgm:cxn modelId="{84C64AC2-28F2-43C4-B0C5-F21322526136}" type="presParOf" srcId="{DD8463D1-C470-413B-A0CA-113752E0088B}" destId="{3A0E7BE8-3A1B-49C1-91AC-AD4A0B187590}"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D9C541-F82B-422E-8DA1-3A20480175BE}" type="doc">
      <dgm:prSet loTypeId="urn:microsoft.com/office/officeart/2005/8/layout/vList2" loCatId="list" qsTypeId="urn:microsoft.com/office/officeart/2005/8/quickstyle/simple1#3" qsCatId="simple" csTypeId="urn:microsoft.com/office/officeart/2005/8/colors/colorful1#1" csCatId="colorful" phldr="1"/>
      <dgm:spPr/>
      <dgm:t>
        <a:bodyPr/>
        <a:lstStyle/>
        <a:p>
          <a:endParaRPr lang="en-US"/>
        </a:p>
      </dgm:t>
    </dgm:pt>
    <dgm:pt modelId="{8B9B7EBE-0C75-4528-A367-73D881EA01B1}">
      <dgm:prSet phldrT="[Text]"/>
      <dgm:spPr/>
      <dgm:t>
        <a:bodyPr/>
        <a:lstStyle/>
        <a:p>
          <a:r>
            <a:rPr lang="en-US" dirty="0"/>
            <a:t>Drug abuse and addiction cost American society more than $740 billion annually</a:t>
          </a:r>
        </a:p>
      </dgm:t>
    </dgm:pt>
    <dgm:pt modelId="{7A199CA9-7EC4-443C-ADC0-811395659571}" type="parTrans" cxnId="{4601F56E-BC2C-4688-A4BE-C432661541E6}">
      <dgm:prSet/>
      <dgm:spPr/>
      <dgm:t>
        <a:bodyPr/>
        <a:lstStyle/>
        <a:p>
          <a:endParaRPr lang="en-US"/>
        </a:p>
      </dgm:t>
    </dgm:pt>
    <dgm:pt modelId="{FF9BB652-A581-48B8-A86F-06DC43CD6485}" type="sibTrans" cxnId="{4601F56E-BC2C-4688-A4BE-C432661541E6}">
      <dgm:prSet/>
      <dgm:spPr/>
      <dgm:t>
        <a:bodyPr/>
        <a:lstStyle/>
        <a:p>
          <a:endParaRPr lang="en-US"/>
        </a:p>
      </dgm:t>
    </dgm:pt>
    <dgm:pt modelId="{A15403F9-5291-40B3-B478-5942149246E4}">
      <dgm:prSet/>
      <dgm:spPr/>
      <dgm:t>
        <a:bodyPr/>
        <a:lstStyle/>
        <a:p>
          <a:r>
            <a:rPr lang="en-US" dirty="0"/>
            <a:t>Approximately 1.15 million overdose deaths in the US since 2000</a:t>
          </a:r>
        </a:p>
      </dgm:t>
    </dgm:pt>
    <dgm:pt modelId="{3F83F71F-C768-4001-81CB-6C3F00F0404A}" type="parTrans" cxnId="{11E03DD6-8E93-4156-BE99-FB8BA4A92D27}">
      <dgm:prSet/>
      <dgm:spPr/>
      <dgm:t>
        <a:bodyPr/>
        <a:lstStyle/>
        <a:p>
          <a:endParaRPr lang="en-US"/>
        </a:p>
      </dgm:t>
    </dgm:pt>
    <dgm:pt modelId="{A533A481-F771-441C-B09B-A26F370FE1FE}" type="sibTrans" cxnId="{11E03DD6-8E93-4156-BE99-FB8BA4A92D27}">
      <dgm:prSet/>
      <dgm:spPr/>
      <dgm:t>
        <a:bodyPr/>
        <a:lstStyle/>
        <a:p>
          <a:endParaRPr lang="en-US"/>
        </a:p>
      </dgm:t>
    </dgm:pt>
    <dgm:pt modelId="{6D3B800F-33F6-4CEE-982A-CCBEC4766003}">
      <dgm:prSet/>
      <dgm:spPr/>
      <dgm:t>
        <a:bodyPr/>
        <a:lstStyle/>
        <a:p>
          <a:r>
            <a:rPr lang="en-US" dirty="0"/>
            <a:t>51.2% of people have used illicit drugs at least once</a:t>
          </a:r>
        </a:p>
      </dgm:t>
    </dgm:pt>
    <dgm:pt modelId="{DD8E36F9-F6F6-48AA-AED4-34C4A7E61398}" type="parTrans" cxnId="{110D867E-EF3F-45B8-B3AE-8259C203A5A7}">
      <dgm:prSet/>
      <dgm:spPr/>
      <dgm:t>
        <a:bodyPr/>
        <a:lstStyle/>
        <a:p>
          <a:endParaRPr lang="en-US"/>
        </a:p>
      </dgm:t>
    </dgm:pt>
    <dgm:pt modelId="{B844163A-EE21-48A2-80D8-9EA045581A15}" type="sibTrans" cxnId="{110D867E-EF3F-45B8-B3AE-8259C203A5A7}">
      <dgm:prSet/>
      <dgm:spPr/>
      <dgm:t>
        <a:bodyPr/>
        <a:lstStyle/>
        <a:p>
          <a:endParaRPr lang="en-US"/>
        </a:p>
      </dgm:t>
    </dgm:pt>
    <dgm:pt modelId="{0DF12DCF-5122-466F-92C1-F38015483516}">
      <dgm:prSet/>
      <dgm:spPr/>
      <dgm:t>
        <a:bodyPr/>
        <a:lstStyle/>
        <a:p>
          <a:r>
            <a:rPr lang="en-US" dirty="0"/>
            <a:t>Approximately 9.49 million Americans misuse opioids annually</a:t>
          </a:r>
        </a:p>
      </dgm:t>
    </dgm:pt>
    <dgm:pt modelId="{9E600774-2C8C-4C0D-9EB7-C8C16AA07285}" type="parTrans" cxnId="{C25B07D6-0130-416B-8984-98373C0F70A2}">
      <dgm:prSet/>
      <dgm:spPr/>
      <dgm:t>
        <a:bodyPr/>
        <a:lstStyle/>
        <a:p>
          <a:endParaRPr lang="en-US"/>
        </a:p>
      </dgm:t>
    </dgm:pt>
    <dgm:pt modelId="{16FD93AE-6924-426C-B85E-FCC38638A5F4}" type="sibTrans" cxnId="{C25B07D6-0130-416B-8984-98373C0F70A2}">
      <dgm:prSet/>
      <dgm:spPr/>
      <dgm:t>
        <a:bodyPr/>
        <a:lstStyle/>
        <a:p>
          <a:endParaRPr lang="en-US"/>
        </a:p>
      </dgm:t>
    </dgm:pt>
    <dgm:pt modelId="{4A882461-7953-4850-8F74-7BBE3E0EB8F3}">
      <dgm:prSet/>
      <dgm:spPr>
        <a:solidFill>
          <a:schemeClr val="accent4">
            <a:lumMod val="75000"/>
          </a:schemeClr>
        </a:solidFill>
      </dgm:spPr>
      <dgm:t>
        <a:bodyPr/>
        <a:lstStyle/>
        <a:p>
          <a:r>
            <a:rPr lang="en-US" dirty="0"/>
            <a:t>Taking opioids for a period longer than 3 months increases the risk of addiction 15 times- most persons in acute pain rarely need more than 7 days’ worth</a:t>
          </a:r>
        </a:p>
      </dgm:t>
    </dgm:pt>
    <dgm:pt modelId="{5EA8FDD0-6432-4011-A175-610FE7873E4B}" type="parTrans" cxnId="{56D34BF6-C3EB-433D-B134-0D6C27216775}">
      <dgm:prSet/>
      <dgm:spPr/>
      <dgm:t>
        <a:bodyPr/>
        <a:lstStyle/>
        <a:p>
          <a:endParaRPr lang="en-US"/>
        </a:p>
      </dgm:t>
    </dgm:pt>
    <dgm:pt modelId="{2C2FB55A-F661-4362-8F85-18633ADBF327}" type="sibTrans" cxnId="{56D34BF6-C3EB-433D-B134-0D6C27216775}">
      <dgm:prSet/>
      <dgm:spPr/>
      <dgm:t>
        <a:bodyPr/>
        <a:lstStyle/>
        <a:p>
          <a:endParaRPr lang="en-US"/>
        </a:p>
      </dgm:t>
    </dgm:pt>
    <dgm:pt modelId="{4C7B9249-0684-47EF-9D23-621434CB6F10}">
      <dgm:prSet/>
      <dgm:spPr/>
      <dgm:t>
        <a:bodyPr/>
        <a:lstStyle/>
        <a:p>
          <a:r>
            <a:rPr lang="en-US" dirty="0"/>
            <a:t>$11 billion was incurred in healthcare costs related to the use of illegal drugs and $26 billion for prescription opioids</a:t>
          </a:r>
        </a:p>
      </dgm:t>
    </dgm:pt>
    <dgm:pt modelId="{E8DBFE3E-B383-46FF-8429-32F929FA6BB5}" type="parTrans" cxnId="{15D8FB67-B7FC-40ED-AEEC-C9AF5D933814}">
      <dgm:prSet/>
      <dgm:spPr/>
      <dgm:t>
        <a:bodyPr/>
        <a:lstStyle/>
        <a:p>
          <a:endParaRPr lang="en-US"/>
        </a:p>
      </dgm:t>
    </dgm:pt>
    <dgm:pt modelId="{DD2E2B8C-469B-4499-8F74-1E3B0074BA9B}" type="sibTrans" cxnId="{15D8FB67-B7FC-40ED-AEEC-C9AF5D933814}">
      <dgm:prSet/>
      <dgm:spPr/>
      <dgm:t>
        <a:bodyPr/>
        <a:lstStyle/>
        <a:p>
          <a:endParaRPr lang="en-US"/>
        </a:p>
      </dgm:t>
    </dgm:pt>
    <dgm:pt modelId="{995A68B3-8A85-4E68-9D76-230DCCA76733}" type="pres">
      <dgm:prSet presAssocID="{38D9C541-F82B-422E-8DA1-3A20480175BE}" presName="linear" presStyleCnt="0">
        <dgm:presLayoutVars>
          <dgm:animLvl val="lvl"/>
          <dgm:resizeHandles val="exact"/>
        </dgm:presLayoutVars>
      </dgm:prSet>
      <dgm:spPr/>
    </dgm:pt>
    <dgm:pt modelId="{CFB2AB79-1A8A-4D1B-A85E-0A9A0067ADE2}" type="pres">
      <dgm:prSet presAssocID="{8B9B7EBE-0C75-4528-A367-73D881EA01B1}" presName="parentText" presStyleLbl="node1" presStyleIdx="0" presStyleCnt="6">
        <dgm:presLayoutVars>
          <dgm:chMax val="0"/>
          <dgm:bulletEnabled val="1"/>
        </dgm:presLayoutVars>
      </dgm:prSet>
      <dgm:spPr/>
    </dgm:pt>
    <dgm:pt modelId="{0B2FEE4B-FDF7-4351-9A1A-E97B6FE723FC}" type="pres">
      <dgm:prSet presAssocID="{FF9BB652-A581-48B8-A86F-06DC43CD6485}" presName="spacer" presStyleCnt="0"/>
      <dgm:spPr/>
    </dgm:pt>
    <dgm:pt modelId="{5A595B31-54D0-4DF1-8FC3-A23D99B44FE9}" type="pres">
      <dgm:prSet presAssocID="{A15403F9-5291-40B3-B478-5942149246E4}" presName="parentText" presStyleLbl="node1" presStyleIdx="1" presStyleCnt="6">
        <dgm:presLayoutVars>
          <dgm:chMax val="0"/>
          <dgm:bulletEnabled val="1"/>
        </dgm:presLayoutVars>
      </dgm:prSet>
      <dgm:spPr/>
    </dgm:pt>
    <dgm:pt modelId="{1AC34333-08FE-48C6-B134-49B2F6592076}" type="pres">
      <dgm:prSet presAssocID="{A533A481-F771-441C-B09B-A26F370FE1FE}" presName="spacer" presStyleCnt="0"/>
      <dgm:spPr/>
    </dgm:pt>
    <dgm:pt modelId="{4FFF5D5A-DE82-4D1B-9317-ACD5316AF29F}" type="pres">
      <dgm:prSet presAssocID="{6D3B800F-33F6-4CEE-982A-CCBEC4766003}" presName="parentText" presStyleLbl="node1" presStyleIdx="2" presStyleCnt="6">
        <dgm:presLayoutVars>
          <dgm:chMax val="0"/>
          <dgm:bulletEnabled val="1"/>
        </dgm:presLayoutVars>
      </dgm:prSet>
      <dgm:spPr/>
    </dgm:pt>
    <dgm:pt modelId="{589918FD-E970-4EC1-B303-BC2990693DA7}" type="pres">
      <dgm:prSet presAssocID="{B844163A-EE21-48A2-80D8-9EA045581A15}" presName="spacer" presStyleCnt="0"/>
      <dgm:spPr/>
    </dgm:pt>
    <dgm:pt modelId="{B455830E-7207-406B-95A7-68014300BFDF}" type="pres">
      <dgm:prSet presAssocID="{0DF12DCF-5122-466F-92C1-F38015483516}" presName="parentText" presStyleLbl="node1" presStyleIdx="3" presStyleCnt="6">
        <dgm:presLayoutVars>
          <dgm:chMax val="0"/>
          <dgm:bulletEnabled val="1"/>
        </dgm:presLayoutVars>
      </dgm:prSet>
      <dgm:spPr/>
    </dgm:pt>
    <dgm:pt modelId="{8F8A9CDF-3045-4A22-8A06-5EF8E78717FA}" type="pres">
      <dgm:prSet presAssocID="{16FD93AE-6924-426C-B85E-FCC38638A5F4}" presName="spacer" presStyleCnt="0"/>
      <dgm:spPr/>
    </dgm:pt>
    <dgm:pt modelId="{68125811-049C-44AD-A7F6-0D163926072A}" type="pres">
      <dgm:prSet presAssocID="{4A882461-7953-4850-8F74-7BBE3E0EB8F3}" presName="parentText" presStyleLbl="node1" presStyleIdx="4" presStyleCnt="6">
        <dgm:presLayoutVars>
          <dgm:chMax val="0"/>
          <dgm:bulletEnabled val="1"/>
        </dgm:presLayoutVars>
      </dgm:prSet>
      <dgm:spPr/>
    </dgm:pt>
    <dgm:pt modelId="{F47F3BDC-C54D-4959-9DA6-2241AC2E3F6C}" type="pres">
      <dgm:prSet presAssocID="{2C2FB55A-F661-4362-8F85-18633ADBF327}" presName="spacer" presStyleCnt="0"/>
      <dgm:spPr/>
    </dgm:pt>
    <dgm:pt modelId="{3C2C6FD1-5E27-405B-96BB-BBF1AD8C2DFC}" type="pres">
      <dgm:prSet presAssocID="{4C7B9249-0684-47EF-9D23-621434CB6F10}" presName="parentText" presStyleLbl="node1" presStyleIdx="5" presStyleCnt="6">
        <dgm:presLayoutVars>
          <dgm:chMax val="0"/>
          <dgm:bulletEnabled val="1"/>
        </dgm:presLayoutVars>
      </dgm:prSet>
      <dgm:spPr/>
    </dgm:pt>
  </dgm:ptLst>
  <dgm:cxnLst>
    <dgm:cxn modelId="{15D8FB67-B7FC-40ED-AEEC-C9AF5D933814}" srcId="{38D9C541-F82B-422E-8DA1-3A20480175BE}" destId="{4C7B9249-0684-47EF-9D23-621434CB6F10}" srcOrd="5" destOrd="0" parTransId="{E8DBFE3E-B383-46FF-8429-32F929FA6BB5}" sibTransId="{DD2E2B8C-469B-4499-8F74-1E3B0074BA9B}"/>
    <dgm:cxn modelId="{4601F56E-BC2C-4688-A4BE-C432661541E6}" srcId="{38D9C541-F82B-422E-8DA1-3A20480175BE}" destId="{8B9B7EBE-0C75-4528-A367-73D881EA01B1}" srcOrd="0" destOrd="0" parTransId="{7A199CA9-7EC4-443C-ADC0-811395659571}" sibTransId="{FF9BB652-A581-48B8-A86F-06DC43CD6485}"/>
    <dgm:cxn modelId="{66C56177-B17F-450B-A1C7-AD7D9F1B170E}" type="presOf" srcId="{0DF12DCF-5122-466F-92C1-F38015483516}" destId="{B455830E-7207-406B-95A7-68014300BFDF}" srcOrd="0" destOrd="0" presId="urn:microsoft.com/office/officeart/2005/8/layout/vList2"/>
    <dgm:cxn modelId="{1D49C557-E4ED-4C8C-BB03-29CF149C982F}" type="presOf" srcId="{38D9C541-F82B-422E-8DA1-3A20480175BE}" destId="{995A68B3-8A85-4E68-9D76-230DCCA76733}" srcOrd="0" destOrd="0" presId="urn:microsoft.com/office/officeart/2005/8/layout/vList2"/>
    <dgm:cxn modelId="{110D867E-EF3F-45B8-B3AE-8259C203A5A7}" srcId="{38D9C541-F82B-422E-8DA1-3A20480175BE}" destId="{6D3B800F-33F6-4CEE-982A-CCBEC4766003}" srcOrd="2" destOrd="0" parTransId="{DD8E36F9-F6F6-48AA-AED4-34C4A7E61398}" sibTransId="{B844163A-EE21-48A2-80D8-9EA045581A15}"/>
    <dgm:cxn modelId="{E9066F89-7E0A-47F7-943B-4E7A232BCCD7}" type="presOf" srcId="{4C7B9249-0684-47EF-9D23-621434CB6F10}" destId="{3C2C6FD1-5E27-405B-96BB-BBF1AD8C2DFC}" srcOrd="0" destOrd="0" presId="urn:microsoft.com/office/officeart/2005/8/layout/vList2"/>
    <dgm:cxn modelId="{444468C2-48F6-4623-BF06-34BEBA1648E8}" type="presOf" srcId="{A15403F9-5291-40B3-B478-5942149246E4}" destId="{5A595B31-54D0-4DF1-8FC3-A23D99B44FE9}" srcOrd="0" destOrd="0" presId="urn:microsoft.com/office/officeart/2005/8/layout/vList2"/>
    <dgm:cxn modelId="{A9EDC8C8-B206-46E8-8563-69C44BA406FB}" type="presOf" srcId="{6D3B800F-33F6-4CEE-982A-CCBEC4766003}" destId="{4FFF5D5A-DE82-4D1B-9317-ACD5316AF29F}" srcOrd="0" destOrd="0" presId="urn:microsoft.com/office/officeart/2005/8/layout/vList2"/>
    <dgm:cxn modelId="{C25B07D6-0130-416B-8984-98373C0F70A2}" srcId="{38D9C541-F82B-422E-8DA1-3A20480175BE}" destId="{0DF12DCF-5122-466F-92C1-F38015483516}" srcOrd="3" destOrd="0" parTransId="{9E600774-2C8C-4C0D-9EB7-C8C16AA07285}" sibTransId="{16FD93AE-6924-426C-B85E-FCC38638A5F4}"/>
    <dgm:cxn modelId="{11E03DD6-8E93-4156-BE99-FB8BA4A92D27}" srcId="{38D9C541-F82B-422E-8DA1-3A20480175BE}" destId="{A15403F9-5291-40B3-B478-5942149246E4}" srcOrd="1" destOrd="0" parTransId="{3F83F71F-C768-4001-81CB-6C3F00F0404A}" sibTransId="{A533A481-F771-441C-B09B-A26F370FE1FE}"/>
    <dgm:cxn modelId="{F56449E2-2EFD-400D-BA0A-837F6CF47CB6}" type="presOf" srcId="{4A882461-7953-4850-8F74-7BBE3E0EB8F3}" destId="{68125811-049C-44AD-A7F6-0D163926072A}" srcOrd="0" destOrd="0" presId="urn:microsoft.com/office/officeart/2005/8/layout/vList2"/>
    <dgm:cxn modelId="{E56EB1E5-D66D-46EE-A48E-CA0592905F3F}" type="presOf" srcId="{8B9B7EBE-0C75-4528-A367-73D881EA01B1}" destId="{CFB2AB79-1A8A-4D1B-A85E-0A9A0067ADE2}" srcOrd="0" destOrd="0" presId="urn:microsoft.com/office/officeart/2005/8/layout/vList2"/>
    <dgm:cxn modelId="{56D34BF6-C3EB-433D-B134-0D6C27216775}" srcId="{38D9C541-F82B-422E-8DA1-3A20480175BE}" destId="{4A882461-7953-4850-8F74-7BBE3E0EB8F3}" srcOrd="4" destOrd="0" parTransId="{5EA8FDD0-6432-4011-A175-610FE7873E4B}" sibTransId="{2C2FB55A-F661-4362-8F85-18633ADBF327}"/>
    <dgm:cxn modelId="{B4CF8E24-9F58-47DF-AAF0-9316795C7034}" type="presParOf" srcId="{995A68B3-8A85-4E68-9D76-230DCCA76733}" destId="{CFB2AB79-1A8A-4D1B-A85E-0A9A0067ADE2}" srcOrd="0" destOrd="0" presId="urn:microsoft.com/office/officeart/2005/8/layout/vList2"/>
    <dgm:cxn modelId="{86679E59-AA59-4BCB-B9CF-810ED45FC62A}" type="presParOf" srcId="{995A68B3-8A85-4E68-9D76-230DCCA76733}" destId="{0B2FEE4B-FDF7-4351-9A1A-E97B6FE723FC}" srcOrd="1" destOrd="0" presId="urn:microsoft.com/office/officeart/2005/8/layout/vList2"/>
    <dgm:cxn modelId="{C3C214AA-C6A3-4A01-B444-2508B210E907}" type="presParOf" srcId="{995A68B3-8A85-4E68-9D76-230DCCA76733}" destId="{5A595B31-54D0-4DF1-8FC3-A23D99B44FE9}" srcOrd="2" destOrd="0" presId="urn:microsoft.com/office/officeart/2005/8/layout/vList2"/>
    <dgm:cxn modelId="{E6DE4F62-B3FE-4EAD-A33C-530A0FDC6289}" type="presParOf" srcId="{995A68B3-8A85-4E68-9D76-230DCCA76733}" destId="{1AC34333-08FE-48C6-B134-49B2F6592076}" srcOrd="3" destOrd="0" presId="urn:microsoft.com/office/officeart/2005/8/layout/vList2"/>
    <dgm:cxn modelId="{34D2CC06-AC7D-4A25-AACD-BB52938321EB}" type="presParOf" srcId="{995A68B3-8A85-4E68-9D76-230DCCA76733}" destId="{4FFF5D5A-DE82-4D1B-9317-ACD5316AF29F}" srcOrd="4" destOrd="0" presId="urn:microsoft.com/office/officeart/2005/8/layout/vList2"/>
    <dgm:cxn modelId="{791F907A-6D97-4397-8378-9E83A1AF3711}" type="presParOf" srcId="{995A68B3-8A85-4E68-9D76-230DCCA76733}" destId="{589918FD-E970-4EC1-B303-BC2990693DA7}" srcOrd="5" destOrd="0" presId="urn:microsoft.com/office/officeart/2005/8/layout/vList2"/>
    <dgm:cxn modelId="{7950C990-6E6C-4AD8-B1A4-D1D141D043C1}" type="presParOf" srcId="{995A68B3-8A85-4E68-9D76-230DCCA76733}" destId="{B455830E-7207-406B-95A7-68014300BFDF}" srcOrd="6" destOrd="0" presId="urn:microsoft.com/office/officeart/2005/8/layout/vList2"/>
    <dgm:cxn modelId="{90641617-12DC-4626-8FEB-DEC5ABBC4413}" type="presParOf" srcId="{995A68B3-8A85-4E68-9D76-230DCCA76733}" destId="{8F8A9CDF-3045-4A22-8A06-5EF8E78717FA}" srcOrd="7" destOrd="0" presId="urn:microsoft.com/office/officeart/2005/8/layout/vList2"/>
    <dgm:cxn modelId="{AA76AF11-A564-484D-8D6F-73B503B52CE9}" type="presParOf" srcId="{995A68B3-8A85-4E68-9D76-230DCCA76733}" destId="{68125811-049C-44AD-A7F6-0D163926072A}" srcOrd="8" destOrd="0" presId="urn:microsoft.com/office/officeart/2005/8/layout/vList2"/>
    <dgm:cxn modelId="{7344A7EA-14DF-4A00-9997-ECFE97904E7D}" type="presParOf" srcId="{995A68B3-8A85-4E68-9D76-230DCCA76733}" destId="{F47F3BDC-C54D-4959-9DA6-2241AC2E3F6C}" srcOrd="9" destOrd="0" presId="urn:microsoft.com/office/officeart/2005/8/layout/vList2"/>
    <dgm:cxn modelId="{D6F96F27-7919-4BDE-8CA4-392C654CA104}" type="presParOf" srcId="{995A68B3-8A85-4E68-9D76-230DCCA76733}" destId="{3C2C6FD1-5E27-405B-96BB-BBF1AD8C2DF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DBA245-BD9E-424A-97F1-C04F3BF0B411}" type="doc">
      <dgm:prSet loTypeId="urn:microsoft.com/office/officeart/2005/8/layout/default" loCatId="list" qsTypeId="urn:microsoft.com/office/officeart/2005/8/quickstyle/simple1#4" qsCatId="simple" csTypeId="urn:microsoft.com/office/officeart/2005/8/colors/accent1_2#2" csCatId="accent1" phldr="1"/>
      <dgm:spPr/>
      <dgm:t>
        <a:bodyPr/>
        <a:lstStyle/>
        <a:p>
          <a:endParaRPr lang="en-US"/>
        </a:p>
      </dgm:t>
    </dgm:pt>
    <dgm:pt modelId="{751B72AF-5B1D-45C8-BD15-D3A060FA57F4}">
      <dgm:prSet/>
      <dgm:spPr/>
      <dgm:t>
        <a:bodyPr/>
        <a:lstStyle/>
        <a:p>
          <a:r>
            <a:rPr lang="en-US" dirty="0"/>
            <a:t>Assure employees are able to safely perform their duties</a:t>
          </a:r>
        </a:p>
      </dgm:t>
    </dgm:pt>
    <dgm:pt modelId="{EE539BDB-C914-4BE6-9662-5988EBCD4143}" type="parTrans" cxnId="{CEF9E298-D70F-4DF1-85E6-E65BCF9742CD}">
      <dgm:prSet/>
      <dgm:spPr/>
      <dgm:t>
        <a:bodyPr/>
        <a:lstStyle/>
        <a:p>
          <a:endParaRPr lang="en-US"/>
        </a:p>
      </dgm:t>
    </dgm:pt>
    <dgm:pt modelId="{EDF4AB6B-75AB-49FE-96F2-3E9849B61EFE}" type="sibTrans" cxnId="{CEF9E298-D70F-4DF1-85E6-E65BCF9742CD}">
      <dgm:prSet/>
      <dgm:spPr/>
      <dgm:t>
        <a:bodyPr/>
        <a:lstStyle/>
        <a:p>
          <a:endParaRPr lang="en-US"/>
        </a:p>
      </dgm:t>
    </dgm:pt>
    <dgm:pt modelId="{CF07B3D7-DB59-49A7-9DB3-24804604BA33}">
      <dgm:prSet/>
      <dgm:spPr/>
      <dgm:t>
        <a:bodyPr/>
        <a:lstStyle/>
        <a:p>
          <a:r>
            <a:rPr lang="en-US" dirty="0"/>
            <a:t>Create a workplace environment free from the adverse effects of drug and alcohol abuse or misuse</a:t>
          </a:r>
        </a:p>
      </dgm:t>
    </dgm:pt>
    <dgm:pt modelId="{41251965-C28A-4F81-AEC2-E2E718E1E94F}" type="parTrans" cxnId="{E8B96E87-F3A9-4D6F-9312-FD1591120203}">
      <dgm:prSet/>
      <dgm:spPr/>
      <dgm:t>
        <a:bodyPr/>
        <a:lstStyle/>
        <a:p>
          <a:endParaRPr lang="en-US"/>
        </a:p>
      </dgm:t>
    </dgm:pt>
    <dgm:pt modelId="{17FA59E8-F52D-4554-818A-C96B65A8E434}" type="sibTrans" cxnId="{E8B96E87-F3A9-4D6F-9312-FD1591120203}">
      <dgm:prSet/>
      <dgm:spPr/>
      <dgm:t>
        <a:bodyPr/>
        <a:lstStyle/>
        <a:p>
          <a:endParaRPr lang="en-US"/>
        </a:p>
      </dgm:t>
    </dgm:pt>
    <dgm:pt modelId="{5DA8E750-1AD0-475F-BD86-1ABD176CF357}">
      <dgm:prSet/>
      <dgm:spPr/>
      <dgm:t>
        <a:bodyPr/>
        <a:lstStyle/>
        <a:p>
          <a:r>
            <a:rPr lang="en-US" dirty="0"/>
            <a:t>Prohibit the unlawful manufacture, distribution, dispensing, possession or use of drugs/controlled substances</a:t>
          </a:r>
        </a:p>
      </dgm:t>
    </dgm:pt>
    <dgm:pt modelId="{5F8EABAC-5284-4246-8D13-0A9980F2CA7E}" type="parTrans" cxnId="{0549FE73-A698-4565-B530-8B73652B717B}">
      <dgm:prSet/>
      <dgm:spPr/>
      <dgm:t>
        <a:bodyPr/>
        <a:lstStyle/>
        <a:p>
          <a:endParaRPr lang="en-US"/>
        </a:p>
      </dgm:t>
    </dgm:pt>
    <dgm:pt modelId="{D49CBC65-5DFA-46B6-AE5E-7A3C0AA75F69}" type="sibTrans" cxnId="{0549FE73-A698-4565-B530-8B73652B717B}">
      <dgm:prSet/>
      <dgm:spPr/>
      <dgm:t>
        <a:bodyPr/>
        <a:lstStyle/>
        <a:p>
          <a:endParaRPr lang="en-US"/>
        </a:p>
      </dgm:t>
    </dgm:pt>
    <dgm:pt modelId="{C2D1CE2F-35DB-429B-84E6-B77773718402}">
      <dgm:prSet/>
      <dgm:spPr/>
      <dgm:t>
        <a:bodyPr/>
        <a:lstStyle/>
        <a:p>
          <a:r>
            <a:rPr lang="en-US" dirty="0"/>
            <a:t>Provide employees with necessary related resources</a:t>
          </a:r>
        </a:p>
      </dgm:t>
    </dgm:pt>
    <dgm:pt modelId="{1A354C38-FD4D-40C2-8A30-7FE251D69590}" type="parTrans" cxnId="{9DF6E5D6-6232-40EE-B861-3D45F8BCD43A}">
      <dgm:prSet/>
      <dgm:spPr/>
      <dgm:t>
        <a:bodyPr/>
        <a:lstStyle/>
        <a:p>
          <a:endParaRPr lang="en-US"/>
        </a:p>
      </dgm:t>
    </dgm:pt>
    <dgm:pt modelId="{8171E06C-4A0E-4F3C-91A1-1264CE08AC40}" type="sibTrans" cxnId="{9DF6E5D6-6232-40EE-B861-3D45F8BCD43A}">
      <dgm:prSet/>
      <dgm:spPr/>
      <dgm:t>
        <a:bodyPr/>
        <a:lstStyle/>
        <a:p>
          <a:endParaRPr lang="en-US"/>
        </a:p>
      </dgm:t>
    </dgm:pt>
    <dgm:pt modelId="{0DE76C7C-3466-4DB8-91B5-733311683B90}">
      <dgm:prSet/>
      <dgm:spPr/>
      <dgm:t>
        <a:bodyPr/>
        <a:lstStyle/>
        <a:p>
          <a:r>
            <a:rPr lang="en-US" dirty="0"/>
            <a:t>Comply with the federal law</a:t>
          </a:r>
        </a:p>
      </dgm:t>
    </dgm:pt>
    <dgm:pt modelId="{846CA27E-7791-47B3-9E5E-7A77DA47581B}" type="parTrans" cxnId="{B090652C-5B5F-4FD0-9C20-DBA9684DB24C}">
      <dgm:prSet/>
      <dgm:spPr/>
      <dgm:t>
        <a:bodyPr/>
        <a:lstStyle/>
        <a:p>
          <a:endParaRPr lang="en-US"/>
        </a:p>
      </dgm:t>
    </dgm:pt>
    <dgm:pt modelId="{ABB710D6-107F-4868-8B34-132400D234F4}" type="sibTrans" cxnId="{B090652C-5B5F-4FD0-9C20-DBA9684DB24C}">
      <dgm:prSet/>
      <dgm:spPr/>
      <dgm:t>
        <a:bodyPr/>
        <a:lstStyle/>
        <a:p>
          <a:endParaRPr lang="en-US"/>
        </a:p>
      </dgm:t>
    </dgm:pt>
    <dgm:pt modelId="{AC75B77F-9121-4C44-8C46-2911D8864634}" type="pres">
      <dgm:prSet presAssocID="{93DBA245-BD9E-424A-97F1-C04F3BF0B411}" presName="diagram" presStyleCnt="0">
        <dgm:presLayoutVars>
          <dgm:dir/>
          <dgm:resizeHandles val="exact"/>
        </dgm:presLayoutVars>
      </dgm:prSet>
      <dgm:spPr/>
    </dgm:pt>
    <dgm:pt modelId="{CD66C635-F644-453D-96C1-EA4295FEF827}" type="pres">
      <dgm:prSet presAssocID="{751B72AF-5B1D-45C8-BD15-D3A060FA57F4}" presName="node" presStyleLbl="node1" presStyleIdx="0" presStyleCnt="5">
        <dgm:presLayoutVars>
          <dgm:bulletEnabled val="1"/>
        </dgm:presLayoutVars>
      </dgm:prSet>
      <dgm:spPr/>
    </dgm:pt>
    <dgm:pt modelId="{CAA284B5-2493-46DE-84A9-E17C7DC13F35}" type="pres">
      <dgm:prSet presAssocID="{EDF4AB6B-75AB-49FE-96F2-3E9849B61EFE}" presName="sibTrans" presStyleCnt="0"/>
      <dgm:spPr/>
    </dgm:pt>
    <dgm:pt modelId="{AC74B675-F1D8-474B-B547-BDCAC9375DA1}" type="pres">
      <dgm:prSet presAssocID="{CF07B3D7-DB59-49A7-9DB3-24804604BA33}" presName="node" presStyleLbl="node1" presStyleIdx="1" presStyleCnt="5">
        <dgm:presLayoutVars>
          <dgm:bulletEnabled val="1"/>
        </dgm:presLayoutVars>
      </dgm:prSet>
      <dgm:spPr/>
    </dgm:pt>
    <dgm:pt modelId="{9C000944-23D6-4F58-BE66-DF3D261EE232}" type="pres">
      <dgm:prSet presAssocID="{17FA59E8-F52D-4554-818A-C96B65A8E434}" presName="sibTrans" presStyleCnt="0"/>
      <dgm:spPr/>
    </dgm:pt>
    <dgm:pt modelId="{1BE0C6D6-CA70-4111-BD0C-EC17616FBC86}" type="pres">
      <dgm:prSet presAssocID="{5DA8E750-1AD0-475F-BD86-1ABD176CF357}" presName="node" presStyleLbl="node1" presStyleIdx="2" presStyleCnt="5">
        <dgm:presLayoutVars>
          <dgm:bulletEnabled val="1"/>
        </dgm:presLayoutVars>
      </dgm:prSet>
      <dgm:spPr/>
    </dgm:pt>
    <dgm:pt modelId="{AED12BE0-74C3-4CD4-9039-8C3C4231D7B0}" type="pres">
      <dgm:prSet presAssocID="{D49CBC65-5DFA-46B6-AE5E-7A3C0AA75F69}" presName="sibTrans" presStyleCnt="0"/>
      <dgm:spPr/>
    </dgm:pt>
    <dgm:pt modelId="{8CC29C5A-18C2-431D-AE25-474ED67B2880}" type="pres">
      <dgm:prSet presAssocID="{C2D1CE2F-35DB-429B-84E6-B77773718402}" presName="node" presStyleLbl="node1" presStyleIdx="3" presStyleCnt="5">
        <dgm:presLayoutVars>
          <dgm:bulletEnabled val="1"/>
        </dgm:presLayoutVars>
      </dgm:prSet>
      <dgm:spPr/>
    </dgm:pt>
    <dgm:pt modelId="{65B04A27-37D5-4968-BF42-74C47C520233}" type="pres">
      <dgm:prSet presAssocID="{8171E06C-4A0E-4F3C-91A1-1264CE08AC40}" presName="sibTrans" presStyleCnt="0"/>
      <dgm:spPr/>
    </dgm:pt>
    <dgm:pt modelId="{EE5E0530-0660-4E3C-8D05-3908F29EB6F7}" type="pres">
      <dgm:prSet presAssocID="{0DE76C7C-3466-4DB8-91B5-733311683B90}" presName="node" presStyleLbl="node1" presStyleIdx="4" presStyleCnt="5">
        <dgm:presLayoutVars>
          <dgm:bulletEnabled val="1"/>
        </dgm:presLayoutVars>
      </dgm:prSet>
      <dgm:spPr/>
    </dgm:pt>
  </dgm:ptLst>
  <dgm:cxnLst>
    <dgm:cxn modelId="{B090652C-5B5F-4FD0-9C20-DBA9684DB24C}" srcId="{93DBA245-BD9E-424A-97F1-C04F3BF0B411}" destId="{0DE76C7C-3466-4DB8-91B5-733311683B90}" srcOrd="4" destOrd="0" parTransId="{846CA27E-7791-47B3-9E5E-7A77DA47581B}" sibTransId="{ABB710D6-107F-4868-8B34-132400D234F4}"/>
    <dgm:cxn modelId="{457F9731-65FC-4BE7-ADCE-0D001CFD9D29}" type="presOf" srcId="{93DBA245-BD9E-424A-97F1-C04F3BF0B411}" destId="{AC75B77F-9121-4C44-8C46-2911D8864634}" srcOrd="0" destOrd="0" presId="urn:microsoft.com/office/officeart/2005/8/layout/default"/>
    <dgm:cxn modelId="{CDC4FA64-9812-4BD0-9E77-1C213882ACE2}" type="presOf" srcId="{CF07B3D7-DB59-49A7-9DB3-24804604BA33}" destId="{AC74B675-F1D8-474B-B547-BDCAC9375DA1}" srcOrd="0" destOrd="0" presId="urn:microsoft.com/office/officeart/2005/8/layout/default"/>
    <dgm:cxn modelId="{29AF6A67-10A8-4359-925D-91C766082902}" type="presOf" srcId="{C2D1CE2F-35DB-429B-84E6-B77773718402}" destId="{8CC29C5A-18C2-431D-AE25-474ED67B2880}" srcOrd="0" destOrd="0" presId="urn:microsoft.com/office/officeart/2005/8/layout/default"/>
    <dgm:cxn modelId="{0549FE73-A698-4565-B530-8B73652B717B}" srcId="{93DBA245-BD9E-424A-97F1-C04F3BF0B411}" destId="{5DA8E750-1AD0-475F-BD86-1ABD176CF357}" srcOrd="2" destOrd="0" parTransId="{5F8EABAC-5284-4246-8D13-0A9980F2CA7E}" sibTransId="{D49CBC65-5DFA-46B6-AE5E-7A3C0AA75F69}"/>
    <dgm:cxn modelId="{E8B96E87-F3A9-4D6F-9312-FD1591120203}" srcId="{93DBA245-BD9E-424A-97F1-C04F3BF0B411}" destId="{CF07B3D7-DB59-49A7-9DB3-24804604BA33}" srcOrd="1" destOrd="0" parTransId="{41251965-C28A-4F81-AEC2-E2E718E1E94F}" sibTransId="{17FA59E8-F52D-4554-818A-C96B65A8E434}"/>
    <dgm:cxn modelId="{CEF9E298-D70F-4DF1-85E6-E65BCF9742CD}" srcId="{93DBA245-BD9E-424A-97F1-C04F3BF0B411}" destId="{751B72AF-5B1D-45C8-BD15-D3A060FA57F4}" srcOrd="0" destOrd="0" parTransId="{EE539BDB-C914-4BE6-9662-5988EBCD4143}" sibTransId="{EDF4AB6B-75AB-49FE-96F2-3E9849B61EFE}"/>
    <dgm:cxn modelId="{4DFE04CA-0E4C-45D7-BE3E-8D970E0BCA82}" type="presOf" srcId="{751B72AF-5B1D-45C8-BD15-D3A060FA57F4}" destId="{CD66C635-F644-453D-96C1-EA4295FEF827}" srcOrd="0" destOrd="0" presId="urn:microsoft.com/office/officeart/2005/8/layout/default"/>
    <dgm:cxn modelId="{C5A810CA-57AB-4C4F-9232-9AE33A2A53A8}" type="presOf" srcId="{0DE76C7C-3466-4DB8-91B5-733311683B90}" destId="{EE5E0530-0660-4E3C-8D05-3908F29EB6F7}" srcOrd="0" destOrd="0" presId="urn:microsoft.com/office/officeart/2005/8/layout/default"/>
    <dgm:cxn modelId="{9DF6E5D6-6232-40EE-B861-3D45F8BCD43A}" srcId="{93DBA245-BD9E-424A-97F1-C04F3BF0B411}" destId="{C2D1CE2F-35DB-429B-84E6-B77773718402}" srcOrd="3" destOrd="0" parTransId="{1A354C38-FD4D-40C2-8A30-7FE251D69590}" sibTransId="{8171E06C-4A0E-4F3C-91A1-1264CE08AC40}"/>
    <dgm:cxn modelId="{62700FFE-FC89-40D9-9EA3-E8AF62E24227}" type="presOf" srcId="{5DA8E750-1AD0-475F-BD86-1ABD176CF357}" destId="{1BE0C6D6-CA70-4111-BD0C-EC17616FBC86}" srcOrd="0" destOrd="0" presId="urn:microsoft.com/office/officeart/2005/8/layout/default"/>
    <dgm:cxn modelId="{AD52EEB4-FF25-44DB-809F-9AE4A662C8FC}" type="presParOf" srcId="{AC75B77F-9121-4C44-8C46-2911D8864634}" destId="{CD66C635-F644-453D-96C1-EA4295FEF827}" srcOrd="0" destOrd="0" presId="urn:microsoft.com/office/officeart/2005/8/layout/default"/>
    <dgm:cxn modelId="{719DB778-9BC5-4B74-99BB-2FEC8625E532}" type="presParOf" srcId="{AC75B77F-9121-4C44-8C46-2911D8864634}" destId="{CAA284B5-2493-46DE-84A9-E17C7DC13F35}" srcOrd="1" destOrd="0" presId="urn:microsoft.com/office/officeart/2005/8/layout/default"/>
    <dgm:cxn modelId="{190B30E8-0A02-43F9-82BC-892AC5E5F4E9}" type="presParOf" srcId="{AC75B77F-9121-4C44-8C46-2911D8864634}" destId="{AC74B675-F1D8-474B-B547-BDCAC9375DA1}" srcOrd="2" destOrd="0" presId="urn:microsoft.com/office/officeart/2005/8/layout/default"/>
    <dgm:cxn modelId="{EFCCFCF4-9336-44D0-A189-BF9E36367CE6}" type="presParOf" srcId="{AC75B77F-9121-4C44-8C46-2911D8864634}" destId="{9C000944-23D6-4F58-BE66-DF3D261EE232}" srcOrd="3" destOrd="0" presId="urn:microsoft.com/office/officeart/2005/8/layout/default"/>
    <dgm:cxn modelId="{8CF2E7C1-8D31-4A08-976E-74674D96A77D}" type="presParOf" srcId="{AC75B77F-9121-4C44-8C46-2911D8864634}" destId="{1BE0C6D6-CA70-4111-BD0C-EC17616FBC86}" srcOrd="4" destOrd="0" presId="urn:microsoft.com/office/officeart/2005/8/layout/default"/>
    <dgm:cxn modelId="{7A30F1EC-8DB6-4245-9006-CD5D84D35136}" type="presParOf" srcId="{AC75B77F-9121-4C44-8C46-2911D8864634}" destId="{AED12BE0-74C3-4CD4-9039-8C3C4231D7B0}" srcOrd="5" destOrd="0" presId="urn:microsoft.com/office/officeart/2005/8/layout/default"/>
    <dgm:cxn modelId="{428D33DE-CB53-41F4-A7A0-3104533B0B57}" type="presParOf" srcId="{AC75B77F-9121-4C44-8C46-2911D8864634}" destId="{8CC29C5A-18C2-431D-AE25-474ED67B2880}" srcOrd="6" destOrd="0" presId="urn:microsoft.com/office/officeart/2005/8/layout/default"/>
    <dgm:cxn modelId="{18AA468F-DA8E-4119-8A97-E71E1031B2C6}" type="presParOf" srcId="{AC75B77F-9121-4C44-8C46-2911D8864634}" destId="{65B04A27-37D5-4968-BF42-74C47C520233}" srcOrd="7" destOrd="0" presId="urn:microsoft.com/office/officeart/2005/8/layout/default"/>
    <dgm:cxn modelId="{FD52A0FB-CA35-4131-A97F-3E60D9870260}" type="presParOf" srcId="{AC75B77F-9121-4C44-8C46-2911D8864634}" destId="{EE5E0530-0660-4E3C-8D05-3908F29EB6F7}"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2047EF-12DC-490E-9053-588A72C9F58C}" type="doc">
      <dgm:prSet loTypeId="urn:microsoft.com/office/officeart/2005/8/layout/default" loCatId="list" qsTypeId="urn:microsoft.com/office/officeart/2005/8/quickstyle/simple1#5" qsCatId="simple" csTypeId="urn:microsoft.com/office/officeart/2005/8/colors/colorful1#2" csCatId="colorful" phldr="1"/>
      <dgm:spPr/>
      <dgm:t>
        <a:bodyPr/>
        <a:lstStyle/>
        <a:p>
          <a:endParaRPr lang="en-US"/>
        </a:p>
      </dgm:t>
    </dgm:pt>
    <dgm:pt modelId="{97D95D81-41EC-4FF3-908E-F9B6EB3CCC56}">
      <dgm:prSet phldrT="[Text]"/>
      <dgm:spPr/>
      <dgm:t>
        <a:bodyPr/>
        <a:lstStyle/>
        <a:p>
          <a:r>
            <a:rPr lang="en-US" dirty="0"/>
            <a:t>Employees whose position requires them to hold a Commercial Driver’s License (CDL)</a:t>
          </a:r>
        </a:p>
      </dgm:t>
    </dgm:pt>
    <dgm:pt modelId="{EF242299-2F8C-4966-B3F0-35BE4090DE30}" type="parTrans" cxnId="{CE5E7037-6F6C-4D1B-B26C-9AE00E5CCF1A}">
      <dgm:prSet/>
      <dgm:spPr/>
      <dgm:t>
        <a:bodyPr/>
        <a:lstStyle/>
        <a:p>
          <a:endParaRPr lang="en-US"/>
        </a:p>
      </dgm:t>
    </dgm:pt>
    <dgm:pt modelId="{AF59174C-7FAD-4FB3-AD50-BBDFEA285081}" type="sibTrans" cxnId="{CE5E7037-6F6C-4D1B-B26C-9AE00E5CCF1A}">
      <dgm:prSet/>
      <dgm:spPr/>
      <dgm:t>
        <a:bodyPr/>
        <a:lstStyle/>
        <a:p>
          <a:endParaRPr lang="en-US"/>
        </a:p>
      </dgm:t>
    </dgm:pt>
    <dgm:pt modelId="{0AB88F78-732E-49C8-A4B8-AB0372924E51}">
      <dgm:prSet/>
      <dgm:spPr/>
      <dgm:t>
        <a:bodyPr/>
        <a:lstStyle/>
        <a:p>
          <a:r>
            <a:rPr lang="en-US" dirty="0"/>
            <a:t>Applicants for positions that require CDL</a:t>
          </a:r>
        </a:p>
      </dgm:t>
    </dgm:pt>
    <dgm:pt modelId="{E8130AA1-3F71-413A-809F-E1F856E4B8B3}" type="parTrans" cxnId="{0ADC0087-0A1A-4346-8E98-94C8DD548768}">
      <dgm:prSet/>
      <dgm:spPr/>
      <dgm:t>
        <a:bodyPr/>
        <a:lstStyle/>
        <a:p>
          <a:endParaRPr lang="en-US"/>
        </a:p>
      </dgm:t>
    </dgm:pt>
    <dgm:pt modelId="{3EF6A05E-AF56-4F49-BC3A-2D879BBCDD55}" type="sibTrans" cxnId="{0ADC0087-0A1A-4346-8E98-94C8DD548768}">
      <dgm:prSet/>
      <dgm:spPr/>
      <dgm:t>
        <a:bodyPr/>
        <a:lstStyle/>
        <a:p>
          <a:endParaRPr lang="en-US"/>
        </a:p>
      </dgm:t>
    </dgm:pt>
    <dgm:pt modelId="{CF8BAB14-B0A7-43B6-BCA7-DFB0642A992F}">
      <dgm:prSet/>
      <dgm:spPr/>
      <dgm:t>
        <a:bodyPr/>
        <a:lstStyle/>
        <a:p>
          <a:r>
            <a:rPr lang="en-US" u="sng" dirty="0"/>
            <a:t>All</a:t>
          </a:r>
          <a:r>
            <a:rPr lang="en-US" dirty="0"/>
            <a:t> applicants may be subject to pre-employment testing</a:t>
          </a:r>
        </a:p>
      </dgm:t>
    </dgm:pt>
    <dgm:pt modelId="{F3AADD32-42FB-4362-A450-1B10BAFB3C67}" type="parTrans" cxnId="{8AC44705-6DF0-4C72-8A76-EFC3F07C332C}">
      <dgm:prSet/>
      <dgm:spPr/>
      <dgm:t>
        <a:bodyPr/>
        <a:lstStyle/>
        <a:p>
          <a:endParaRPr lang="en-US"/>
        </a:p>
      </dgm:t>
    </dgm:pt>
    <dgm:pt modelId="{F3472DD5-9747-40A9-9EC8-4970D69598A8}" type="sibTrans" cxnId="{8AC44705-6DF0-4C72-8A76-EFC3F07C332C}">
      <dgm:prSet/>
      <dgm:spPr/>
      <dgm:t>
        <a:bodyPr/>
        <a:lstStyle/>
        <a:p>
          <a:endParaRPr lang="en-US"/>
        </a:p>
      </dgm:t>
    </dgm:pt>
    <dgm:pt modelId="{CA62F959-498A-4D9E-AE0E-08467BA9E20B}">
      <dgm:prSet/>
      <dgm:spPr/>
      <dgm:t>
        <a:bodyPr/>
        <a:lstStyle/>
        <a:p>
          <a:r>
            <a:rPr lang="en-US"/>
            <a:t>Employees moving to a position that requires CDL</a:t>
          </a:r>
          <a:endParaRPr lang="en-US" dirty="0"/>
        </a:p>
      </dgm:t>
    </dgm:pt>
    <dgm:pt modelId="{B46F7229-DA23-4716-8BD7-46E42A636390}" type="parTrans" cxnId="{266E36D9-C275-4956-8897-67FA4F950C49}">
      <dgm:prSet/>
      <dgm:spPr/>
      <dgm:t>
        <a:bodyPr/>
        <a:lstStyle/>
        <a:p>
          <a:endParaRPr lang="en-US"/>
        </a:p>
      </dgm:t>
    </dgm:pt>
    <dgm:pt modelId="{BEE19211-4FFC-4A81-96D1-05BB303EF546}" type="sibTrans" cxnId="{266E36D9-C275-4956-8897-67FA4F950C49}">
      <dgm:prSet/>
      <dgm:spPr/>
      <dgm:t>
        <a:bodyPr/>
        <a:lstStyle/>
        <a:p>
          <a:endParaRPr lang="en-US"/>
        </a:p>
      </dgm:t>
    </dgm:pt>
    <dgm:pt modelId="{4B1F719A-1B9C-4671-98FC-C6984D4F9027}">
      <dgm:prSet/>
      <dgm:spPr>
        <a:solidFill>
          <a:schemeClr val="accent4">
            <a:lumMod val="60000"/>
            <a:lumOff val="40000"/>
          </a:schemeClr>
        </a:solidFill>
      </dgm:spPr>
      <dgm:t>
        <a:bodyPr/>
        <a:lstStyle/>
        <a:p>
          <a:r>
            <a:rPr lang="en-US" dirty="0"/>
            <a:t>Madison Metro is covered by a slightly different policy</a:t>
          </a:r>
        </a:p>
        <a:p>
          <a:r>
            <a:rPr lang="en-US" dirty="0"/>
            <a:t>FTA vs FMCSA</a:t>
          </a:r>
        </a:p>
      </dgm:t>
    </dgm:pt>
    <dgm:pt modelId="{C7274BC6-5F2D-49CC-B1FE-AF9506D8AB9B}" type="parTrans" cxnId="{7D6C96F6-7F9C-4B02-8833-A93E4A6E420C}">
      <dgm:prSet/>
      <dgm:spPr/>
      <dgm:t>
        <a:bodyPr/>
        <a:lstStyle/>
        <a:p>
          <a:endParaRPr lang="en-US"/>
        </a:p>
      </dgm:t>
    </dgm:pt>
    <dgm:pt modelId="{9EF11D93-DB27-40CC-A838-F06F89D53910}" type="sibTrans" cxnId="{7D6C96F6-7F9C-4B02-8833-A93E4A6E420C}">
      <dgm:prSet/>
      <dgm:spPr/>
      <dgm:t>
        <a:bodyPr/>
        <a:lstStyle/>
        <a:p>
          <a:endParaRPr lang="en-US"/>
        </a:p>
      </dgm:t>
    </dgm:pt>
    <dgm:pt modelId="{3783ACC5-C48D-4305-B4FC-FFD142CC7819}">
      <dgm:prSet/>
      <dgm:spPr/>
      <dgm:t>
        <a:bodyPr/>
        <a:lstStyle/>
        <a:p>
          <a:r>
            <a:rPr lang="en-US" dirty="0"/>
            <a:t>All other employees</a:t>
          </a:r>
        </a:p>
      </dgm:t>
    </dgm:pt>
    <dgm:pt modelId="{DE97A9F1-64BD-4E4F-9268-14474ECCF32C}" type="parTrans" cxnId="{D73CD581-D55C-42CB-A724-A9AC000BB12E}">
      <dgm:prSet/>
      <dgm:spPr/>
      <dgm:t>
        <a:bodyPr/>
        <a:lstStyle/>
        <a:p>
          <a:endParaRPr lang="en-US"/>
        </a:p>
      </dgm:t>
    </dgm:pt>
    <dgm:pt modelId="{0DC4F3F1-9EE6-4E22-8501-29212385C3D0}" type="sibTrans" cxnId="{D73CD581-D55C-42CB-A724-A9AC000BB12E}">
      <dgm:prSet/>
      <dgm:spPr/>
      <dgm:t>
        <a:bodyPr/>
        <a:lstStyle/>
        <a:p>
          <a:endParaRPr lang="en-US"/>
        </a:p>
      </dgm:t>
    </dgm:pt>
    <dgm:pt modelId="{5C519C19-F790-4BC9-A048-47A0CADE91B0}" type="pres">
      <dgm:prSet presAssocID="{1A2047EF-12DC-490E-9053-588A72C9F58C}" presName="diagram" presStyleCnt="0">
        <dgm:presLayoutVars>
          <dgm:dir/>
          <dgm:resizeHandles val="exact"/>
        </dgm:presLayoutVars>
      </dgm:prSet>
      <dgm:spPr/>
    </dgm:pt>
    <dgm:pt modelId="{50647BEA-9BEE-4CE5-9074-5001AF9D131D}" type="pres">
      <dgm:prSet presAssocID="{97D95D81-41EC-4FF3-908E-F9B6EB3CCC56}" presName="node" presStyleLbl="node1" presStyleIdx="0" presStyleCnt="6">
        <dgm:presLayoutVars>
          <dgm:bulletEnabled val="1"/>
        </dgm:presLayoutVars>
      </dgm:prSet>
      <dgm:spPr/>
    </dgm:pt>
    <dgm:pt modelId="{177C64E7-4100-4DAD-B7EE-DE694E4168F1}" type="pres">
      <dgm:prSet presAssocID="{AF59174C-7FAD-4FB3-AD50-BBDFEA285081}" presName="sibTrans" presStyleCnt="0"/>
      <dgm:spPr/>
    </dgm:pt>
    <dgm:pt modelId="{AF68458B-4C49-4D71-8F96-ADA616AB7118}" type="pres">
      <dgm:prSet presAssocID="{0AB88F78-732E-49C8-A4B8-AB0372924E51}" presName="node" presStyleLbl="node1" presStyleIdx="1" presStyleCnt="6">
        <dgm:presLayoutVars>
          <dgm:bulletEnabled val="1"/>
        </dgm:presLayoutVars>
      </dgm:prSet>
      <dgm:spPr/>
    </dgm:pt>
    <dgm:pt modelId="{155BBCBC-4A8B-4BAA-9B57-9A750B104627}" type="pres">
      <dgm:prSet presAssocID="{3EF6A05E-AF56-4F49-BC3A-2D879BBCDD55}" presName="sibTrans" presStyleCnt="0"/>
      <dgm:spPr/>
    </dgm:pt>
    <dgm:pt modelId="{9FB037BB-BCC7-42E6-887C-F89D191540D7}" type="pres">
      <dgm:prSet presAssocID="{CF8BAB14-B0A7-43B6-BCA7-DFB0642A992F}" presName="node" presStyleLbl="node1" presStyleIdx="2" presStyleCnt="6">
        <dgm:presLayoutVars>
          <dgm:bulletEnabled val="1"/>
        </dgm:presLayoutVars>
      </dgm:prSet>
      <dgm:spPr/>
    </dgm:pt>
    <dgm:pt modelId="{AD1CA1E4-CB18-4015-B50B-C94526B3FA2F}" type="pres">
      <dgm:prSet presAssocID="{F3472DD5-9747-40A9-9EC8-4970D69598A8}" presName="sibTrans" presStyleCnt="0"/>
      <dgm:spPr/>
    </dgm:pt>
    <dgm:pt modelId="{9E499F59-65E9-4FB5-A406-F4D72DDBD8FD}" type="pres">
      <dgm:prSet presAssocID="{CA62F959-498A-4D9E-AE0E-08467BA9E20B}" presName="node" presStyleLbl="node1" presStyleIdx="3" presStyleCnt="6">
        <dgm:presLayoutVars>
          <dgm:bulletEnabled val="1"/>
        </dgm:presLayoutVars>
      </dgm:prSet>
      <dgm:spPr/>
    </dgm:pt>
    <dgm:pt modelId="{AB9E39BF-5D92-4DEF-AA6F-2410E33E4E6E}" type="pres">
      <dgm:prSet presAssocID="{BEE19211-4FFC-4A81-96D1-05BB303EF546}" presName="sibTrans" presStyleCnt="0"/>
      <dgm:spPr/>
    </dgm:pt>
    <dgm:pt modelId="{A8326491-B140-4DDF-8DFF-7D817C010E9F}" type="pres">
      <dgm:prSet presAssocID="{4B1F719A-1B9C-4671-98FC-C6984D4F9027}" presName="node" presStyleLbl="node1" presStyleIdx="4" presStyleCnt="6">
        <dgm:presLayoutVars>
          <dgm:bulletEnabled val="1"/>
        </dgm:presLayoutVars>
      </dgm:prSet>
      <dgm:spPr/>
    </dgm:pt>
    <dgm:pt modelId="{67779D0B-17FB-4BEA-A337-1C2F8873D2FC}" type="pres">
      <dgm:prSet presAssocID="{9EF11D93-DB27-40CC-A838-F06F89D53910}" presName="sibTrans" presStyleCnt="0"/>
      <dgm:spPr/>
    </dgm:pt>
    <dgm:pt modelId="{8A9B72C8-9D4B-4DAC-8C6F-93A90A627DE6}" type="pres">
      <dgm:prSet presAssocID="{3783ACC5-C48D-4305-B4FC-FFD142CC7819}" presName="node" presStyleLbl="node1" presStyleIdx="5" presStyleCnt="6">
        <dgm:presLayoutVars>
          <dgm:bulletEnabled val="1"/>
        </dgm:presLayoutVars>
      </dgm:prSet>
      <dgm:spPr/>
    </dgm:pt>
  </dgm:ptLst>
  <dgm:cxnLst>
    <dgm:cxn modelId="{98374602-7544-4DF0-83EF-ADBD6BC2DCCC}" type="presOf" srcId="{4B1F719A-1B9C-4671-98FC-C6984D4F9027}" destId="{A8326491-B140-4DDF-8DFF-7D817C010E9F}" srcOrd="0" destOrd="0" presId="urn:microsoft.com/office/officeart/2005/8/layout/default"/>
    <dgm:cxn modelId="{8AC44705-6DF0-4C72-8A76-EFC3F07C332C}" srcId="{1A2047EF-12DC-490E-9053-588A72C9F58C}" destId="{CF8BAB14-B0A7-43B6-BCA7-DFB0642A992F}" srcOrd="2" destOrd="0" parTransId="{F3AADD32-42FB-4362-A450-1B10BAFB3C67}" sibTransId="{F3472DD5-9747-40A9-9EC8-4970D69598A8}"/>
    <dgm:cxn modelId="{CE5E7037-6F6C-4D1B-B26C-9AE00E5CCF1A}" srcId="{1A2047EF-12DC-490E-9053-588A72C9F58C}" destId="{97D95D81-41EC-4FF3-908E-F9B6EB3CCC56}" srcOrd="0" destOrd="0" parTransId="{EF242299-2F8C-4966-B3F0-35BE4090DE30}" sibTransId="{AF59174C-7FAD-4FB3-AD50-BBDFEA285081}"/>
    <dgm:cxn modelId="{A181095B-2D34-43BE-8C7B-2AE649B81970}" type="presOf" srcId="{3783ACC5-C48D-4305-B4FC-FFD142CC7819}" destId="{8A9B72C8-9D4B-4DAC-8C6F-93A90A627DE6}" srcOrd="0" destOrd="0" presId="urn:microsoft.com/office/officeart/2005/8/layout/default"/>
    <dgm:cxn modelId="{E3E8164C-CDED-40F7-986F-678D950EC030}" type="presOf" srcId="{CA62F959-498A-4D9E-AE0E-08467BA9E20B}" destId="{9E499F59-65E9-4FB5-A406-F4D72DDBD8FD}" srcOrd="0" destOrd="0" presId="urn:microsoft.com/office/officeart/2005/8/layout/default"/>
    <dgm:cxn modelId="{EFCC8D7E-F69C-425B-AD4E-38C409EF49AC}" type="presOf" srcId="{97D95D81-41EC-4FF3-908E-F9B6EB3CCC56}" destId="{50647BEA-9BEE-4CE5-9074-5001AF9D131D}" srcOrd="0" destOrd="0" presId="urn:microsoft.com/office/officeart/2005/8/layout/default"/>
    <dgm:cxn modelId="{D73CD581-D55C-42CB-A724-A9AC000BB12E}" srcId="{1A2047EF-12DC-490E-9053-588A72C9F58C}" destId="{3783ACC5-C48D-4305-B4FC-FFD142CC7819}" srcOrd="5" destOrd="0" parTransId="{DE97A9F1-64BD-4E4F-9268-14474ECCF32C}" sibTransId="{0DC4F3F1-9EE6-4E22-8501-29212385C3D0}"/>
    <dgm:cxn modelId="{0ADC0087-0A1A-4346-8E98-94C8DD548768}" srcId="{1A2047EF-12DC-490E-9053-588A72C9F58C}" destId="{0AB88F78-732E-49C8-A4B8-AB0372924E51}" srcOrd="1" destOrd="0" parTransId="{E8130AA1-3F71-413A-809F-E1F856E4B8B3}" sibTransId="{3EF6A05E-AF56-4F49-BC3A-2D879BBCDD55}"/>
    <dgm:cxn modelId="{07978C91-355B-48FB-9790-CA2D560B248E}" type="presOf" srcId="{CF8BAB14-B0A7-43B6-BCA7-DFB0642A992F}" destId="{9FB037BB-BCC7-42E6-887C-F89D191540D7}" srcOrd="0" destOrd="0" presId="urn:microsoft.com/office/officeart/2005/8/layout/default"/>
    <dgm:cxn modelId="{C81C19B3-E66A-431B-BBC8-47CD3AB76A40}" type="presOf" srcId="{0AB88F78-732E-49C8-A4B8-AB0372924E51}" destId="{AF68458B-4C49-4D71-8F96-ADA616AB7118}" srcOrd="0" destOrd="0" presId="urn:microsoft.com/office/officeart/2005/8/layout/default"/>
    <dgm:cxn modelId="{A295D3B8-CC27-4CAE-83D3-6D4B8EF44926}" type="presOf" srcId="{1A2047EF-12DC-490E-9053-588A72C9F58C}" destId="{5C519C19-F790-4BC9-A048-47A0CADE91B0}" srcOrd="0" destOrd="0" presId="urn:microsoft.com/office/officeart/2005/8/layout/default"/>
    <dgm:cxn modelId="{266E36D9-C275-4956-8897-67FA4F950C49}" srcId="{1A2047EF-12DC-490E-9053-588A72C9F58C}" destId="{CA62F959-498A-4D9E-AE0E-08467BA9E20B}" srcOrd="3" destOrd="0" parTransId="{B46F7229-DA23-4716-8BD7-46E42A636390}" sibTransId="{BEE19211-4FFC-4A81-96D1-05BB303EF546}"/>
    <dgm:cxn modelId="{7D6C96F6-7F9C-4B02-8833-A93E4A6E420C}" srcId="{1A2047EF-12DC-490E-9053-588A72C9F58C}" destId="{4B1F719A-1B9C-4671-98FC-C6984D4F9027}" srcOrd="4" destOrd="0" parTransId="{C7274BC6-5F2D-49CC-B1FE-AF9506D8AB9B}" sibTransId="{9EF11D93-DB27-40CC-A838-F06F89D53910}"/>
    <dgm:cxn modelId="{AE29861D-EF52-43BE-9E41-DEA5CAE33819}" type="presParOf" srcId="{5C519C19-F790-4BC9-A048-47A0CADE91B0}" destId="{50647BEA-9BEE-4CE5-9074-5001AF9D131D}" srcOrd="0" destOrd="0" presId="urn:microsoft.com/office/officeart/2005/8/layout/default"/>
    <dgm:cxn modelId="{ED22DD17-91E9-4A75-B33B-93005FFC9674}" type="presParOf" srcId="{5C519C19-F790-4BC9-A048-47A0CADE91B0}" destId="{177C64E7-4100-4DAD-B7EE-DE694E4168F1}" srcOrd="1" destOrd="0" presId="urn:microsoft.com/office/officeart/2005/8/layout/default"/>
    <dgm:cxn modelId="{BC83DA4D-366C-474B-9122-B5A89CB3644D}" type="presParOf" srcId="{5C519C19-F790-4BC9-A048-47A0CADE91B0}" destId="{AF68458B-4C49-4D71-8F96-ADA616AB7118}" srcOrd="2" destOrd="0" presId="urn:microsoft.com/office/officeart/2005/8/layout/default"/>
    <dgm:cxn modelId="{76C7C554-F67F-42FD-A041-493031A9D5A1}" type="presParOf" srcId="{5C519C19-F790-4BC9-A048-47A0CADE91B0}" destId="{155BBCBC-4A8B-4BAA-9B57-9A750B104627}" srcOrd="3" destOrd="0" presId="urn:microsoft.com/office/officeart/2005/8/layout/default"/>
    <dgm:cxn modelId="{F8EC4D42-A389-441C-BDDF-193B0CD08E96}" type="presParOf" srcId="{5C519C19-F790-4BC9-A048-47A0CADE91B0}" destId="{9FB037BB-BCC7-42E6-887C-F89D191540D7}" srcOrd="4" destOrd="0" presId="urn:microsoft.com/office/officeart/2005/8/layout/default"/>
    <dgm:cxn modelId="{2A43D3B5-79E2-415E-8B92-65DCEA5BFB07}" type="presParOf" srcId="{5C519C19-F790-4BC9-A048-47A0CADE91B0}" destId="{AD1CA1E4-CB18-4015-B50B-C94526B3FA2F}" srcOrd="5" destOrd="0" presId="urn:microsoft.com/office/officeart/2005/8/layout/default"/>
    <dgm:cxn modelId="{299104A1-2BBC-4D1D-8D93-C2D6BEE817AA}" type="presParOf" srcId="{5C519C19-F790-4BC9-A048-47A0CADE91B0}" destId="{9E499F59-65E9-4FB5-A406-F4D72DDBD8FD}" srcOrd="6" destOrd="0" presId="urn:microsoft.com/office/officeart/2005/8/layout/default"/>
    <dgm:cxn modelId="{D9E36DC9-5B80-417A-B45F-DB008A38C74C}" type="presParOf" srcId="{5C519C19-F790-4BC9-A048-47A0CADE91B0}" destId="{AB9E39BF-5D92-4DEF-AA6F-2410E33E4E6E}" srcOrd="7" destOrd="0" presId="urn:microsoft.com/office/officeart/2005/8/layout/default"/>
    <dgm:cxn modelId="{AA2F0289-274B-40AB-9D58-DE4620B28A12}" type="presParOf" srcId="{5C519C19-F790-4BC9-A048-47A0CADE91B0}" destId="{A8326491-B140-4DDF-8DFF-7D817C010E9F}" srcOrd="8" destOrd="0" presId="urn:microsoft.com/office/officeart/2005/8/layout/default"/>
    <dgm:cxn modelId="{48B4EE07-720D-4BCC-81B7-34D9BEE0D191}" type="presParOf" srcId="{5C519C19-F790-4BC9-A048-47A0CADE91B0}" destId="{67779D0B-17FB-4BEA-A337-1C2F8873D2FC}" srcOrd="9" destOrd="0" presId="urn:microsoft.com/office/officeart/2005/8/layout/default"/>
    <dgm:cxn modelId="{E3809B06-2839-4550-8B90-E878102907E5}" type="presParOf" srcId="{5C519C19-F790-4BC9-A048-47A0CADE91B0}" destId="{8A9B72C8-9D4B-4DAC-8C6F-93A90A627DE6}"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167A48C-AEEB-44A6-81F2-AB57170695A6}" type="doc">
      <dgm:prSet loTypeId="urn:microsoft.com/office/officeart/2005/8/layout/vList6" loCatId="list" qsTypeId="urn:microsoft.com/office/officeart/2005/8/quickstyle/simple5#2" qsCatId="simple" csTypeId="urn:microsoft.com/office/officeart/2005/8/colors/colorful1#5" csCatId="colorful" phldr="1"/>
      <dgm:spPr/>
      <dgm:t>
        <a:bodyPr/>
        <a:lstStyle/>
        <a:p>
          <a:endParaRPr lang="en-US"/>
        </a:p>
      </dgm:t>
    </dgm:pt>
    <dgm:pt modelId="{A55C60DF-B002-4CAC-9077-71FE74EA6259}">
      <dgm:prSet phldrT="[Text]"/>
      <dgm:spPr/>
      <dgm:t>
        <a:bodyPr/>
        <a:lstStyle/>
        <a:p>
          <a:r>
            <a:rPr lang="en-US" b="1" dirty="0">
              <a:latin typeface="+mj-lt"/>
            </a:rPr>
            <a:t>Pre-employment</a:t>
          </a:r>
          <a:endParaRPr lang="en-US" dirty="0">
            <a:latin typeface="+mj-lt"/>
          </a:endParaRPr>
        </a:p>
      </dgm:t>
    </dgm:pt>
    <dgm:pt modelId="{A52D7608-A312-4D58-800E-84403B41515B}" type="parTrans" cxnId="{B682292B-31D3-408D-B5A0-965E43178CC1}">
      <dgm:prSet/>
      <dgm:spPr/>
      <dgm:t>
        <a:bodyPr/>
        <a:lstStyle/>
        <a:p>
          <a:endParaRPr lang="en-US">
            <a:latin typeface="+mj-lt"/>
          </a:endParaRPr>
        </a:p>
      </dgm:t>
    </dgm:pt>
    <dgm:pt modelId="{39534B24-D957-418E-91B9-5C48D8F94920}" type="sibTrans" cxnId="{B682292B-31D3-408D-B5A0-965E43178CC1}">
      <dgm:prSet/>
      <dgm:spPr/>
      <dgm:t>
        <a:bodyPr/>
        <a:lstStyle/>
        <a:p>
          <a:endParaRPr lang="en-US">
            <a:latin typeface="+mj-lt"/>
          </a:endParaRPr>
        </a:p>
      </dgm:t>
    </dgm:pt>
    <dgm:pt modelId="{125AEB3B-2914-45CF-BC9E-8DDAC58D6EA1}">
      <dgm:prSet custT="1"/>
      <dgm:spPr/>
      <dgm:t>
        <a:bodyPr/>
        <a:lstStyle/>
        <a:p>
          <a:r>
            <a:rPr lang="en-US" sz="1800" dirty="0">
              <a:latin typeface="+mj-lt"/>
            </a:rPr>
            <a:t>Any person applying for a position that requires a CDL must complete a drug test AND alcohol test</a:t>
          </a:r>
        </a:p>
      </dgm:t>
    </dgm:pt>
    <dgm:pt modelId="{4FD9E64E-50D0-4150-A168-50333BFE3C99}" type="parTrans" cxnId="{C9AC1AB5-3625-4885-9A33-7D56AD72B86F}">
      <dgm:prSet/>
      <dgm:spPr/>
      <dgm:t>
        <a:bodyPr/>
        <a:lstStyle/>
        <a:p>
          <a:endParaRPr lang="en-US">
            <a:latin typeface="+mj-lt"/>
          </a:endParaRPr>
        </a:p>
      </dgm:t>
    </dgm:pt>
    <dgm:pt modelId="{96F48B1C-74F7-49C6-8F27-EAC86A4D123C}" type="sibTrans" cxnId="{C9AC1AB5-3625-4885-9A33-7D56AD72B86F}">
      <dgm:prSet/>
      <dgm:spPr/>
      <dgm:t>
        <a:bodyPr/>
        <a:lstStyle/>
        <a:p>
          <a:endParaRPr lang="en-US">
            <a:latin typeface="+mj-lt"/>
          </a:endParaRPr>
        </a:p>
      </dgm:t>
    </dgm:pt>
    <dgm:pt modelId="{4503625C-4988-48B0-AF5C-F9FA209DCD56}">
      <dgm:prSet/>
      <dgm:spPr/>
      <dgm:t>
        <a:bodyPr/>
        <a:lstStyle/>
        <a:p>
          <a:r>
            <a:rPr lang="en-US" b="1" dirty="0">
              <a:latin typeface="+mj-lt"/>
            </a:rPr>
            <a:t>Post-accident</a:t>
          </a:r>
        </a:p>
      </dgm:t>
    </dgm:pt>
    <dgm:pt modelId="{55ACF784-BEE3-447F-B6E6-DB38C2C1F1E4}" type="parTrans" cxnId="{6748C108-006A-4306-BDA7-D468EA06CF20}">
      <dgm:prSet/>
      <dgm:spPr/>
      <dgm:t>
        <a:bodyPr/>
        <a:lstStyle/>
        <a:p>
          <a:endParaRPr lang="en-US">
            <a:latin typeface="+mj-lt"/>
          </a:endParaRPr>
        </a:p>
      </dgm:t>
    </dgm:pt>
    <dgm:pt modelId="{0DEA9FD3-1EF4-47D4-953A-7A97B44286EA}" type="sibTrans" cxnId="{6748C108-006A-4306-BDA7-D468EA06CF20}">
      <dgm:prSet/>
      <dgm:spPr/>
      <dgm:t>
        <a:bodyPr/>
        <a:lstStyle/>
        <a:p>
          <a:endParaRPr lang="en-US">
            <a:latin typeface="+mj-lt"/>
          </a:endParaRPr>
        </a:p>
      </dgm:t>
    </dgm:pt>
    <dgm:pt modelId="{F4948C77-4AA5-4896-A00B-233579DB3B04}">
      <dgm:prSet custT="1"/>
      <dgm:spPr/>
      <dgm:t>
        <a:bodyPr/>
        <a:lstStyle/>
        <a:p>
          <a:r>
            <a:rPr lang="en-US" sz="1800" dirty="0">
              <a:latin typeface="+mj-lt"/>
            </a:rPr>
            <a:t>Loss of human life, serious injury, citation, major property damage</a:t>
          </a:r>
        </a:p>
      </dgm:t>
    </dgm:pt>
    <dgm:pt modelId="{7462FB8D-E4A8-42CD-9438-2AF41275B631}" type="parTrans" cxnId="{55A1E1FE-8FFE-4D0A-95F9-BCB074619878}">
      <dgm:prSet/>
      <dgm:spPr/>
      <dgm:t>
        <a:bodyPr/>
        <a:lstStyle/>
        <a:p>
          <a:endParaRPr lang="en-US">
            <a:latin typeface="+mj-lt"/>
          </a:endParaRPr>
        </a:p>
      </dgm:t>
    </dgm:pt>
    <dgm:pt modelId="{73981522-D0D7-4776-BC4F-9101E5CEAEAC}" type="sibTrans" cxnId="{55A1E1FE-8FFE-4D0A-95F9-BCB074619878}">
      <dgm:prSet/>
      <dgm:spPr/>
      <dgm:t>
        <a:bodyPr/>
        <a:lstStyle/>
        <a:p>
          <a:endParaRPr lang="en-US">
            <a:latin typeface="+mj-lt"/>
          </a:endParaRPr>
        </a:p>
      </dgm:t>
    </dgm:pt>
    <dgm:pt modelId="{F7A83898-434C-4D26-80FC-E1DC4A6D02F6}">
      <dgm:prSet/>
      <dgm:spPr/>
      <dgm:t>
        <a:bodyPr/>
        <a:lstStyle/>
        <a:p>
          <a:r>
            <a:rPr lang="en-US" b="1" dirty="0">
              <a:latin typeface="+mj-lt"/>
            </a:rPr>
            <a:t>Random</a:t>
          </a:r>
          <a:endParaRPr lang="en-US" dirty="0">
            <a:latin typeface="+mj-lt"/>
          </a:endParaRPr>
        </a:p>
      </dgm:t>
    </dgm:pt>
    <dgm:pt modelId="{CE2D6F6F-2AB3-4753-BC3D-6F4C98127180}" type="parTrans" cxnId="{5BB366DE-12A6-44A9-93DF-F4F1011FE846}">
      <dgm:prSet/>
      <dgm:spPr/>
      <dgm:t>
        <a:bodyPr/>
        <a:lstStyle/>
        <a:p>
          <a:endParaRPr lang="en-US">
            <a:latin typeface="+mj-lt"/>
          </a:endParaRPr>
        </a:p>
      </dgm:t>
    </dgm:pt>
    <dgm:pt modelId="{DBF61BD9-96ED-431A-B70C-EBA3360EC27B}" type="sibTrans" cxnId="{5BB366DE-12A6-44A9-93DF-F4F1011FE846}">
      <dgm:prSet/>
      <dgm:spPr/>
      <dgm:t>
        <a:bodyPr/>
        <a:lstStyle/>
        <a:p>
          <a:endParaRPr lang="en-US">
            <a:latin typeface="+mj-lt"/>
          </a:endParaRPr>
        </a:p>
      </dgm:t>
    </dgm:pt>
    <dgm:pt modelId="{CEE35FB9-02AB-4C8B-BE3E-CA39D404FD2B}">
      <dgm:prSet/>
      <dgm:spPr/>
      <dgm:t>
        <a:bodyPr/>
        <a:lstStyle/>
        <a:p>
          <a:r>
            <a:rPr lang="en-US" b="1" dirty="0">
              <a:latin typeface="+mj-lt"/>
            </a:rPr>
            <a:t>Reasonable Suspicion </a:t>
          </a:r>
        </a:p>
      </dgm:t>
    </dgm:pt>
    <dgm:pt modelId="{E233A547-55F7-48B5-A679-F5DF6AB00AB0}" type="parTrans" cxnId="{507A201E-00BF-4E7D-A4F6-0C8DA7DFE63A}">
      <dgm:prSet/>
      <dgm:spPr/>
      <dgm:t>
        <a:bodyPr/>
        <a:lstStyle/>
        <a:p>
          <a:endParaRPr lang="en-US">
            <a:latin typeface="+mj-lt"/>
          </a:endParaRPr>
        </a:p>
      </dgm:t>
    </dgm:pt>
    <dgm:pt modelId="{81DCFCCA-A04F-4B02-80D1-445B3FEC0CD4}" type="sibTrans" cxnId="{507A201E-00BF-4E7D-A4F6-0C8DA7DFE63A}">
      <dgm:prSet/>
      <dgm:spPr/>
      <dgm:t>
        <a:bodyPr/>
        <a:lstStyle/>
        <a:p>
          <a:endParaRPr lang="en-US">
            <a:latin typeface="+mj-lt"/>
          </a:endParaRPr>
        </a:p>
      </dgm:t>
    </dgm:pt>
    <dgm:pt modelId="{CF649516-B6C9-4601-B420-46420404A135}">
      <dgm:prSet custT="1"/>
      <dgm:spPr/>
      <dgm:t>
        <a:bodyPr/>
        <a:lstStyle/>
        <a:p>
          <a:r>
            <a:rPr lang="en-US" sz="1800" dirty="0">
              <a:latin typeface="+mj-lt"/>
            </a:rPr>
            <a:t>Result of trained observers reasonable belief that employee has violated policy</a:t>
          </a:r>
          <a:endParaRPr lang="en-US" sz="1600" dirty="0">
            <a:latin typeface="+mj-lt"/>
          </a:endParaRPr>
        </a:p>
      </dgm:t>
    </dgm:pt>
    <dgm:pt modelId="{EB0BB291-3919-4E4F-BACA-0DA1F019F06C}" type="parTrans" cxnId="{D4EEC71C-527F-465F-9B1A-A10BB9E35807}">
      <dgm:prSet/>
      <dgm:spPr/>
      <dgm:t>
        <a:bodyPr/>
        <a:lstStyle/>
        <a:p>
          <a:endParaRPr lang="en-US">
            <a:latin typeface="+mj-lt"/>
          </a:endParaRPr>
        </a:p>
      </dgm:t>
    </dgm:pt>
    <dgm:pt modelId="{3C364F52-3BCB-4C74-86E7-39FE1480421C}" type="sibTrans" cxnId="{D4EEC71C-527F-465F-9B1A-A10BB9E35807}">
      <dgm:prSet/>
      <dgm:spPr/>
      <dgm:t>
        <a:bodyPr/>
        <a:lstStyle/>
        <a:p>
          <a:endParaRPr lang="en-US">
            <a:latin typeface="+mj-lt"/>
          </a:endParaRPr>
        </a:p>
      </dgm:t>
    </dgm:pt>
    <dgm:pt modelId="{5F919FB0-F972-4D44-AC4E-CE19AAFD103A}">
      <dgm:prSet/>
      <dgm:spPr>
        <a:solidFill>
          <a:schemeClr val="accent5">
            <a:lumMod val="75000"/>
          </a:schemeClr>
        </a:solidFill>
      </dgm:spPr>
      <dgm:t>
        <a:bodyPr/>
        <a:lstStyle/>
        <a:p>
          <a:r>
            <a:rPr lang="en-US" b="1" dirty="0">
              <a:latin typeface="+mj-lt"/>
            </a:rPr>
            <a:t>Return-to-duty</a:t>
          </a:r>
        </a:p>
      </dgm:t>
    </dgm:pt>
    <dgm:pt modelId="{26174D83-6C3E-42DD-8942-AD853B01102A}" type="parTrans" cxnId="{4A4E7236-EB9C-4669-9247-95BDDEFAEEB8}">
      <dgm:prSet/>
      <dgm:spPr/>
      <dgm:t>
        <a:bodyPr/>
        <a:lstStyle/>
        <a:p>
          <a:endParaRPr lang="en-US">
            <a:latin typeface="+mj-lt"/>
          </a:endParaRPr>
        </a:p>
      </dgm:t>
    </dgm:pt>
    <dgm:pt modelId="{A1E8F195-97D0-4E28-A10E-F8DB8779C518}" type="sibTrans" cxnId="{4A4E7236-EB9C-4669-9247-95BDDEFAEEB8}">
      <dgm:prSet/>
      <dgm:spPr/>
      <dgm:t>
        <a:bodyPr/>
        <a:lstStyle/>
        <a:p>
          <a:endParaRPr lang="en-US">
            <a:latin typeface="+mj-lt"/>
          </a:endParaRPr>
        </a:p>
      </dgm:t>
    </dgm:pt>
    <dgm:pt modelId="{9F273ACA-B548-4645-82F0-34E82BBF50C0}">
      <dgm:prSet custT="1"/>
      <dgm:spPr/>
      <dgm:t>
        <a:bodyPr/>
        <a:lstStyle/>
        <a:p>
          <a:r>
            <a:rPr lang="en-US" sz="1700" dirty="0">
              <a:latin typeface="+mj-lt"/>
            </a:rPr>
            <a:t>CDL test for alcohol &gt; 0.04 (return at .00)</a:t>
          </a:r>
        </a:p>
      </dgm:t>
    </dgm:pt>
    <dgm:pt modelId="{64054FFC-D8EC-4411-BBA1-61040A62FB4E}" type="parTrans" cxnId="{50EA66B6-1F15-4495-9BA8-5EC0968E1659}">
      <dgm:prSet/>
      <dgm:spPr/>
      <dgm:t>
        <a:bodyPr/>
        <a:lstStyle/>
        <a:p>
          <a:endParaRPr lang="en-US">
            <a:latin typeface="+mj-lt"/>
          </a:endParaRPr>
        </a:p>
      </dgm:t>
    </dgm:pt>
    <dgm:pt modelId="{EE6B5B52-3DE4-48FF-947F-33F7C4A272E8}" type="sibTrans" cxnId="{50EA66B6-1F15-4495-9BA8-5EC0968E1659}">
      <dgm:prSet/>
      <dgm:spPr/>
      <dgm:t>
        <a:bodyPr/>
        <a:lstStyle/>
        <a:p>
          <a:endParaRPr lang="en-US">
            <a:latin typeface="+mj-lt"/>
          </a:endParaRPr>
        </a:p>
      </dgm:t>
    </dgm:pt>
    <dgm:pt modelId="{B53F7173-5721-4505-AAA6-977CE3B721CB}">
      <dgm:prSet/>
      <dgm:spPr/>
      <dgm:t>
        <a:bodyPr/>
        <a:lstStyle/>
        <a:p>
          <a:r>
            <a:rPr lang="en-US" b="1" dirty="0">
              <a:latin typeface="+mj-lt"/>
            </a:rPr>
            <a:t>Follow-up</a:t>
          </a:r>
          <a:r>
            <a:rPr lang="en-US" dirty="0">
              <a:latin typeface="+mj-lt"/>
            </a:rPr>
            <a:t> </a:t>
          </a:r>
        </a:p>
      </dgm:t>
    </dgm:pt>
    <dgm:pt modelId="{BB064691-A2C6-4294-8D3A-592DB6E78185}" type="parTrans" cxnId="{86C1938D-8A1D-4593-A32B-57B756FAC9A7}">
      <dgm:prSet/>
      <dgm:spPr/>
      <dgm:t>
        <a:bodyPr/>
        <a:lstStyle/>
        <a:p>
          <a:endParaRPr lang="en-US">
            <a:latin typeface="+mj-lt"/>
          </a:endParaRPr>
        </a:p>
      </dgm:t>
    </dgm:pt>
    <dgm:pt modelId="{23BDC489-5F02-4595-9A0F-8A426DCFEBB9}" type="sibTrans" cxnId="{86C1938D-8A1D-4593-A32B-57B756FAC9A7}">
      <dgm:prSet/>
      <dgm:spPr/>
      <dgm:t>
        <a:bodyPr/>
        <a:lstStyle/>
        <a:p>
          <a:endParaRPr lang="en-US">
            <a:latin typeface="+mj-lt"/>
          </a:endParaRPr>
        </a:p>
      </dgm:t>
    </dgm:pt>
    <dgm:pt modelId="{22FB986B-4A25-4069-8D0A-216C63CF01B6}">
      <dgm:prSet/>
      <dgm:spPr/>
      <dgm:t>
        <a:bodyPr/>
        <a:lstStyle/>
        <a:p>
          <a:r>
            <a:rPr lang="en-US" dirty="0">
              <a:latin typeface="+mj-lt"/>
            </a:rPr>
            <a:t>Unannounced testing prescribed SAP to ensure compliance to treatment program</a:t>
          </a:r>
        </a:p>
      </dgm:t>
    </dgm:pt>
    <dgm:pt modelId="{848D0458-44DC-4F83-B003-1C976FAC3595}" type="parTrans" cxnId="{314EB8B5-EDD2-4EB5-A2C7-58A581A91DD5}">
      <dgm:prSet/>
      <dgm:spPr/>
      <dgm:t>
        <a:bodyPr/>
        <a:lstStyle/>
        <a:p>
          <a:endParaRPr lang="en-US">
            <a:latin typeface="+mj-lt"/>
          </a:endParaRPr>
        </a:p>
      </dgm:t>
    </dgm:pt>
    <dgm:pt modelId="{485D965C-5E07-4AEF-9093-9784D6C3187D}" type="sibTrans" cxnId="{314EB8B5-EDD2-4EB5-A2C7-58A581A91DD5}">
      <dgm:prSet/>
      <dgm:spPr/>
      <dgm:t>
        <a:bodyPr/>
        <a:lstStyle/>
        <a:p>
          <a:endParaRPr lang="en-US">
            <a:latin typeface="+mj-lt"/>
          </a:endParaRPr>
        </a:p>
      </dgm:t>
    </dgm:pt>
    <dgm:pt modelId="{9C51E95A-EACD-4961-BEE7-022893247D49}">
      <dgm:prSet custT="1"/>
      <dgm:spPr/>
      <dgm:t>
        <a:bodyPr/>
        <a:lstStyle/>
        <a:p>
          <a:r>
            <a:rPr lang="en-US" sz="1800" dirty="0">
              <a:latin typeface="+mj-lt"/>
            </a:rPr>
            <a:t>Conducted quarterly on randomly selected pool of drivers</a:t>
          </a:r>
        </a:p>
      </dgm:t>
    </dgm:pt>
    <dgm:pt modelId="{9E3851ED-5566-4B5C-B90A-E394F4CED2F1}" type="parTrans" cxnId="{FF5B478D-B8DE-4B59-8C61-900AA2CC642F}">
      <dgm:prSet/>
      <dgm:spPr/>
      <dgm:t>
        <a:bodyPr/>
        <a:lstStyle/>
        <a:p>
          <a:endParaRPr lang="en-US">
            <a:latin typeface="+mj-lt"/>
          </a:endParaRPr>
        </a:p>
      </dgm:t>
    </dgm:pt>
    <dgm:pt modelId="{EE7C90A4-3787-4A2C-908B-3624B30C1380}" type="sibTrans" cxnId="{FF5B478D-B8DE-4B59-8C61-900AA2CC642F}">
      <dgm:prSet/>
      <dgm:spPr/>
      <dgm:t>
        <a:bodyPr/>
        <a:lstStyle/>
        <a:p>
          <a:endParaRPr lang="en-US">
            <a:latin typeface="+mj-lt"/>
          </a:endParaRPr>
        </a:p>
      </dgm:t>
    </dgm:pt>
    <dgm:pt modelId="{46A31E63-EB9F-4E39-B353-567442C34F8E}">
      <dgm:prSet custT="1"/>
      <dgm:spPr/>
      <dgm:t>
        <a:bodyPr/>
        <a:lstStyle/>
        <a:p>
          <a:r>
            <a:rPr lang="en-US" sz="1700" dirty="0">
              <a:latin typeface="+mj-lt"/>
            </a:rPr>
            <a:t>Positive drug/controlled substance test</a:t>
          </a:r>
        </a:p>
      </dgm:t>
    </dgm:pt>
    <dgm:pt modelId="{60C0F837-5BFD-4F49-8821-905F33207D5D}" type="parTrans" cxnId="{10A02443-7689-4FFF-A04A-0129A5BDF500}">
      <dgm:prSet/>
      <dgm:spPr/>
      <dgm:t>
        <a:bodyPr/>
        <a:lstStyle/>
        <a:p>
          <a:endParaRPr lang="en-US">
            <a:latin typeface="+mj-lt"/>
          </a:endParaRPr>
        </a:p>
      </dgm:t>
    </dgm:pt>
    <dgm:pt modelId="{2301656C-968A-4F5E-B1A1-F09B0014BEEF}" type="sibTrans" cxnId="{10A02443-7689-4FFF-A04A-0129A5BDF500}">
      <dgm:prSet/>
      <dgm:spPr/>
      <dgm:t>
        <a:bodyPr/>
        <a:lstStyle/>
        <a:p>
          <a:endParaRPr lang="en-US">
            <a:latin typeface="+mj-lt"/>
          </a:endParaRPr>
        </a:p>
      </dgm:t>
    </dgm:pt>
    <dgm:pt modelId="{C7A03FD3-C149-4EB1-B1C6-A187E7B43ED6}" type="pres">
      <dgm:prSet presAssocID="{D167A48C-AEEB-44A6-81F2-AB57170695A6}" presName="Name0" presStyleCnt="0">
        <dgm:presLayoutVars>
          <dgm:dir/>
          <dgm:animLvl val="lvl"/>
          <dgm:resizeHandles/>
        </dgm:presLayoutVars>
      </dgm:prSet>
      <dgm:spPr/>
    </dgm:pt>
    <dgm:pt modelId="{67ABA6BD-784B-49B9-B5FA-DAC6ABF51ADD}" type="pres">
      <dgm:prSet presAssocID="{A55C60DF-B002-4CAC-9077-71FE74EA6259}" presName="linNode" presStyleCnt="0"/>
      <dgm:spPr/>
    </dgm:pt>
    <dgm:pt modelId="{20C52438-7A71-4993-BE5D-F40B9BCF6369}" type="pres">
      <dgm:prSet presAssocID="{A55C60DF-B002-4CAC-9077-71FE74EA6259}" presName="parentShp" presStyleLbl="node1" presStyleIdx="0" presStyleCnt="6">
        <dgm:presLayoutVars>
          <dgm:bulletEnabled val="1"/>
        </dgm:presLayoutVars>
      </dgm:prSet>
      <dgm:spPr/>
    </dgm:pt>
    <dgm:pt modelId="{14F5ABC5-3281-472E-B14C-CD8AD3473073}" type="pres">
      <dgm:prSet presAssocID="{A55C60DF-B002-4CAC-9077-71FE74EA6259}" presName="childShp" presStyleLbl="bgAccFollowNode1" presStyleIdx="0" presStyleCnt="6">
        <dgm:presLayoutVars>
          <dgm:bulletEnabled val="1"/>
        </dgm:presLayoutVars>
      </dgm:prSet>
      <dgm:spPr/>
    </dgm:pt>
    <dgm:pt modelId="{E7FF8DBE-371B-4446-8D75-06F16285AA8F}" type="pres">
      <dgm:prSet presAssocID="{39534B24-D957-418E-91B9-5C48D8F94920}" presName="spacing" presStyleCnt="0"/>
      <dgm:spPr/>
    </dgm:pt>
    <dgm:pt modelId="{B760147C-A2EE-430F-82B9-4A4368C7513D}" type="pres">
      <dgm:prSet presAssocID="{4503625C-4988-48B0-AF5C-F9FA209DCD56}" presName="linNode" presStyleCnt="0"/>
      <dgm:spPr/>
    </dgm:pt>
    <dgm:pt modelId="{B0B33518-5746-4A9C-A18C-3CCF1243A7D5}" type="pres">
      <dgm:prSet presAssocID="{4503625C-4988-48B0-AF5C-F9FA209DCD56}" presName="parentShp" presStyleLbl="node1" presStyleIdx="1" presStyleCnt="6">
        <dgm:presLayoutVars>
          <dgm:bulletEnabled val="1"/>
        </dgm:presLayoutVars>
      </dgm:prSet>
      <dgm:spPr/>
    </dgm:pt>
    <dgm:pt modelId="{B66BAB39-F062-44B4-901B-C5F6B2F5A0E1}" type="pres">
      <dgm:prSet presAssocID="{4503625C-4988-48B0-AF5C-F9FA209DCD56}" presName="childShp" presStyleLbl="bgAccFollowNode1" presStyleIdx="1" presStyleCnt="6">
        <dgm:presLayoutVars>
          <dgm:bulletEnabled val="1"/>
        </dgm:presLayoutVars>
      </dgm:prSet>
      <dgm:spPr/>
    </dgm:pt>
    <dgm:pt modelId="{564C7146-7C85-44BF-991C-F403C2B00654}" type="pres">
      <dgm:prSet presAssocID="{0DEA9FD3-1EF4-47D4-953A-7A97B44286EA}" presName="spacing" presStyleCnt="0"/>
      <dgm:spPr/>
    </dgm:pt>
    <dgm:pt modelId="{70BA5958-02EF-485F-BC8E-48805547A818}" type="pres">
      <dgm:prSet presAssocID="{F7A83898-434C-4D26-80FC-E1DC4A6D02F6}" presName="linNode" presStyleCnt="0"/>
      <dgm:spPr/>
    </dgm:pt>
    <dgm:pt modelId="{6926422C-6354-4F35-A96B-D4C9384ABBDD}" type="pres">
      <dgm:prSet presAssocID="{F7A83898-434C-4D26-80FC-E1DC4A6D02F6}" presName="parentShp" presStyleLbl="node1" presStyleIdx="2" presStyleCnt="6">
        <dgm:presLayoutVars>
          <dgm:bulletEnabled val="1"/>
        </dgm:presLayoutVars>
      </dgm:prSet>
      <dgm:spPr/>
    </dgm:pt>
    <dgm:pt modelId="{731D584C-FAB3-4CBB-B23C-36978FD34A19}" type="pres">
      <dgm:prSet presAssocID="{F7A83898-434C-4D26-80FC-E1DC4A6D02F6}" presName="childShp" presStyleLbl="bgAccFollowNode1" presStyleIdx="2" presStyleCnt="6">
        <dgm:presLayoutVars>
          <dgm:bulletEnabled val="1"/>
        </dgm:presLayoutVars>
      </dgm:prSet>
      <dgm:spPr/>
    </dgm:pt>
    <dgm:pt modelId="{5BB94A60-B219-4B48-8FF8-BBBBC95F5D8B}" type="pres">
      <dgm:prSet presAssocID="{DBF61BD9-96ED-431A-B70C-EBA3360EC27B}" presName="spacing" presStyleCnt="0"/>
      <dgm:spPr/>
    </dgm:pt>
    <dgm:pt modelId="{0B23DE1F-FB4C-4323-A7DB-8778B4F1F1DD}" type="pres">
      <dgm:prSet presAssocID="{CEE35FB9-02AB-4C8B-BE3E-CA39D404FD2B}" presName="linNode" presStyleCnt="0"/>
      <dgm:spPr/>
    </dgm:pt>
    <dgm:pt modelId="{0D24E392-1002-4CD1-A9C3-2FA64E0B5205}" type="pres">
      <dgm:prSet presAssocID="{CEE35FB9-02AB-4C8B-BE3E-CA39D404FD2B}" presName="parentShp" presStyleLbl="node1" presStyleIdx="3" presStyleCnt="6">
        <dgm:presLayoutVars>
          <dgm:bulletEnabled val="1"/>
        </dgm:presLayoutVars>
      </dgm:prSet>
      <dgm:spPr/>
    </dgm:pt>
    <dgm:pt modelId="{8C2FBC82-1C96-4242-B341-B2614DA544CE}" type="pres">
      <dgm:prSet presAssocID="{CEE35FB9-02AB-4C8B-BE3E-CA39D404FD2B}" presName="childShp" presStyleLbl="bgAccFollowNode1" presStyleIdx="3" presStyleCnt="6">
        <dgm:presLayoutVars>
          <dgm:bulletEnabled val="1"/>
        </dgm:presLayoutVars>
      </dgm:prSet>
      <dgm:spPr/>
    </dgm:pt>
    <dgm:pt modelId="{ADB0FE45-A4E2-41E1-8155-4B7D307E8414}" type="pres">
      <dgm:prSet presAssocID="{81DCFCCA-A04F-4B02-80D1-445B3FEC0CD4}" presName="spacing" presStyleCnt="0"/>
      <dgm:spPr/>
    </dgm:pt>
    <dgm:pt modelId="{046A5E89-0511-4300-89A7-EB48E7E64A06}" type="pres">
      <dgm:prSet presAssocID="{5F919FB0-F972-4D44-AC4E-CE19AAFD103A}" presName="linNode" presStyleCnt="0"/>
      <dgm:spPr/>
    </dgm:pt>
    <dgm:pt modelId="{125FD7CA-F7FA-4C53-9678-726AA1C13395}" type="pres">
      <dgm:prSet presAssocID="{5F919FB0-F972-4D44-AC4E-CE19AAFD103A}" presName="parentShp" presStyleLbl="node1" presStyleIdx="4" presStyleCnt="6">
        <dgm:presLayoutVars>
          <dgm:bulletEnabled val="1"/>
        </dgm:presLayoutVars>
      </dgm:prSet>
      <dgm:spPr/>
    </dgm:pt>
    <dgm:pt modelId="{4598D88D-57EE-4632-BF32-59487F376569}" type="pres">
      <dgm:prSet presAssocID="{5F919FB0-F972-4D44-AC4E-CE19AAFD103A}" presName="childShp" presStyleLbl="bgAccFollowNode1" presStyleIdx="4" presStyleCnt="6" custScaleY="107343">
        <dgm:presLayoutVars>
          <dgm:bulletEnabled val="1"/>
        </dgm:presLayoutVars>
      </dgm:prSet>
      <dgm:spPr/>
    </dgm:pt>
    <dgm:pt modelId="{53B4A65A-5E55-4277-A566-3ADBB926FDC3}" type="pres">
      <dgm:prSet presAssocID="{A1E8F195-97D0-4E28-A10E-F8DB8779C518}" presName="spacing" presStyleCnt="0"/>
      <dgm:spPr/>
    </dgm:pt>
    <dgm:pt modelId="{7112357D-337C-4557-AEE4-DFB1BF2ABFEA}" type="pres">
      <dgm:prSet presAssocID="{B53F7173-5721-4505-AAA6-977CE3B721CB}" presName="linNode" presStyleCnt="0"/>
      <dgm:spPr/>
    </dgm:pt>
    <dgm:pt modelId="{216B482A-E0EA-4122-BAD7-4342B81782EA}" type="pres">
      <dgm:prSet presAssocID="{B53F7173-5721-4505-AAA6-977CE3B721CB}" presName="parentShp" presStyleLbl="node1" presStyleIdx="5" presStyleCnt="6">
        <dgm:presLayoutVars>
          <dgm:bulletEnabled val="1"/>
        </dgm:presLayoutVars>
      </dgm:prSet>
      <dgm:spPr/>
    </dgm:pt>
    <dgm:pt modelId="{F1035F01-0018-4383-81BF-7E7EE41E3EDE}" type="pres">
      <dgm:prSet presAssocID="{B53F7173-5721-4505-AAA6-977CE3B721CB}" presName="childShp" presStyleLbl="bgAccFollowNode1" presStyleIdx="5" presStyleCnt="6">
        <dgm:presLayoutVars>
          <dgm:bulletEnabled val="1"/>
        </dgm:presLayoutVars>
      </dgm:prSet>
      <dgm:spPr/>
    </dgm:pt>
  </dgm:ptLst>
  <dgm:cxnLst>
    <dgm:cxn modelId="{6748C108-006A-4306-BDA7-D468EA06CF20}" srcId="{D167A48C-AEEB-44A6-81F2-AB57170695A6}" destId="{4503625C-4988-48B0-AF5C-F9FA209DCD56}" srcOrd="1" destOrd="0" parTransId="{55ACF784-BEE3-447F-B6E6-DB38C2C1F1E4}" sibTransId="{0DEA9FD3-1EF4-47D4-953A-7A97B44286EA}"/>
    <dgm:cxn modelId="{4080F214-998F-49C7-8B85-B6CC2FD468F4}" type="presOf" srcId="{CF649516-B6C9-4601-B420-46420404A135}" destId="{8C2FBC82-1C96-4242-B341-B2614DA544CE}" srcOrd="0" destOrd="0" presId="urn:microsoft.com/office/officeart/2005/8/layout/vList6"/>
    <dgm:cxn modelId="{D4EEC71C-527F-465F-9B1A-A10BB9E35807}" srcId="{CEE35FB9-02AB-4C8B-BE3E-CA39D404FD2B}" destId="{CF649516-B6C9-4601-B420-46420404A135}" srcOrd="0" destOrd="0" parTransId="{EB0BB291-3919-4E4F-BACA-0DA1F019F06C}" sibTransId="{3C364F52-3BCB-4C74-86E7-39FE1480421C}"/>
    <dgm:cxn modelId="{507A201E-00BF-4E7D-A4F6-0C8DA7DFE63A}" srcId="{D167A48C-AEEB-44A6-81F2-AB57170695A6}" destId="{CEE35FB9-02AB-4C8B-BE3E-CA39D404FD2B}" srcOrd="3" destOrd="0" parTransId="{E233A547-55F7-48B5-A679-F5DF6AB00AB0}" sibTransId="{81DCFCCA-A04F-4B02-80D1-445B3FEC0CD4}"/>
    <dgm:cxn modelId="{692B471F-2A3D-47E7-B70F-9D55E891BC2D}" type="presOf" srcId="{CEE35FB9-02AB-4C8B-BE3E-CA39D404FD2B}" destId="{0D24E392-1002-4CD1-A9C3-2FA64E0B5205}" srcOrd="0" destOrd="0" presId="urn:microsoft.com/office/officeart/2005/8/layout/vList6"/>
    <dgm:cxn modelId="{B682292B-31D3-408D-B5A0-965E43178CC1}" srcId="{D167A48C-AEEB-44A6-81F2-AB57170695A6}" destId="{A55C60DF-B002-4CAC-9077-71FE74EA6259}" srcOrd="0" destOrd="0" parTransId="{A52D7608-A312-4D58-800E-84403B41515B}" sibTransId="{39534B24-D957-418E-91B9-5C48D8F94920}"/>
    <dgm:cxn modelId="{4A4E7236-EB9C-4669-9247-95BDDEFAEEB8}" srcId="{D167A48C-AEEB-44A6-81F2-AB57170695A6}" destId="{5F919FB0-F972-4D44-AC4E-CE19AAFD103A}" srcOrd="4" destOrd="0" parTransId="{26174D83-6C3E-42DD-8942-AD853B01102A}" sibTransId="{A1E8F195-97D0-4E28-A10E-F8DB8779C518}"/>
    <dgm:cxn modelId="{10A02443-7689-4FFF-A04A-0129A5BDF500}" srcId="{5F919FB0-F972-4D44-AC4E-CE19AAFD103A}" destId="{46A31E63-EB9F-4E39-B353-567442C34F8E}" srcOrd="1" destOrd="0" parTransId="{60C0F837-5BFD-4F49-8821-905F33207D5D}" sibTransId="{2301656C-968A-4F5E-B1A1-F09B0014BEEF}"/>
    <dgm:cxn modelId="{CBBF1B6B-E04E-4201-9A5E-DB2A3391EE90}" type="presOf" srcId="{22FB986B-4A25-4069-8D0A-216C63CF01B6}" destId="{F1035F01-0018-4383-81BF-7E7EE41E3EDE}" srcOrd="0" destOrd="0" presId="urn:microsoft.com/office/officeart/2005/8/layout/vList6"/>
    <dgm:cxn modelId="{2BAAE452-18FC-4764-993D-87AD5E14AF33}" type="presOf" srcId="{9C51E95A-EACD-4961-BEE7-022893247D49}" destId="{731D584C-FAB3-4CBB-B23C-36978FD34A19}" srcOrd="0" destOrd="0" presId="urn:microsoft.com/office/officeart/2005/8/layout/vList6"/>
    <dgm:cxn modelId="{F86AF876-A74D-4A98-9C79-A1B613C34A43}" type="presOf" srcId="{125AEB3B-2914-45CF-BC9E-8DDAC58D6EA1}" destId="{14F5ABC5-3281-472E-B14C-CD8AD3473073}" srcOrd="0" destOrd="0" presId="urn:microsoft.com/office/officeart/2005/8/layout/vList6"/>
    <dgm:cxn modelId="{2886E85A-6F93-4497-A17C-1A6C36007DAE}" type="presOf" srcId="{46A31E63-EB9F-4E39-B353-567442C34F8E}" destId="{4598D88D-57EE-4632-BF32-59487F376569}" srcOrd="0" destOrd="1" presId="urn:microsoft.com/office/officeart/2005/8/layout/vList6"/>
    <dgm:cxn modelId="{C5FC0087-D939-4340-A223-BF9496C8B2DC}" type="presOf" srcId="{A55C60DF-B002-4CAC-9077-71FE74EA6259}" destId="{20C52438-7A71-4993-BE5D-F40B9BCF6369}" srcOrd="0" destOrd="0" presId="urn:microsoft.com/office/officeart/2005/8/layout/vList6"/>
    <dgm:cxn modelId="{FC6E1088-2A4A-4078-929B-B77917609522}" type="presOf" srcId="{5F919FB0-F972-4D44-AC4E-CE19AAFD103A}" destId="{125FD7CA-F7FA-4C53-9678-726AA1C13395}" srcOrd="0" destOrd="0" presId="urn:microsoft.com/office/officeart/2005/8/layout/vList6"/>
    <dgm:cxn modelId="{FF5B478D-B8DE-4B59-8C61-900AA2CC642F}" srcId="{F7A83898-434C-4D26-80FC-E1DC4A6D02F6}" destId="{9C51E95A-EACD-4961-BEE7-022893247D49}" srcOrd="0" destOrd="0" parTransId="{9E3851ED-5566-4B5C-B90A-E394F4CED2F1}" sibTransId="{EE7C90A4-3787-4A2C-908B-3624B30C1380}"/>
    <dgm:cxn modelId="{86C1938D-8A1D-4593-A32B-57B756FAC9A7}" srcId="{D167A48C-AEEB-44A6-81F2-AB57170695A6}" destId="{B53F7173-5721-4505-AAA6-977CE3B721CB}" srcOrd="5" destOrd="0" parTransId="{BB064691-A2C6-4294-8D3A-592DB6E78185}" sibTransId="{23BDC489-5F02-4595-9A0F-8A426DCFEBB9}"/>
    <dgm:cxn modelId="{B2369592-0BCC-4766-83AD-16D4B16E9F8F}" type="presOf" srcId="{F7A83898-434C-4D26-80FC-E1DC4A6D02F6}" destId="{6926422C-6354-4F35-A96B-D4C9384ABBDD}" srcOrd="0" destOrd="0" presId="urn:microsoft.com/office/officeart/2005/8/layout/vList6"/>
    <dgm:cxn modelId="{6E6DAAAD-58EA-4BB6-B6F0-29B36DD75DBC}" type="presOf" srcId="{D167A48C-AEEB-44A6-81F2-AB57170695A6}" destId="{C7A03FD3-C149-4EB1-B1C6-A187E7B43ED6}" srcOrd="0" destOrd="0" presId="urn:microsoft.com/office/officeart/2005/8/layout/vList6"/>
    <dgm:cxn modelId="{C9AC1AB5-3625-4885-9A33-7D56AD72B86F}" srcId="{A55C60DF-B002-4CAC-9077-71FE74EA6259}" destId="{125AEB3B-2914-45CF-BC9E-8DDAC58D6EA1}" srcOrd="0" destOrd="0" parTransId="{4FD9E64E-50D0-4150-A168-50333BFE3C99}" sibTransId="{96F48B1C-74F7-49C6-8F27-EAC86A4D123C}"/>
    <dgm:cxn modelId="{314EB8B5-EDD2-4EB5-A2C7-58A581A91DD5}" srcId="{B53F7173-5721-4505-AAA6-977CE3B721CB}" destId="{22FB986B-4A25-4069-8D0A-216C63CF01B6}" srcOrd="0" destOrd="0" parTransId="{848D0458-44DC-4F83-B003-1C976FAC3595}" sibTransId="{485D965C-5E07-4AEF-9093-9784D6C3187D}"/>
    <dgm:cxn modelId="{50EA66B6-1F15-4495-9BA8-5EC0968E1659}" srcId="{5F919FB0-F972-4D44-AC4E-CE19AAFD103A}" destId="{9F273ACA-B548-4645-82F0-34E82BBF50C0}" srcOrd="0" destOrd="0" parTransId="{64054FFC-D8EC-4411-BBA1-61040A62FB4E}" sibTransId="{EE6B5B52-3DE4-48FF-947F-33F7C4A272E8}"/>
    <dgm:cxn modelId="{E4B787C2-2728-4C4F-B4FF-4A5985E6FE23}" type="presOf" srcId="{B53F7173-5721-4505-AAA6-977CE3B721CB}" destId="{216B482A-E0EA-4122-BAD7-4342B81782EA}" srcOrd="0" destOrd="0" presId="urn:microsoft.com/office/officeart/2005/8/layout/vList6"/>
    <dgm:cxn modelId="{44693ACA-11D4-4B2C-95D9-93B53E901DF5}" type="presOf" srcId="{9F273ACA-B548-4645-82F0-34E82BBF50C0}" destId="{4598D88D-57EE-4632-BF32-59487F376569}" srcOrd="0" destOrd="0" presId="urn:microsoft.com/office/officeart/2005/8/layout/vList6"/>
    <dgm:cxn modelId="{5BB366DE-12A6-44A9-93DF-F4F1011FE846}" srcId="{D167A48C-AEEB-44A6-81F2-AB57170695A6}" destId="{F7A83898-434C-4D26-80FC-E1DC4A6D02F6}" srcOrd="2" destOrd="0" parTransId="{CE2D6F6F-2AB3-4753-BC3D-6F4C98127180}" sibTransId="{DBF61BD9-96ED-431A-B70C-EBA3360EC27B}"/>
    <dgm:cxn modelId="{EDFF5AEF-F212-440C-BF2F-93C7DC33368E}" type="presOf" srcId="{4503625C-4988-48B0-AF5C-F9FA209DCD56}" destId="{B0B33518-5746-4A9C-A18C-3CCF1243A7D5}" srcOrd="0" destOrd="0" presId="urn:microsoft.com/office/officeart/2005/8/layout/vList6"/>
    <dgm:cxn modelId="{A49B71F8-2628-4EF9-9190-4BABC58E47B2}" type="presOf" srcId="{F4948C77-4AA5-4896-A00B-233579DB3B04}" destId="{B66BAB39-F062-44B4-901B-C5F6B2F5A0E1}" srcOrd="0" destOrd="0" presId="urn:microsoft.com/office/officeart/2005/8/layout/vList6"/>
    <dgm:cxn modelId="{55A1E1FE-8FFE-4D0A-95F9-BCB074619878}" srcId="{4503625C-4988-48B0-AF5C-F9FA209DCD56}" destId="{F4948C77-4AA5-4896-A00B-233579DB3B04}" srcOrd="0" destOrd="0" parTransId="{7462FB8D-E4A8-42CD-9438-2AF41275B631}" sibTransId="{73981522-D0D7-4776-BC4F-9101E5CEAEAC}"/>
    <dgm:cxn modelId="{63657C37-E913-4CAA-B2C4-10FEA0D2638C}" type="presParOf" srcId="{C7A03FD3-C149-4EB1-B1C6-A187E7B43ED6}" destId="{67ABA6BD-784B-49B9-B5FA-DAC6ABF51ADD}" srcOrd="0" destOrd="0" presId="urn:microsoft.com/office/officeart/2005/8/layout/vList6"/>
    <dgm:cxn modelId="{5749B2B4-CB57-4E39-90A1-7AA3DF6801D9}" type="presParOf" srcId="{67ABA6BD-784B-49B9-B5FA-DAC6ABF51ADD}" destId="{20C52438-7A71-4993-BE5D-F40B9BCF6369}" srcOrd="0" destOrd="0" presId="urn:microsoft.com/office/officeart/2005/8/layout/vList6"/>
    <dgm:cxn modelId="{23E69C02-CBC0-4DEB-AEAC-D5B5908890AC}" type="presParOf" srcId="{67ABA6BD-784B-49B9-B5FA-DAC6ABF51ADD}" destId="{14F5ABC5-3281-472E-B14C-CD8AD3473073}" srcOrd="1" destOrd="0" presId="urn:microsoft.com/office/officeart/2005/8/layout/vList6"/>
    <dgm:cxn modelId="{157C81F2-D757-44E7-AB0A-CB82094F3472}" type="presParOf" srcId="{C7A03FD3-C149-4EB1-B1C6-A187E7B43ED6}" destId="{E7FF8DBE-371B-4446-8D75-06F16285AA8F}" srcOrd="1" destOrd="0" presId="urn:microsoft.com/office/officeart/2005/8/layout/vList6"/>
    <dgm:cxn modelId="{05850C97-CFF6-4542-8964-3385FC63198B}" type="presParOf" srcId="{C7A03FD3-C149-4EB1-B1C6-A187E7B43ED6}" destId="{B760147C-A2EE-430F-82B9-4A4368C7513D}" srcOrd="2" destOrd="0" presId="urn:microsoft.com/office/officeart/2005/8/layout/vList6"/>
    <dgm:cxn modelId="{D598ACC6-83F8-4FD2-9E94-57A58657BDFB}" type="presParOf" srcId="{B760147C-A2EE-430F-82B9-4A4368C7513D}" destId="{B0B33518-5746-4A9C-A18C-3CCF1243A7D5}" srcOrd="0" destOrd="0" presId="urn:microsoft.com/office/officeart/2005/8/layout/vList6"/>
    <dgm:cxn modelId="{6BBF724C-D23F-4536-9F0D-386763302661}" type="presParOf" srcId="{B760147C-A2EE-430F-82B9-4A4368C7513D}" destId="{B66BAB39-F062-44B4-901B-C5F6B2F5A0E1}" srcOrd="1" destOrd="0" presId="urn:microsoft.com/office/officeart/2005/8/layout/vList6"/>
    <dgm:cxn modelId="{165368F9-3E69-4B40-A10F-FC5B73F78285}" type="presParOf" srcId="{C7A03FD3-C149-4EB1-B1C6-A187E7B43ED6}" destId="{564C7146-7C85-44BF-991C-F403C2B00654}" srcOrd="3" destOrd="0" presId="urn:microsoft.com/office/officeart/2005/8/layout/vList6"/>
    <dgm:cxn modelId="{EB65F4C9-6991-4566-A8A5-2A067E5408D3}" type="presParOf" srcId="{C7A03FD3-C149-4EB1-B1C6-A187E7B43ED6}" destId="{70BA5958-02EF-485F-BC8E-48805547A818}" srcOrd="4" destOrd="0" presId="urn:microsoft.com/office/officeart/2005/8/layout/vList6"/>
    <dgm:cxn modelId="{8B1CBFA8-F4FB-4815-85DD-7DF39936CCAA}" type="presParOf" srcId="{70BA5958-02EF-485F-BC8E-48805547A818}" destId="{6926422C-6354-4F35-A96B-D4C9384ABBDD}" srcOrd="0" destOrd="0" presId="urn:microsoft.com/office/officeart/2005/8/layout/vList6"/>
    <dgm:cxn modelId="{25A03DCC-27BB-4F6B-859F-CE4C57409B0C}" type="presParOf" srcId="{70BA5958-02EF-485F-BC8E-48805547A818}" destId="{731D584C-FAB3-4CBB-B23C-36978FD34A19}" srcOrd="1" destOrd="0" presId="urn:microsoft.com/office/officeart/2005/8/layout/vList6"/>
    <dgm:cxn modelId="{7D0BC463-6A7C-4031-B56E-14F74B8C428C}" type="presParOf" srcId="{C7A03FD3-C149-4EB1-B1C6-A187E7B43ED6}" destId="{5BB94A60-B219-4B48-8FF8-BBBBC95F5D8B}" srcOrd="5" destOrd="0" presId="urn:microsoft.com/office/officeart/2005/8/layout/vList6"/>
    <dgm:cxn modelId="{18215DAC-9032-4DA1-9FDB-D1A78CEC9DDB}" type="presParOf" srcId="{C7A03FD3-C149-4EB1-B1C6-A187E7B43ED6}" destId="{0B23DE1F-FB4C-4323-A7DB-8778B4F1F1DD}" srcOrd="6" destOrd="0" presId="urn:microsoft.com/office/officeart/2005/8/layout/vList6"/>
    <dgm:cxn modelId="{676A95D6-2895-4C92-905C-C74E1B6F3798}" type="presParOf" srcId="{0B23DE1F-FB4C-4323-A7DB-8778B4F1F1DD}" destId="{0D24E392-1002-4CD1-A9C3-2FA64E0B5205}" srcOrd="0" destOrd="0" presId="urn:microsoft.com/office/officeart/2005/8/layout/vList6"/>
    <dgm:cxn modelId="{E10E92AF-5CBD-4105-9D0F-D4BD77A63200}" type="presParOf" srcId="{0B23DE1F-FB4C-4323-A7DB-8778B4F1F1DD}" destId="{8C2FBC82-1C96-4242-B341-B2614DA544CE}" srcOrd="1" destOrd="0" presId="urn:microsoft.com/office/officeart/2005/8/layout/vList6"/>
    <dgm:cxn modelId="{820CBA2A-9D8C-404F-94DE-5CB3DB68418D}" type="presParOf" srcId="{C7A03FD3-C149-4EB1-B1C6-A187E7B43ED6}" destId="{ADB0FE45-A4E2-41E1-8155-4B7D307E8414}" srcOrd="7" destOrd="0" presId="urn:microsoft.com/office/officeart/2005/8/layout/vList6"/>
    <dgm:cxn modelId="{DDAAA718-A9C8-4C1E-A6B5-1919A2CD72B9}" type="presParOf" srcId="{C7A03FD3-C149-4EB1-B1C6-A187E7B43ED6}" destId="{046A5E89-0511-4300-89A7-EB48E7E64A06}" srcOrd="8" destOrd="0" presId="urn:microsoft.com/office/officeart/2005/8/layout/vList6"/>
    <dgm:cxn modelId="{6D32117A-DC23-42AA-AA54-149B5BE82FF9}" type="presParOf" srcId="{046A5E89-0511-4300-89A7-EB48E7E64A06}" destId="{125FD7CA-F7FA-4C53-9678-726AA1C13395}" srcOrd="0" destOrd="0" presId="urn:microsoft.com/office/officeart/2005/8/layout/vList6"/>
    <dgm:cxn modelId="{EA72161B-C468-463C-BD37-1AC79CF53E2D}" type="presParOf" srcId="{046A5E89-0511-4300-89A7-EB48E7E64A06}" destId="{4598D88D-57EE-4632-BF32-59487F376569}" srcOrd="1" destOrd="0" presId="urn:microsoft.com/office/officeart/2005/8/layout/vList6"/>
    <dgm:cxn modelId="{7F248025-9470-4BC9-990F-A5FB7B6B6861}" type="presParOf" srcId="{C7A03FD3-C149-4EB1-B1C6-A187E7B43ED6}" destId="{53B4A65A-5E55-4277-A566-3ADBB926FDC3}" srcOrd="9" destOrd="0" presId="urn:microsoft.com/office/officeart/2005/8/layout/vList6"/>
    <dgm:cxn modelId="{682D9BEC-B28F-4EF9-997E-98A6C5A9FE96}" type="presParOf" srcId="{C7A03FD3-C149-4EB1-B1C6-A187E7B43ED6}" destId="{7112357D-337C-4557-AEE4-DFB1BF2ABFEA}" srcOrd="10" destOrd="0" presId="urn:microsoft.com/office/officeart/2005/8/layout/vList6"/>
    <dgm:cxn modelId="{F4FC526B-9D29-4CE8-AAFB-3E9294D2BA0D}" type="presParOf" srcId="{7112357D-337C-4557-AEE4-DFB1BF2ABFEA}" destId="{216B482A-E0EA-4122-BAD7-4342B81782EA}" srcOrd="0" destOrd="0" presId="urn:microsoft.com/office/officeart/2005/8/layout/vList6"/>
    <dgm:cxn modelId="{69D0AA7C-E1D6-4517-8E7F-FC4671CD0923}" type="presParOf" srcId="{7112357D-337C-4557-AEE4-DFB1BF2ABFEA}" destId="{F1035F01-0018-4383-81BF-7E7EE41E3EDE}"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31E4B3C-471F-4FF0-A673-8E86629DECC0}" type="doc">
      <dgm:prSet loTypeId="urn:microsoft.com/office/officeart/2005/8/layout/process1" loCatId="process" qsTypeId="urn:microsoft.com/office/officeart/2005/8/quickstyle/simple1#8" qsCatId="simple" csTypeId="urn:microsoft.com/office/officeart/2005/8/colors/accent1_2#3" csCatId="accent1" phldr="1"/>
      <dgm:spPr/>
      <dgm:t>
        <a:bodyPr/>
        <a:lstStyle/>
        <a:p>
          <a:endParaRPr lang="en-US"/>
        </a:p>
      </dgm:t>
    </dgm:pt>
    <dgm:pt modelId="{9F68909D-1D8C-4F33-A34F-6C898663E2E0}">
      <dgm:prSet phldrT="[Text]"/>
      <dgm:spPr/>
      <dgm:t>
        <a:bodyPr/>
        <a:lstStyle/>
        <a:p>
          <a:r>
            <a:rPr lang="en-US" dirty="0"/>
            <a:t>Clearinghouse check and Drug screen conducted prior to obtaining position</a:t>
          </a:r>
        </a:p>
      </dgm:t>
    </dgm:pt>
    <dgm:pt modelId="{4A22791A-01C0-46BB-9D7F-BD3C4EFCE5B2}" type="parTrans" cxnId="{A6F62A38-9B30-4929-9359-6949BE7CD635}">
      <dgm:prSet/>
      <dgm:spPr/>
      <dgm:t>
        <a:bodyPr/>
        <a:lstStyle/>
        <a:p>
          <a:endParaRPr lang="en-US"/>
        </a:p>
      </dgm:t>
    </dgm:pt>
    <dgm:pt modelId="{2BED7CAF-A9B0-48F3-A8C3-ED355A94F46C}" type="sibTrans" cxnId="{A6F62A38-9B30-4929-9359-6949BE7CD635}">
      <dgm:prSet/>
      <dgm:spPr/>
      <dgm:t>
        <a:bodyPr/>
        <a:lstStyle/>
        <a:p>
          <a:endParaRPr lang="en-US"/>
        </a:p>
      </dgm:t>
    </dgm:pt>
    <dgm:pt modelId="{9D3F4607-DF55-42A8-A278-D561BA3419E2}">
      <dgm:prSet phldrT="[Text]"/>
      <dgm:spPr/>
      <dgm:t>
        <a:bodyPr/>
        <a:lstStyle/>
        <a:p>
          <a:r>
            <a:rPr lang="en-US" dirty="0"/>
            <a:t>Breath Alcohol Test conducted on first day</a:t>
          </a:r>
        </a:p>
      </dgm:t>
    </dgm:pt>
    <dgm:pt modelId="{91F86034-E00F-47F8-B7A3-0604CCC1E3C4}" type="parTrans" cxnId="{871A4BDE-B6BB-4B05-A516-1D2A57D63C00}">
      <dgm:prSet/>
      <dgm:spPr/>
      <dgm:t>
        <a:bodyPr/>
        <a:lstStyle/>
        <a:p>
          <a:endParaRPr lang="en-US"/>
        </a:p>
      </dgm:t>
    </dgm:pt>
    <dgm:pt modelId="{3C3E1487-ADD6-4C1E-9254-304069062C21}" type="sibTrans" cxnId="{871A4BDE-B6BB-4B05-A516-1D2A57D63C00}">
      <dgm:prSet/>
      <dgm:spPr/>
      <dgm:t>
        <a:bodyPr/>
        <a:lstStyle/>
        <a:p>
          <a:endParaRPr lang="en-US"/>
        </a:p>
      </dgm:t>
    </dgm:pt>
    <dgm:pt modelId="{D5F53F96-558F-4685-B4F8-63B3EEF95EFE}">
      <dgm:prSet phldrT="[Text]"/>
      <dgm:spPr/>
      <dgm:t>
        <a:bodyPr/>
        <a:lstStyle/>
        <a:p>
          <a:r>
            <a:rPr lang="en-US" dirty="0"/>
            <a:t>Results must be provided prior to beginning work in safety sensitive position</a:t>
          </a:r>
        </a:p>
      </dgm:t>
    </dgm:pt>
    <dgm:pt modelId="{88545A16-0AE1-4387-BED0-BDE75FCE9981}" type="parTrans" cxnId="{AB3BE91A-8FD7-46CC-8FB8-DE09C91238D5}">
      <dgm:prSet/>
      <dgm:spPr/>
      <dgm:t>
        <a:bodyPr/>
        <a:lstStyle/>
        <a:p>
          <a:endParaRPr lang="en-US"/>
        </a:p>
      </dgm:t>
    </dgm:pt>
    <dgm:pt modelId="{6791A25E-5B2F-4989-B94F-1F1D95B89C64}" type="sibTrans" cxnId="{AB3BE91A-8FD7-46CC-8FB8-DE09C91238D5}">
      <dgm:prSet/>
      <dgm:spPr/>
      <dgm:t>
        <a:bodyPr/>
        <a:lstStyle/>
        <a:p>
          <a:endParaRPr lang="en-US"/>
        </a:p>
      </dgm:t>
    </dgm:pt>
    <dgm:pt modelId="{F4A458B7-87C1-4260-8248-55A921E58368}" type="pres">
      <dgm:prSet presAssocID="{731E4B3C-471F-4FF0-A673-8E86629DECC0}" presName="Name0" presStyleCnt="0">
        <dgm:presLayoutVars>
          <dgm:dir/>
          <dgm:resizeHandles val="exact"/>
        </dgm:presLayoutVars>
      </dgm:prSet>
      <dgm:spPr/>
    </dgm:pt>
    <dgm:pt modelId="{8C2BEB8E-32DA-415C-B147-768481594AF9}" type="pres">
      <dgm:prSet presAssocID="{9F68909D-1D8C-4F33-A34F-6C898663E2E0}" presName="node" presStyleLbl="node1" presStyleIdx="0" presStyleCnt="3">
        <dgm:presLayoutVars>
          <dgm:bulletEnabled val="1"/>
        </dgm:presLayoutVars>
      </dgm:prSet>
      <dgm:spPr/>
    </dgm:pt>
    <dgm:pt modelId="{E6B0C98B-0139-40A7-AC78-7ABB317F4EB8}" type="pres">
      <dgm:prSet presAssocID="{2BED7CAF-A9B0-48F3-A8C3-ED355A94F46C}" presName="sibTrans" presStyleLbl="sibTrans2D1" presStyleIdx="0" presStyleCnt="2"/>
      <dgm:spPr/>
    </dgm:pt>
    <dgm:pt modelId="{485C5430-EE13-447D-AE51-6396EEEED9C4}" type="pres">
      <dgm:prSet presAssocID="{2BED7CAF-A9B0-48F3-A8C3-ED355A94F46C}" presName="connectorText" presStyleLbl="sibTrans2D1" presStyleIdx="0" presStyleCnt="2"/>
      <dgm:spPr/>
    </dgm:pt>
    <dgm:pt modelId="{BFC7443A-5891-4432-92A9-1A18C8DA7DA9}" type="pres">
      <dgm:prSet presAssocID="{9D3F4607-DF55-42A8-A278-D561BA3419E2}" presName="node" presStyleLbl="node1" presStyleIdx="1" presStyleCnt="3">
        <dgm:presLayoutVars>
          <dgm:bulletEnabled val="1"/>
        </dgm:presLayoutVars>
      </dgm:prSet>
      <dgm:spPr/>
    </dgm:pt>
    <dgm:pt modelId="{D13AF51B-96F5-49EB-8D18-F9FA6CB30714}" type="pres">
      <dgm:prSet presAssocID="{3C3E1487-ADD6-4C1E-9254-304069062C21}" presName="sibTrans" presStyleLbl="sibTrans2D1" presStyleIdx="1" presStyleCnt="2"/>
      <dgm:spPr/>
    </dgm:pt>
    <dgm:pt modelId="{69088AB1-0E87-4CDB-8736-1DE5B9C46D89}" type="pres">
      <dgm:prSet presAssocID="{3C3E1487-ADD6-4C1E-9254-304069062C21}" presName="connectorText" presStyleLbl="sibTrans2D1" presStyleIdx="1" presStyleCnt="2"/>
      <dgm:spPr/>
    </dgm:pt>
    <dgm:pt modelId="{079FAC5C-C083-406A-8325-CE1528D0399F}" type="pres">
      <dgm:prSet presAssocID="{D5F53F96-558F-4685-B4F8-63B3EEF95EFE}" presName="node" presStyleLbl="node1" presStyleIdx="2" presStyleCnt="3">
        <dgm:presLayoutVars>
          <dgm:bulletEnabled val="1"/>
        </dgm:presLayoutVars>
      </dgm:prSet>
      <dgm:spPr/>
    </dgm:pt>
  </dgm:ptLst>
  <dgm:cxnLst>
    <dgm:cxn modelId="{3FA9DE01-1AEB-48DF-A120-86B3481C67AB}" type="presOf" srcId="{731E4B3C-471F-4FF0-A673-8E86629DECC0}" destId="{F4A458B7-87C1-4260-8248-55A921E58368}" srcOrd="0" destOrd="0" presId="urn:microsoft.com/office/officeart/2005/8/layout/process1"/>
    <dgm:cxn modelId="{AB3BE91A-8FD7-46CC-8FB8-DE09C91238D5}" srcId="{731E4B3C-471F-4FF0-A673-8E86629DECC0}" destId="{D5F53F96-558F-4685-B4F8-63B3EEF95EFE}" srcOrd="2" destOrd="0" parTransId="{88545A16-0AE1-4387-BED0-BDE75FCE9981}" sibTransId="{6791A25E-5B2F-4989-B94F-1F1D95B89C64}"/>
    <dgm:cxn modelId="{8D393223-BC68-42EB-9286-50672B121047}" type="presOf" srcId="{D5F53F96-558F-4685-B4F8-63B3EEF95EFE}" destId="{079FAC5C-C083-406A-8325-CE1528D0399F}" srcOrd="0" destOrd="0" presId="urn:microsoft.com/office/officeart/2005/8/layout/process1"/>
    <dgm:cxn modelId="{B6A7DA31-C595-48B1-933C-02FC62AE7B9B}" type="presOf" srcId="{9D3F4607-DF55-42A8-A278-D561BA3419E2}" destId="{BFC7443A-5891-4432-92A9-1A18C8DA7DA9}" srcOrd="0" destOrd="0" presId="urn:microsoft.com/office/officeart/2005/8/layout/process1"/>
    <dgm:cxn modelId="{A6F62A38-9B30-4929-9359-6949BE7CD635}" srcId="{731E4B3C-471F-4FF0-A673-8E86629DECC0}" destId="{9F68909D-1D8C-4F33-A34F-6C898663E2E0}" srcOrd="0" destOrd="0" parTransId="{4A22791A-01C0-46BB-9D7F-BD3C4EFCE5B2}" sibTransId="{2BED7CAF-A9B0-48F3-A8C3-ED355A94F46C}"/>
    <dgm:cxn modelId="{4DF9BF51-EC8B-4815-A9B8-B9E13E695EC9}" type="presOf" srcId="{9F68909D-1D8C-4F33-A34F-6C898663E2E0}" destId="{8C2BEB8E-32DA-415C-B147-768481594AF9}" srcOrd="0" destOrd="0" presId="urn:microsoft.com/office/officeart/2005/8/layout/process1"/>
    <dgm:cxn modelId="{20B7A28E-5387-4BE2-A2B8-E42CA90C7B96}" type="presOf" srcId="{3C3E1487-ADD6-4C1E-9254-304069062C21}" destId="{D13AF51B-96F5-49EB-8D18-F9FA6CB30714}" srcOrd="0" destOrd="0" presId="urn:microsoft.com/office/officeart/2005/8/layout/process1"/>
    <dgm:cxn modelId="{65BDC68F-E752-40DB-BAA0-3E1F80A89B8A}" type="presOf" srcId="{2BED7CAF-A9B0-48F3-A8C3-ED355A94F46C}" destId="{485C5430-EE13-447D-AE51-6396EEEED9C4}" srcOrd="1" destOrd="0" presId="urn:microsoft.com/office/officeart/2005/8/layout/process1"/>
    <dgm:cxn modelId="{6DDFB3C1-39D1-4D5F-B787-D44F7E793A86}" type="presOf" srcId="{3C3E1487-ADD6-4C1E-9254-304069062C21}" destId="{69088AB1-0E87-4CDB-8736-1DE5B9C46D89}" srcOrd="1" destOrd="0" presId="urn:microsoft.com/office/officeart/2005/8/layout/process1"/>
    <dgm:cxn modelId="{26F447C6-6D9C-4BC0-A2A8-B94B306BF938}" type="presOf" srcId="{2BED7CAF-A9B0-48F3-A8C3-ED355A94F46C}" destId="{E6B0C98B-0139-40A7-AC78-7ABB317F4EB8}" srcOrd="0" destOrd="0" presId="urn:microsoft.com/office/officeart/2005/8/layout/process1"/>
    <dgm:cxn modelId="{871A4BDE-B6BB-4B05-A516-1D2A57D63C00}" srcId="{731E4B3C-471F-4FF0-A673-8E86629DECC0}" destId="{9D3F4607-DF55-42A8-A278-D561BA3419E2}" srcOrd="1" destOrd="0" parTransId="{91F86034-E00F-47F8-B7A3-0604CCC1E3C4}" sibTransId="{3C3E1487-ADD6-4C1E-9254-304069062C21}"/>
    <dgm:cxn modelId="{4E7ABD6C-3386-4A30-BE93-246CE36D95F1}" type="presParOf" srcId="{F4A458B7-87C1-4260-8248-55A921E58368}" destId="{8C2BEB8E-32DA-415C-B147-768481594AF9}" srcOrd="0" destOrd="0" presId="urn:microsoft.com/office/officeart/2005/8/layout/process1"/>
    <dgm:cxn modelId="{99D88289-BF6C-483F-A9D6-9713CE0BFAEC}" type="presParOf" srcId="{F4A458B7-87C1-4260-8248-55A921E58368}" destId="{E6B0C98B-0139-40A7-AC78-7ABB317F4EB8}" srcOrd="1" destOrd="0" presId="urn:microsoft.com/office/officeart/2005/8/layout/process1"/>
    <dgm:cxn modelId="{57BE624E-B47C-458B-92E2-009AF97377E5}" type="presParOf" srcId="{E6B0C98B-0139-40A7-AC78-7ABB317F4EB8}" destId="{485C5430-EE13-447D-AE51-6396EEEED9C4}" srcOrd="0" destOrd="0" presId="urn:microsoft.com/office/officeart/2005/8/layout/process1"/>
    <dgm:cxn modelId="{777EDE78-6921-4A06-9A3B-B1063A8E37AA}" type="presParOf" srcId="{F4A458B7-87C1-4260-8248-55A921E58368}" destId="{BFC7443A-5891-4432-92A9-1A18C8DA7DA9}" srcOrd="2" destOrd="0" presId="urn:microsoft.com/office/officeart/2005/8/layout/process1"/>
    <dgm:cxn modelId="{B67BDCA8-8183-45DC-A021-B054C9F8CAEE}" type="presParOf" srcId="{F4A458B7-87C1-4260-8248-55A921E58368}" destId="{D13AF51B-96F5-49EB-8D18-F9FA6CB30714}" srcOrd="3" destOrd="0" presId="urn:microsoft.com/office/officeart/2005/8/layout/process1"/>
    <dgm:cxn modelId="{6EDECFA6-91C3-4952-A4B4-CBF9E0D9C25A}" type="presParOf" srcId="{D13AF51B-96F5-49EB-8D18-F9FA6CB30714}" destId="{69088AB1-0E87-4CDB-8736-1DE5B9C46D89}" srcOrd="0" destOrd="0" presId="urn:microsoft.com/office/officeart/2005/8/layout/process1"/>
    <dgm:cxn modelId="{5B1DED1F-07BA-47C8-BC5C-C9D4652DDAC6}" type="presParOf" srcId="{F4A458B7-87C1-4260-8248-55A921E58368}" destId="{079FAC5C-C083-406A-8325-CE1528D0399F}"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31E4B3C-471F-4FF0-A673-8E86629DECC0}" type="doc">
      <dgm:prSet loTypeId="urn:microsoft.com/office/officeart/2005/8/layout/process1" loCatId="process" qsTypeId="urn:microsoft.com/office/officeart/2005/8/quickstyle/simple1#8" qsCatId="simple" csTypeId="urn:microsoft.com/office/officeart/2005/8/colors/accent1_2#3" csCatId="accent1" phldr="1"/>
      <dgm:spPr/>
      <dgm:t>
        <a:bodyPr/>
        <a:lstStyle/>
        <a:p>
          <a:endParaRPr lang="en-US"/>
        </a:p>
      </dgm:t>
    </dgm:pt>
    <dgm:pt modelId="{9F68909D-1D8C-4F33-A34F-6C898663E2E0}">
      <dgm:prSet phldrT="[Text]"/>
      <dgm:spPr/>
      <dgm:t>
        <a:bodyPr/>
        <a:lstStyle/>
        <a:p>
          <a:pPr>
            <a:lnSpc>
              <a:spcPct val="90000"/>
            </a:lnSpc>
            <a:spcAft>
              <a:spcPct val="35000"/>
            </a:spcAft>
          </a:pPr>
          <a:r>
            <a:rPr lang="en-US" dirty="0"/>
            <a:t>Employee hired without CDL/Permit</a:t>
          </a:r>
        </a:p>
        <a:p>
          <a:pPr>
            <a:lnSpc>
              <a:spcPct val="90000"/>
            </a:lnSpc>
            <a:spcAft>
              <a:spcPct val="35000"/>
            </a:spcAft>
          </a:pPr>
          <a:r>
            <a:rPr lang="en-US" dirty="0"/>
            <a:t>DER and Analyst Informed</a:t>
          </a:r>
        </a:p>
      </dgm:t>
    </dgm:pt>
    <dgm:pt modelId="{4A22791A-01C0-46BB-9D7F-BD3C4EFCE5B2}" type="parTrans" cxnId="{A6F62A38-9B30-4929-9359-6949BE7CD635}">
      <dgm:prSet/>
      <dgm:spPr/>
      <dgm:t>
        <a:bodyPr/>
        <a:lstStyle/>
        <a:p>
          <a:endParaRPr lang="en-US"/>
        </a:p>
      </dgm:t>
    </dgm:pt>
    <dgm:pt modelId="{2BED7CAF-A9B0-48F3-A8C3-ED355A94F46C}" type="sibTrans" cxnId="{A6F62A38-9B30-4929-9359-6949BE7CD635}">
      <dgm:prSet/>
      <dgm:spPr/>
      <dgm:t>
        <a:bodyPr/>
        <a:lstStyle/>
        <a:p>
          <a:endParaRPr lang="en-US"/>
        </a:p>
      </dgm:t>
    </dgm:pt>
    <dgm:pt modelId="{9D3F4607-DF55-42A8-A278-D561BA3419E2}">
      <dgm:prSet phldrT="[Text]"/>
      <dgm:spPr/>
      <dgm:t>
        <a:bodyPr/>
        <a:lstStyle/>
        <a:p>
          <a:r>
            <a:rPr lang="en-US" dirty="0"/>
            <a:t>CDL/Permit obtained by deadline</a:t>
          </a:r>
        </a:p>
        <a:p>
          <a:r>
            <a:rPr lang="en-US" dirty="0"/>
            <a:t>Reach out to DER to schedule Pre-employment tests</a:t>
          </a:r>
        </a:p>
      </dgm:t>
    </dgm:pt>
    <dgm:pt modelId="{91F86034-E00F-47F8-B7A3-0604CCC1E3C4}" type="parTrans" cxnId="{871A4BDE-B6BB-4B05-A516-1D2A57D63C00}">
      <dgm:prSet/>
      <dgm:spPr/>
      <dgm:t>
        <a:bodyPr/>
        <a:lstStyle/>
        <a:p>
          <a:endParaRPr lang="en-US"/>
        </a:p>
      </dgm:t>
    </dgm:pt>
    <dgm:pt modelId="{3C3E1487-ADD6-4C1E-9254-304069062C21}" type="sibTrans" cxnId="{871A4BDE-B6BB-4B05-A516-1D2A57D63C00}">
      <dgm:prSet/>
      <dgm:spPr/>
      <dgm:t>
        <a:bodyPr/>
        <a:lstStyle/>
        <a:p>
          <a:endParaRPr lang="en-US"/>
        </a:p>
      </dgm:t>
    </dgm:pt>
    <dgm:pt modelId="{D5F53F96-558F-4685-B4F8-63B3EEF95EFE}">
      <dgm:prSet phldrT="[Text]"/>
      <dgm:spPr/>
      <dgm:t>
        <a:bodyPr/>
        <a:lstStyle/>
        <a:p>
          <a:r>
            <a:rPr lang="en-US" dirty="0"/>
            <a:t>Employee completes clearinghouse and drug test</a:t>
          </a:r>
        </a:p>
      </dgm:t>
    </dgm:pt>
    <dgm:pt modelId="{88545A16-0AE1-4387-BED0-BDE75FCE9981}" type="parTrans" cxnId="{AB3BE91A-8FD7-46CC-8FB8-DE09C91238D5}">
      <dgm:prSet/>
      <dgm:spPr/>
      <dgm:t>
        <a:bodyPr/>
        <a:lstStyle/>
        <a:p>
          <a:endParaRPr lang="en-US"/>
        </a:p>
      </dgm:t>
    </dgm:pt>
    <dgm:pt modelId="{6791A25E-5B2F-4989-B94F-1F1D95B89C64}" type="sibTrans" cxnId="{AB3BE91A-8FD7-46CC-8FB8-DE09C91238D5}">
      <dgm:prSet/>
      <dgm:spPr/>
      <dgm:t>
        <a:bodyPr/>
        <a:lstStyle/>
        <a:p>
          <a:endParaRPr lang="en-US"/>
        </a:p>
      </dgm:t>
    </dgm:pt>
    <dgm:pt modelId="{08C8CCD3-6A1E-4273-856A-6F124DC1961D}">
      <dgm:prSet phldrT="[Text]" phldr="0"/>
      <dgm:spPr/>
      <dgm:t>
        <a:bodyPr/>
        <a:lstStyle/>
        <a:p>
          <a:r>
            <a:rPr lang="en-US" dirty="0"/>
            <a:t>Once drug test and </a:t>
          </a:r>
        </a:p>
      </dgm:t>
    </dgm:pt>
    <dgm:pt modelId="{6081C432-0647-4BAE-B510-AF4F6F3F4FA5}" type="parTrans" cxnId="{B1447B54-29F2-4A26-95B1-8CADCF33ADEA}">
      <dgm:prSet/>
      <dgm:spPr/>
      <dgm:t>
        <a:bodyPr/>
        <a:lstStyle/>
        <a:p>
          <a:endParaRPr lang="en-US"/>
        </a:p>
      </dgm:t>
    </dgm:pt>
    <dgm:pt modelId="{8FD2B77F-B2F1-42AF-BFE9-4BAB2FF95A19}" type="sibTrans" cxnId="{B1447B54-29F2-4A26-95B1-8CADCF33ADEA}">
      <dgm:prSet/>
      <dgm:spPr/>
      <dgm:t>
        <a:bodyPr/>
        <a:lstStyle/>
        <a:p>
          <a:endParaRPr lang="en-US"/>
        </a:p>
      </dgm:t>
    </dgm:pt>
    <dgm:pt modelId="{F4A458B7-87C1-4260-8248-55A921E58368}" type="pres">
      <dgm:prSet presAssocID="{731E4B3C-471F-4FF0-A673-8E86629DECC0}" presName="Name0" presStyleCnt="0">
        <dgm:presLayoutVars>
          <dgm:dir/>
          <dgm:resizeHandles val="exact"/>
        </dgm:presLayoutVars>
      </dgm:prSet>
      <dgm:spPr/>
    </dgm:pt>
    <dgm:pt modelId="{8C2BEB8E-32DA-415C-B147-768481594AF9}" type="pres">
      <dgm:prSet presAssocID="{9F68909D-1D8C-4F33-A34F-6C898663E2E0}" presName="node" presStyleLbl="node1" presStyleIdx="0" presStyleCnt="4">
        <dgm:presLayoutVars>
          <dgm:bulletEnabled val="1"/>
        </dgm:presLayoutVars>
      </dgm:prSet>
      <dgm:spPr/>
    </dgm:pt>
    <dgm:pt modelId="{E6B0C98B-0139-40A7-AC78-7ABB317F4EB8}" type="pres">
      <dgm:prSet presAssocID="{2BED7CAF-A9B0-48F3-A8C3-ED355A94F46C}" presName="sibTrans" presStyleLbl="sibTrans2D1" presStyleIdx="0" presStyleCnt="3"/>
      <dgm:spPr/>
    </dgm:pt>
    <dgm:pt modelId="{485C5430-EE13-447D-AE51-6396EEEED9C4}" type="pres">
      <dgm:prSet presAssocID="{2BED7CAF-A9B0-48F3-A8C3-ED355A94F46C}" presName="connectorText" presStyleLbl="sibTrans2D1" presStyleIdx="0" presStyleCnt="3"/>
      <dgm:spPr/>
    </dgm:pt>
    <dgm:pt modelId="{BFC7443A-5891-4432-92A9-1A18C8DA7DA9}" type="pres">
      <dgm:prSet presAssocID="{9D3F4607-DF55-42A8-A278-D561BA3419E2}" presName="node" presStyleLbl="node1" presStyleIdx="1" presStyleCnt="4">
        <dgm:presLayoutVars>
          <dgm:bulletEnabled val="1"/>
        </dgm:presLayoutVars>
      </dgm:prSet>
      <dgm:spPr/>
    </dgm:pt>
    <dgm:pt modelId="{D13AF51B-96F5-49EB-8D18-F9FA6CB30714}" type="pres">
      <dgm:prSet presAssocID="{3C3E1487-ADD6-4C1E-9254-304069062C21}" presName="sibTrans" presStyleLbl="sibTrans2D1" presStyleIdx="1" presStyleCnt="3"/>
      <dgm:spPr/>
    </dgm:pt>
    <dgm:pt modelId="{69088AB1-0E87-4CDB-8736-1DE5B9C46D89}" type="pres">
      <dgm:prSet presAssocID="{3C3E1487-ADD6-4C1E-9254-304069062C21}" presName="connectorText" presStyleLbl="sibTrans2D1" presStyleIdx="1" presStyleCnt="3"/>
      <dgm:spPr/>
    </dgm:pt>
    <dgm:pt modelId="{079FAC5C-C083-406A-8325-CE1528D0399F}" type="pres">
      <dgm:prSet presAssocID="{D5F53F96-558F-4685-B4F8-63B3EEF95EFE}" presName="node" presStyleLbl="node1" presStyleIdx="2" presStyleCnt="4">
        <dgm:presLayoutVars>
          <dgm:bulletEnabled val="1"/>
        </dgm:presLayoutVars>
      </dgm:prSet>
      <dgm:spPr/>
    </dgm:pt>
    <dgm:pt modelId="{3AB86A22-E383-4947-84C2-2C7EEB8FF6C4}" type="pres">
      <dgm:prSet presAssocID="{6791A25E-5B2F-4989-B94F-1F1D95B89C64}" presName="sibTrans" presStyleLbl="sibTrans2D1" presStyleIdx="2" presStyleCnt="3"/>
      <dgm:spPr/>
    </dgm:pt>
    <dgm:pt modelId="{468B8999-169D-4F18-8B37-B22DE4746E3E}" type="pres">
      <dgm:prSet presAssocID="{6791A25E-5B2F-4989-B94F-1F1D95B89C64}" presName="connectorText" presStyleLbl="sibTrans2D1" presStyleIdx="2" presStyleCnt="3"/>
      <dgm:spPr/>
    </dgm:pt>
    <dgm:pt modelId="{0B39FE99-A94B-47B0-AE0E-56B29B60A51E}" type="pres">
      <dgm:prSet presAssocID="{08C8CCD3-6A1E-4273-856A-6F124DC1961D}" presName="node" presStyleLbl="node1" presStyleIdx="3" presStyleCnt="4">
        <dgm:presLayoutVars>
          <dgm:bulletEnabled val="1"/>
        </dgm:presLayoutVars>
      </dgm:prSet>
      <dgm:spPr/>
    </dgm:pt>
  </dgm:ptLst>
  <dgm:cxnLst>
    <dgm:cxn modelId="{3FA9DE01-1AEB-48DF-A120-86B3481C67AB}" type="presOf" srcId="{731E4B3C-471F-4FF0-A673-8E86629DECC0}" destId="{F4A458B7-87C1-4260-8248-55A921E58368}" srcOrd="0" destOrd="0" presId="urn:microsoft.com/office/officeart/2005/8/layout/process1"/>
    <dgm:cxn modelId="{AB3BE91A-8FD7-46CC-8FB8-DE09C91238D5}" srcId="{731E4B3C-471F-4FF0-A673-8E86629DECC0}" destId="{D5F53F96-558F-4685-B4F8-63B3EEF95EFE}" srcOrd="2" destOrd="0" parTransId="{88545A16-0AE1-4387-BED0-BDE75FCE9981}" sibTransId="{6791A25E-5B2F-4989-B94F-1F1D95B89C64}"/>
    <dgm:cxn modelId="{8D393223-BC68-42EB-9286-50672B121047}" type="presOf" srcId="{D5F53F96-558F-4685-B4F8-63B3EEF95EFE}" destId="{079FAC5C-C083-406A-8325-CE1528D0399F}" srcOrd="0" destOrd="0" presId="urn:microsoft.com/office/officeart/2005/8/layout/process1"/>
    <dgm:cxn modelId="{B6A7DA31-C595-48B1-933C-02FC62AE7B9B}" type="presOf" srcId="{9D3F4607-DF55-42A8-A278-D561BA3419E2}" destId="{BFC7443A-5891-4432-92A9-1A18C8DA7DA9}" srcOrd="0" destOrd="0" presId="urn:microsoft.com/office/officeart/2005/8/layout/process1"/>
    <dgm:cxn modelId="{A6F62A38-9B30-4929-9359-6949BE7CD635}" srcId="{731E4B3C-471F-4FF0-A673-8E86629DECC0}" destId="{9F68909D-1D8C-4F33-A34F-6C898663E2E0}" srcOrd="0" destOrd="0" parTransId="{4A22791A-01C0-46BB-9D7F-BD3C4EFCE5B2}" sibTransId="{2BED7CAF-A9B0-48F3-A8C3-ED355A94F46C}"/>
    <dgm:cxn modelId="{4DF9BF51-EC8B-4815-A9B8-B9E13E695EC9}" type="presOf" srcId="{9F68909D-1D8C-4F33-A34F-6C898663E2E0}" destId="{8C2BEB8E-32DA-415C-B147-768481594AF9}" srcOrd="0" destOrd="0" presId="urn:microsoft.com/office/officeart/2005/8/layout/process1"/>
    <dgm:cxn modelId="{B1039652-6B52-4945-B44B-E742206EC9B1}" type="presOf" srcId="{6791A25E-5B2F-4989-B94F-1F1D95B89C64}" destId="{468B8999-169D-4F18-8B37-B22DE4746E3E}" srcOrd="1" destOrd="0" presId="urn:microsoft.com/office/officeart/2005/8/layout/process1"/>
    <dgm:cxn modelId="{B1447B54-29F2-4A26-95B1-8CADCF33ADEA}" srcId="{731E4B3C-471F-4FF0-A673-8E86629DECC0}" destId="{08C8CCD3-6A1E-4273-856A-6F124DC1961D}" srcOrd="3" destOrd="0" parTransId="{6081C432-0647-4BAE-B510-AF4F6F3F4FA5}" sibTransId="{8FD2B77F-B2F1-42AF-BFE9-4BAB2FF95A19}"/>
    <dgm:cxn modelId="{20B7A28E-5387-4BE2-A2B8-E42CA90C7B96}" type="presOf" srcId="{3C3E1487-ADD6-4C1E-9254-304069062C21}" destId="{D13AF51B-96F5-49EB-8D18-F9FA6CB30714}" srcOrd="0" destOrd="0" presId="urn:microsoft.com/office/officeart/2005/8/layout/process1"/>
    <dgm:cxn modelId="{65BDC68F-E752-40DB-BAA0-3E1F80A89B8A}" type="presOf" srcId="{2BED7CAF-A9B0-48F3-A8C3-ED355A94F46C}" destId="{485C5430-EE13-447D-AE51-6396EEEED9C4}" srcOrd="1" destOrd="0" presId="urn:microsoft.com/office/officeart/2005/8/layout/process1"/>
    <dgm:cxn modelId="{6DDFB3C1-39D1-4D5F-B787-D44F7E793A86}" type="presOf" srcId="{3C3E1487-ADD6-4C1E-9254-304069062C21}" destId="{69088AB1-0E87-4CDB-8736-1DE5B9C46D89}" srcOrd="1" destOrd="0" presId="urn:microsoft.com/office/officeart/2005/8/layout/process1"/>
    <dgm:cxn modelId="{26F447C6-6D9C-4BC0-A2A8-B94B306BF938}" type="presOf" srcId="{2BED7CAF-A9B0-48F3-A8C3-ED355A94F46C}" destId="{E6B0C98B-0139-40A7-AC78-7ABB317F4EB8}" srcOrd="0" destOrd="0" presId="urn:microsoft.com/office/officeart/2005/8/layout/process1"/>
    <dgm:cxn modelId="{4754F9DA-E6BD-42A8-BEC2-90E4105CED1F}" type="presOf" srcId="{08C8CCD3-6A1E-4273-856A-6F124DC1961D}" destId="{0B39FE99-A94B-47B0-AE0E-56B29B60A51E}" srcOrd="0" destOrd="0" presId="urn:microsoft.com/office/officeart/2005/8/layout/process1"/>
    <dgm:cxn modelId="{871A4BDE-B6BB-4B05-A516-1D2A57D63C00}" srcId="{731E4B3C-471F-4FF0-A673-8E86629DECC0}" destId="{9D3F4607-DF55-42A8-A278-D561BA3419E2}" srcOrd="1" destOrd="0" parTransId="{91F86034-E00F-47F8-B7A3-0604CCC1E3C4}" sibTransId="{3C3E1487-ADD6-4C1E-9254-304069062C21}"/>
    <dgm:cxn modelId="{F12725F7-D6BF-4B80-B820-BD93EBEEB289}" type="presOf" srcId="{6791A25E-5B2F-4989-B94F-1F1D95B89C64}" destId="{3AB86A22-E383-4947-84C2-2C7EEB8FF6C4}" srcOrd="0" destOrd="0" presId="urn:microsoft.com/office/officeart/2005/8/layout/process1"/>
    <dgm:cxn modelId="{4E7ABD6C-3386-4A30-BE93-246CE36D95F1}" type="presParOf" srcId="{F4A458B7-87C1-4260-8248-55A921E58368}" destId="{8C2BEB8E-32DA-415C-B147-768481594AF9}" srcOrd="0" destOrd="0" presId="urn:microsoft.com/office/officeart/2005/8/layout/process1"/>
    <dgm:cxn modelId="{99D88289-BF6C-483F-A9D6-9713CE0BFAEC}" type="presParOf" srcId="{F4A458B7-87C1-4260-8248-55A921E58368}" destId="{E6B0C98B-0139-40A7-AC78-7ABB317F4EB8}" srcOrd="1" destOrd="0" presId="urn:microsoft.com/office/officeart/2005/8/layout/process1"/>
    <dgm:cxn modelId="{57BE624E-B47C-458B-92E2-009AF97377E5}" type="presParOf" srcId="{E6B0C98B-0139-40A7-AC78-7ABB317F4EB8}" destId="{485C5430-EE13-447D-AE51-6396EEEED9C4}" srcOrd="0" destOrd="0" presId="urn:microsoft.com/office/officeart/2005/8/layout/process1"/>
    <dgm:cxn modelId="{777EDE78-6921-4A06-9A3B-B1063A8E37AA}" type="presParOf" srcId="{F4A458B7-87C1-4260-8248-55A921E58368}" destId="{BFC7443A-5891-4432-92A9-1A18C8DA7DA9}" srcOrd="2" destOrd="0" presId="urn:microsoft.com/office/officeart/2005/8/layout/process1"/>
    <dgm:cxn modelId="{B67BDCA8-8183-45DC-A021-B054C9F8CAEE}" type="presParOf" srcId="{F4A458B7-87C1-4260-8248-55A921E58368}" destId="{D13AF51B-96F5-49EB-8D18-F9FA6CB30714}" srcOrd="3" destOrd="0" presId="urn:microsoft.com/office/officeart/2005/8/layout/process1"/>
    <dgm:cxn modelId="{6EDECFA6-91C3-4952-A4B4-CBF9E0D9C25A}" type="presParOf" srcId="{D13AF51B-96F5-49EB-8D18-F9FA6CB30714}" destId="{69088AB1-0E87-4CDB-8736-1DE5B9C46D89}" srcOrd="0" destOrd="0" presId="urn:microsoft.com/office/officeart/2005/8/layout/process1"/>
    <dgm:cxn modelId="{5B1DED1F-07BA-47C8-BC5C-C9D4652DDAC6}" type="presParOf" srcId="{F4A458B7-87C1-4260-8248-55A921E58368}" destId="{079FAC5C-C083-406A-8325-CE1528D0399F}" srcOrd="4" destOrd="0" presId="urn:microsoft.com/office/officeart/2005/8/layout/process1"/>
    <dgm:cxn modelId="{93E839D9-CC87-4DA5-9F25-18D0FB96F7A6}" type="presParOf" srcId="{F4A458B7-87C1-4260-8248-55A921E58368}" destId="{3AB86A22-E383-4947-84C2-2C7EEB8FF6C4}" srcOrd="5" destOrd="0" presId="urn:microsoft.com/office/officeart/2005/8/layout/process1"/>
    <dgm:cxn modelId="{5DF85A29-93C1-4F3D-937B-A879EBE9FA83}" type="presParOf" srcId="{3AB86A22-E383-4947-84C2-2C7EEB8FF6C4}" destId="{468B8999-169D-4F18-8B37-B22DE4746E3E}" srcOrd="0" destOrd="0" presId="urn:microsoft.com/office/officeart/2005/8/layout/process1"/>
    <dgm:cxn modelId="{C40E215A-68EA-4ADD-A3A1-D9B2C7E6D289}" type="presParOf" srcId="{F4A458B7-87C1-4260-8248-55A921E58368}" destId="{0B39FE99-A94B-47B0-AE0E-56B29B60A51E}"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5EC75B5-7CC8-469E-BA82-5680034E1820}" type="doc">
      <dgm:prSet loTypeId="urn:microsoft.com/office/officeart/2005/8/layout/vProcess5" loCatId="process" qsTypeId="urn:microsoft.com/office/officeart/2005/8/quickstyle/simple1#16" qsCatId="simple" csTypeId="urn:microsoft.com/office/officeart/2005/8/colors/colorful1#9" csCatId="colorful" phldr="1"/>
      <dgm:spPr/>
      <dgm:t>
        <a:bodyPr/>
        <a:lstStyle/>
        <a:p>
          <a:endParaRPr lang="en-US"/>
        </a:p>
      </dgm:t>
    </dgm:pt>
    <dgm:pt modelId="{81684334-366A-4D73-8C3D-AC174EED5106}">
      <dgm:prSet phldrT="[Text]"/>
      <dgm:spPr/>
      <dgm:t>
        <a:bodyPr/>
        <a:lstStyle/>
        <a:p>
          <a:r>
            <a:rPr lang="en-US" dirty="0"/>
            <a:t>Prior to employment, employees are required to go online and provide authorization for us to complete a full query through the Federal Drug and Alcohol Clearinghouse</a:t>
          </a:r>
        </a:p>
      </dgm:t>
    </dgm:pt>
    <dgm:pt modelId="{1EEC6C33-A079-41D2-9C97-66BDDBE881C3}" type="parTrans" cxnId="{FD05D72D-6139-4FFB-806C-963B1D53C24C}">
      <dgm:prSet/>
      <dgm:spPr/>
      <dgm:t>
        <a:bodyPr/>
        <a:lstStyle/>
        <a:p>
          <a:endParaRPr lang="en-US"/>
        </a:p>
      </dgm:t>
    </dgm:pt>
    <dgm:pt modelId="{2F701DF9-82F2-4DDD-BDE1-1B02CC016E00}" type="sibTrans" cxnId="{FD05D72D-6139-4FFB-806C-963B1D53C24C}">
      <dgm:prSet/>
      <dgm:spPr/>
      <dgm:t>
        <a:bodyPr/>
        <a:lstStyle/>
        <a:p>
          <a:endParaRPr lang="en-US"/>
        </a:p>
      </dgm:t>
    </dgm:pt>
    <dgm:pt modelId="{7AB1CADA-1C88-4F1B-BD75-07DAFAB74F78}">
      <dgm:prSet/>
      <dgm:spPr/>
      <dgm:t>
        <a:bodyPr/>
        <a:lstStyle/>
        <a:p>
          <a:r>
            <a:rPr lang="en-US" dirty="0"/>
            <a:t>Employees are to register with the Drug and Alcohol Clearinghouse at this time</a:t>
          </a:r>
        </a:p>
      </dgm:t>
    </dgm:pt>
    <dgm:pt modelId="{ADE86BA8-46D4-445B-BA7D-E71B43ADCBCC}" type="parTrans" cxnId="{74888B8D-1A13-4C0B-AFC8-820D4F361B39}">
      <dgm:prSet/>
      <dgm:spPr/>
      <dgm:t>
        <a:bodyPr/>
        <a:lstStyle/>
        <a:p>
          <a:endParaRPr lang="en-US"/>
        </a:p>
      </dgm:t>
    </dgm:pt>
    <dgm:pt modelId="{33E5792C-5AF9-438D-A13E-7B42CB5C018A}" type="sibTrans" cxnId="{74888B8D-1A13-4C0B-AFC8-820D4F361B39}">
      <dgm:prSet/>
      <dgm:spPr/>
      <dgm:t>
        <a:bodyPr/>
        <a:lstStyle/>
        <a:p>
          <a:endParaRPr lang="en-US"/>
        </a:p>
      </dgm:t>
    </dgm:pt>
    <dgm:pt modelId="{8415FCDE-1BC4-4F13-94B2-FCF59C05C9D9}">
      <dgm:prSet/>
      <dgm:spPr/>
      <dgm:t>
        <a:bodyPr/>
        <a:lstStyle/>
        <a:p>
          <a:r>
            <a:rPr lang="en-US" dirty="0"/>
            <a:t>Provided the employee is not listed in the Clearinghouse as “prohibited, they are allowed to move forward in the hiring process</a:t>
          </a:r>
        </a:p>
      </dgm:t>
    </dgm:pt>
    <dgm:pt modelId="{495B82BA-AC4D-46F3-8622-046A82E354F4}" type="parTrans" cxnId="{5B9AC677-58BA-4304-B5B3-21EEEEA1A41B}">
      <dgm:prSet/>
      <dgm:spPr/>
      <dgm:t>
        <a:bodyPr/>
        <a:lstStyle/>
        <a:p>
          <a:endParaRPr lang="en-US"/>
        </a:p>
      </dgm:t>
    </dgm:pt>
    <dgm:pt modelId="{1A35EA26-E0FB-4C0D-9408-06B1AA60363F}" type="sibTrans" cxnId="{5B9AC677-58BA-4304-B5B3-21EEEEA1A41B}">
      <dgm:prSet/>
      <dgm:spPr/>
      <dgm:t>
        <a:bodyPr/>
        <a:lstStyle/>
        <a:p>
          <a:endParaRPr lang="en-US"/>
        </a:p>
      </dgm:t>
    </dgm:pt>
    <dgm:pt modelId="{5AD287E0-1A4A-4879-93F3-584D1B8957A5}" type="pres">
      <dgm:prSet presAssocID="{E5EC75B5-7CC8-469E-BA82-5680034E1820}" presName="outerComposite" presStyleCnt="0">
        <dgm:presLayoutVars>
          <dgm:chMax val="5"/>
          <dgm:dir/>
          <dgm:resizeHandles val="exact"/>
        </dgm:presLayoutVars>
      </dgm:prSet>
      <dgm:spPr/>
    </dgm:pt>
    <dgm:pt modelId="{81E3B613-B568-4196-8452-DFA42B22478A}" type="pres">
      <dgm:prSet presAssocID="{E5EC75B5-7CC8-469E-BA82-5680034E1820}" presName="dummyMaxCanvas" presStyleCnt="0">
        <dgm:presLayoutVars/>
      </dgm:prSet>
      <dgm:spPr/>
    </dgm:pt>
    <dgm:pt modelId="{DD8215C9-41B7-4EFD-9469-F2BA02EFC35C}" type="pres">
      <dgm:prSet presAssocID="{E5EC75B5-7CC8-469E-BA82-5680034E1820}" presName="ThreeNodes_1" presStyleLbl="node1" presStyleIdx="0" presStyleCnt="3">
        <dgm:presLayoutVars>
          <dgm:bulletEnabled val="1"/>
        </dgm:presLayoutVars>
      </dgm:prSet>
      <dgm:spPr/>
    </dgm:pt>
    <dgm:pt modelId="{C1E79CA6-2223-4509-958F-B729D5C93779}" type="pres">
      <dgm:prSet presAssocID="{E5EC75B5-7CC8-469E-BA82-5680034E1820}" presName="ThreeNodes_2" presStyleLbl="node1" presStyleIdx="1" presStyleCnt="3">
        <dgm:presLayoutVars>
          <dgm:bulletEnabled val="1"/>
        </dgm:presLayoutVars>
      </dgm:prSet>
      <dgm:spPr/>
    </dgm:pt>
    <dgm:pt modelId="{7E605F5E-7A5C-4CC6-B497-89A885D9AC5F}" type="pres">
      <dgm:prSet presAssocID="{E5EC75B5-7CC8-469E-BA82-5680034E1820}" presName="ThreeNodes_3" presStyleLbl="node1" presStyleIdx="2" presStyleCnt="3">
        <dgm:presLayoutVars>
          <dgm:bulletEnabled val="1"/>
        </dgm:presLayoutVars>
      </dgm:prSet>
      <dgm:spPr/>
    </dgm:pt>
    <dgm:pt modelId="{DB08CB9B-266D-4678-9865-21C2C6CD2F10}" type="pres">
      <dgm:prSet presAssocID="{E5EC75B5-7CC8-469E-BA82-5680034E1820}" presName="ThreeConn_1-2" presStyleLbl="fgAccFollowNode1" presStyleIdx="0" presStyleCnt="2">
        <dgm:presLayoutVars>
          <dgm:bulletEnabled val="1"/>
        </dgm:presLayoutVars>
      </dgm:prSet>
      <dgm:spPr/>
    </dgm:pt>
    <dgm:pt modelId="{61F436B3-4E03-417E-AAF2-D620570675C7}" type="pres">
      <dgm:prSet presAssocID="{E5EC75B5-7CC8-469E-BA82-5680034E1820}" presName="ThreeConn_2-3" presStyleLbl="fgAccFollowNode1" presStyleIdx="1" presStyleCnt="2">
        <dgm:presLayoutVars>
          <dgm:bulletEnabled val="1"/>
        </dgm:presLayoutVars>
      </dgm:prSet>
      <dgm:spPr/>
    </dgm:pt>
    <dgm:pt modelId="{58952848-8502-46E7-9CBC-D00AC0ED02D7}" type="pres">
      <dgm:prSet presAssocID="{E5EC75B5-7CC8-469E-BA82-5680034E1820}" presName="ThreeNodes_1_text" presStyleLbl="node1" presStyleIdx="2" presStyleCnt="3">
        <dgm:presLayoutVars>
          <dgm:bulletEnabled val="1"/>
        </dgm:presLayoutVars>
      </dgm:prSet>
      <dgm:spPr/>
    </dgm:pt>
    <dgm:pt modelId="{E4D36874-CCA9-4002-A891-7CE81394B838}" type="pres">
      <dgm:prSet presAssocID="{E5EC75B5-7CC8-469E-BA82-5680034E1820}" presName="ThreeNodes_2_text" presStyleLbl="node1" presStyleIdx="2" presStyleCnt="3">
        <dgm:presLayoutVars>
          <dgm:bulletEnabled val="1"/>
        </dgm:presLayoutVars>
      </dgm:prSet>
      <dgm:spPr/>
    </dgm:pt>
    <dgm:pt modelId="{F7C1CABC-5F49-412D-B3F8-00A87889BD18}" type="pres">
      <dgm:prSet presAssocID="{E5EC75B5-7CC8-469E-BA82-5680034E1820}" presName="ThreeNodes_3_text" presStyleLbl="node1" presStyleIdx="2" presStyleCnt="3">
        <dgm:presLayoutVars>
          <dgm:bulletEnabled val="1"/>
        </dgm:presLayoutVars>
      </dgm:prSet>
      <dgm:spPr/>
    </dgm:pt>
  </dgm:ptLst>
  <dgm:cxnLst>
    <dgm:cxn modelId="{FD05D72D-6139-4FFB-806C-963B1D53C24C}" srcId="{E5EC75B5-7CC8-469E-BA82-5680034E1820}" destId="{81684334-366A-4D73-8C3D-AC174EED5106}" srcOrd="0" destOrd="0" parTransId="{1EEC6C33-A079-41D2-9C97-66BDDBE881C3}" sibTransId="{2F701DF9-82F2-4DDD-BDE1-1B02CC016E00}"/>
    <dgm:cxn modelId="{04BFFF3A-E783-4AD6-ACAC-E422D7347D0F}" type="presOf" srcId="{33E5792C-5AF9-438D-A13E-7B42CB5C018A}" destId="{61F436B3-4E03-417E-AAF2-D620570675C7}" srcOrd="0" destOrd="0" presId="urn:microsoft.com/office/officeart/2005/8/layout/vProcess5"/>
    <dgm:cxn modelId="{3F02A73B-B67A-4606-A25F-34E20B8D2CEB}" type="presOf" srcId="{81684334-366A-4D73-8C3D-AC174EED5106}" destId="{DD8215C9-41B7-4EFD-9469-F2BA02EFC35C}" srcOrd="0" destOrd="0" presId="urn:microsoft.com/office/officeart/2005/8/layout/vProcess5"/>
    <dgm:cxn modelId="{79689F40-5932-43F9-ADE3-BE0BD6449A68}" type="presOf" srcId="{7AB1CADA-1C88-4F1B-BD75-07DAFAB74F78}" destId="{E4D36874-CCA9-4002-A891-7CE81394B838}" srcOrd="1" destOrd="0" presId="urn:microsoft.com/office/officeart/2005/8/layout/vProcess5"/>
    <dgm:cxn modelId="{F96B7260-FAFA-4087-BA71-E1ED2C0DFF08}" type="presOf" srcId="{8415FCDE-1BC4-4F13-94B2-FCF59C05C9D9}" destId="{F7C1CABC-5F49-412D-B3F8-00A87889BD18}" srcOrd="1" destOrd="0" presId="urn:microsoft.com/office/officeart/2005/8/layout/vProcess5"/>
    <dgm:cxn modelId="{5B9AC677-58BA-4304-B5B3-21EEEEA1A41B}" srcId="{E5EC75B5-7CC8-469E-BA82-5680034E1820}" destId="{8415FCDE-1BC4-4F13-94B2-FCF59C05C9D9}" srcOrd="2" destOrd="0" parTransId="{495B82BA-AC4D-46F3-8622-046A82E354F4}" sibTransId="{1A35EA26-E0FB-4C0D-9408-06B1AA60363F}"/>
    <dgm:cxn modelId="{3DE51789-22F2-460A-8E88-8AA957A082F5}" type="presOf" srcId="{7AB1CADA-1C88-4F1B-BD75-07DAFAB74F78}" destId="{C1E79CA6-2223-4509-958F-B729D5C93779}" srcOrd="0" destOrd="0" presId="urn:microsoft.com/office/officeart/2005/8/layout/vProcess5"/>
    <dgm:cxn modelId="{74888B8D-1A13-4C0B-AFC8-820D4F361B39}" srcId="{E5EC75B5-7CC8-469E-BA82-5680034E1820}" destId="{7AB1CADA-1C88-4F1B-BD75-07DAFAB74F78}" srcOrd="1" destOrd="0" parTransId="{ADE86BA8-46D4-445B-BA7D-E71B43ADCBCC}" sibTransId="{33E5792C-5AF9-438D-A13E-7B42CB5C018A}"/>
    <dgm:cxn modelId="{F1000791-A0D2-4FF3-BB97-A934711E413F}" type="presOf" srcId="{8415FCDE-1BC4-4F13-94B2-FCF59C05C9D9}" destId="{7E605F5E-7A5C-4CC6-B497-89A885D9AC5F}" srcOrd="0" destOrd="0" presId="urn:microsoft.com/office/officeart/2005/8/layout/vProcess5"/>
    <dgm:cxn modelId="{6ABFA8A5-6DB1-4324-9AE4-C52C7EF82A76}" type="presOf" srcId="{2F701DF9-82F2-4DDD-BDE1-1B02CC016E00}" destId="{DB08CB9B-266D-4678-9865-21C2C6CD2F10}" srcOrd="0" destOrd="0" presId="urn:microsoft.com/office/officeart/2005/8/layout/vProcess5"/>
    <dgm:cxn modelId="{6F1D12C0-0484-4B42-9970-EBC2C2D05988}" type="presOf" srcId="{E5EC75B5-7CC8-469E-BA82-5680034E1820}" destId="{5AD287E0-1A4A-4879-93F3-584D1B8957A5}" srcOrd="0" destOrd="0" presId="urn:microsoft.com/office/officeart/2005/8/layout/vProcess5"/>
    <dgm:cxn modelId="{C8E643FC-76DC-4211-BFBB-ED751E194D3E}" type="presOf" srcId="{81684334-366A-4D73-8C3D-AC174EED5106}" destId="{58952848-8502-46E7-9CBC-D00AC0ED02D7}" srcOrd="1" destOrd="0" presId="urn:microsoft.com/office/officeart/2005/8/layout/vProcess5"/>
    <dgm:cxn modelId="{346D596C-797D-442B-A992-4C7DE5886094}" type="presParOf" srcId="{5AD287E0-1A4A-4879-93F3-584D1B8957A5}" destId="{81E3B613-B568-4196-8452-DFA42B22478A}" srcOrd="0" destOrd="0" presId="urn:microsoft.com/office/officeart/2005/8/layout/vProcess5"/>
    <dgm:cxn modelId="{A5C2F583-E18A-47A9-B28C-9059FEA3F81B}" type="presParOf" srcId="{5AD287E0-1A4A-4879-93F3-584D1B8957A5}" destId="{DD8215C9-41B7-4EFD-9469-F2BA02EFC35C}" srcOrd="1" destOrd="0" presId="urn:microsoft.com/office/officeart/2005/8/layout/vProcess5"/>
    <dgm:cxn modelId="{F9CBE3AF-BE44-4F0A-9BB9-F24A2E972E6C}" type="presParOf" srcId="{5AD287E0-1A4A-4879-93F3-584D1B8957A5}" destId="{C1E79CA6-2223-4509-958F-B729D5C93779}" srcOrd="2" destOrd="0" presId="urn:microsoft.com/office/officeart/2005/8/layout/vProcess5"/>
    <dgm:cxn modelId="{CA5DF394-21E5-41AA-A2AC-BC239DFFDBF5}" type="presParOf" srcId="{5AD287E0-1A4A-4879-93F3-584D1B8957A5}" destId="{7E605F5E-7A5C-4CC6-B497-89A885D9AC5F}" srcOrd="3" destOrd="0" presId="urn:microsoft.com/office/officeart/2005/8/layout/vProcess5"/>
    <dgm:cxn modelId="{35B34C7B-4E5D-4A1C-A17C-08A84CAFAE13}" type="presParOf" srcId="{5AD287E0-1A4A-4879-93F3-584D1B8957A5}" destId="{DB08CB9B-266D-4678-9865-21C2C6CD2F10}" srcOrd="4" destOrd="0" presId="urn:microsoft.com/office/officeart/2005/8/layout/vProcess5"/>
    <dgm:cxn modelId="{498FD327-88E6-4253-B49B-47EE1170638B}" type="presParOf" srcId="{5AD287E0-1A4A-4879-93F3-584D1B8957A5}" destId="{61F436B3-4E03-417E-AAF2-D620570675C7}" srcOrd="5" destOrd="0" presId="urn:microsoft.com/office/officeart/2005/8/layout/vProcess5"/>
    <dgm:cxn modelId="{4097C028-D48B-4A4E-8511-40320224AB6F}" type="presParOf" srcId="{5AD287E0-1A4A-4879-93F3-584D1B8957A5}" destId="{58952848-8502-46E7-9CBC-D00AC0ED02D7}" srcOrd="6" destOrd="0" presId="urn:microsoft.com/office/officeart/2005/8/layout/vProcess5"/>
    <dgm:cxn modelId="{76D934AC-C6E9-4BB8-A409-6F4F37EA7102}" type="presParOf" srcId="{5AD287E0-1A4A-4879-93F3-584D1B8957A5}" destId="{E4D36874-CCA9-4002-A891-7CE81394B838}" srcOrd="7" destOrd="0" presId="urn:microsoft.com/office/officeart/2005/8/layout/vProcess5"/>
    <dgm:cxn modelId="{9F037548-F171-499B-9420-075EB3910CD8}" type="presParOf" srcId="{5AD287E0-1A4A-4879-93F3-584D1B8957A5}" destId="{F7C1CABC-5F49-412D-B3F8-00A87889BD18}"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40595DD-6869-4DBA-9AB1-CF1632CB854A}" type="doc">
      <dgm:prSet loTypeId="urn:microsoft.com/office/officeart/2005/8/layout/vProcess5" loCatId="process" qsTypeId="urn:microsoft.com/office/officeart/2005/8/quickstyle/simple1#17" qsCatId="simple" csTypeId="urn:microsoft.com/office/officeart/2005/8/colors/colorful1#10" csCatId="colorful" phldr="1"/>
      <dgm:spPr/>
      <dgm:t>
        <a:bodyPr/>
        <a:lstStyle/>
        <a:p>
          <a:endParaRPr lang="en-US"/>
        </a:p>
      </dgm:t>
    </dgm:pt>
    <dgm:pt modelId="{6E35A8FC-79BF-4322-8141-D0BFEA3C04C8}">
      <dgm:prSet phldrT="[Text]"/>
      <dgm:spPr/>
      <dgm:t>
        <a:bodyPr/>
        <a:lstStyle/>
        <a:p>
          <a:r>
            <a:rPr lang="en-US" dirty="0"/>
            <a:t>Employees sign a limited query consent form upon hire that allows the City to perform an annual limited query</a:t>
          </a:r>
        </a:p>
      </dgm:t>
    </dgm:pt>
    <dgm:pt modelId="{0861568C-A669-4AA4-8705-8981AC970C6F}" type="parTrans" cxnId="{72CC4DAB-3620-4DBB-8982-A41F387A7D80}">
      <dgm:prSet/>
      <dgm:spPr/>
      <dgm:t>
        <a:bodyPr/>
        <a:lstStyle/>
        <a:p>
          <a:endParaRPr lang="en-US"/>
        </a:p>
      </dgm:t>
    </dgm:pt>
    <dgm:pt modelId="{5CA2A1D1-EA4B-42AC-B537-225F11DE0024}" type="sibTrans" cxnId="{72CC4DAB-3620-4DBB-8982-A41F387A7D80}">
      <dgm:prSet/>
      <dgm:spPr/>
      <dgm:t>
        <a:bodyPr/>
        <a:lstStyle/>
        <a:p>
          <a:endParaRPr lang="en-US"/>
        </a:p>
      </dgm:t>
    </dgm:pt>
    <dgm:pt modelId="{506CDBFB-1F7E-441C-B85A-73215C352A25}">
      <dgm:prSet/>
      <dgm:spPr/>
      <dgm:t>
        <a:bodyPr/>
        <a:lstStyle/>
        <a:p>
          <a:r>
            <a:rPr lang="en-US" dirty="0"/>
            <a:t>After conducting the annual limited query, the City may have some employees who are listed as “record found” and the employee is sent a notice that they are required to give permission for a full query</a:t>
          </a:r>
        </a:p>
      </dgm:t>
    </dgm:pt>
    <dgm:pt modelId="{9E01B697-0FE1-40FD-8A4A-9406962FE59C}" type="parTrans" cxnId="{C43584DC-243D-487E-94BF-4EFF6749CE1E}">
      <dgm:prSet/>
      <dgm:spPr/>
      <dgm:t>
        <a:bodyPr/>
        <a:lstStyle/>
        <a:p>
          <a:endParaRPr lang="en-US"/>
        </a:p>
      </dgm:t>
    </dgm:pt>
    <dgm:pt modelId="{EC971AF8-FC32-4AA7-A365-D03DF729B984}" type="sibTrans" cxnId="{C43584DC-243D-487E-94BF-4EFF6749CE1E}">
      <dgm:prSet/>
      <dgm:spPr/>
      <dgm:t>
        <a:bodyPr/>
        <a:lstStyle/>
        <a:p>
          <a:endParaRPr lang="en-US"/>
        </a:p>
      </dgm:t>
    </dgm:pt>
    <dgm:pt modelId="{963B7498-B031-470B-A1E0-1246DA32FC7F}">
      <dgm:prSet/>
      <dgm:spPr/>
      <dgm:t>
        <a:bodyPr/>
        <a:lstStyle/>
        <a:p>
          <a:r>
            <a:rPr lang="en-US" dirty="0"/>
            <a:t>If they do not provide that authorization in 24 hours they are required to be removed from safety sensitive work</a:t>
          </a:r>
        </a:p>
      </dgm:t>
    </dgm:pt>
    <dgm:pt modelId="{AE15E3BC-ED93-4717-B78B-3CE1755B0D17}" type="parTrans" cxnId="{2F1D8C21-BD8B-440A-A043-D501469825B3}">
      <dgm:prSet/>
      <dgm:spPr/>
      <dgm:t>
        <a:bodyPr/>
        <a:lstStyle/>
        <a:p>
          <a:endParaRPr lang="en-US"/>
        </a:p>
      </dgm:t>
    </dgm:pt>
    <dgm:pt modelId="{9578561E-94FE-488C-A5C0-11BA77577CD0}" type="sibTrans" cxnId="{2F1D8C21-BD8B-440A-A043-D501469825B3}">
      <dgm:prSet/>
      <dgm:spPr/>
      <dgm:t>
        <a:bodyPr/>
        <a:lstStyle/>
        <a:p>
          <a:endParaRPr lang="en-US"/>
        </a:p>
      </dgm:t>
    </dgm:pt>
    <dgm:pt modelId="{A4F28025-EA06-42A9-A5E3-4E494E19A135}" type="pres">
      <dgm:prSet presAssocID="{E40595DD-6869-4DBA-9AB1-CF1632CB854A}" presName="outerComposite" presStyleCnt="0">
        <dgm:presLayoutVars>
          <dgm:chMax val="5"/>
          <dgm:dir/>
          <dgm:resizeHandles val="exact"/>
        </dgm:presLayoutVars>
      </dgm:prSet>
      <dgm:spPr/>
    </dgm:pt>
    <dgm:pt modelId="{005D3444-7819-4197-BD56-07E398753EF9}" type="pres">
      <dgm:prSet presAssocID="{E40595DD-6869-4DBA-9AB1-CF1632CB854A}" presName="dummyMaxCanvas" presStyleCnt="0">
        <dgm:presLayoutVars/>
      </dgm:prSet>
      <dgm:spPr/>
    </dgm:pt>
    <dgm:pt modelId="{6FF81845-46DB-4EA3-9E34-776B31C5B8BF}" type="pres">
      <dgm:prSet presAssocID="{E40595DD-6869-4DBA-9AB1-CF1632CB854A}" presName="ThreeNodes_1" presStyleLbl="node1" presStyleIdx="0" presStyleCnt="3">
        <dgm:presLayoutVars>
          <dgm:bulletEnabled val="1"/>
        </dgm:presLayoutVars>
      </dgm:prSet>
      <dgm:spPr/>
    </dgm:pt>
    <dgm:pt modelId="{74F5707E-F0A3-4B54-B5C5-60D0C1804C2F}" type="pres">
      <dgm:prSet presAssocID="{E40595DD-6869-4DBA-9AB1-CF1632CB854A}" presName="ThreeNodes_2" presStyleLbl="node1" presStyleIdx="1" presStyleCnt="3">
        <dgm:presLayoutVars>
          <dgm:bulletEnabled val="1"/>
        </dgm:presLayoutVars>
      </dgm:prSet>
      <dgm:spPr/>
    </dgm:pt>
    <dgm:pt modelId="{BF84B599-C93F-4A60-8999-EDDFBEB67389}" type="pres">
      <dgm:prSet presAssocID="{E40595DD-6869-4DBA-9AB1-CF1632CB854A}" presName="ThreeNodes_3" presStyleLbl="node1" presStyleIdx="2" presStyleCnt="3">
        <dgm:presLayoutVars>
          <dgm:bulletEnabled val="1"/>
        </dgm:presLayoutVars>
      </dgm:prSet>
      <dgm:spPr/>
    </dgm:pt>
    <dgm:pt modelId="{576EF892-50E7-42EF-A504-F55448AEC02C}" type="pres">
      <dgm:prSet presAssocID="{E40595DD-6869-4DBA-9AB1-CF1632CB854A}" presName="ThreeConn_1-2" presStyleLbl="fgAccFollowNode1" presStyleIdx="0" presStyleCnt="2">
        <dgm:presLayoutVars>
          <dgm:bulletEnabled val="1"/>
        </dgm:presLayoutVars>
      </dgm:prSet>
      <dgm:spPr/>
    </dgm:pt>
    <dgm:pt modelId="{9A1E6169-12A1-43D9-9256-7A99FAC2E6BB}" type="pres">
      <dgm:prSet presAssocID="{E40595DD-6869-4DBA-9AB1-CF1632CB854A}" presName="ThreeConn_2-3" presStyleLbl="fgAccFollowNode1" presStyleIdx="1" presStyleCnt="2">
        <dgm:presLayoutVars>
          <dgm:bulletEnabled val="1"/>
        </dgm:presLayoutVars>
      </dgm:prSet>
      <dgm:spPr/>
    </dgm:pt>
    <dgm:pt modelId="{5CFC648E-BF4B-449F-ADBE-4690E9DB530E}" type="pres">
      <dgm:prSet presAssocID="{E40595DD-6869-4DBA-9AB1-CF1632CB854A}" presName="ThreeNodes_1_text" presStyleLbl="node1" presStyleIdx="2" presStyleCnt="3">
        <dgm:presLayoutVars>
          <dgm:bulletEnabled val="1"/>
        </dgm:presLayoutVars>
      </dgm:prSet>
      <dgm:spPr/>
    </dgm:pt>
    <dgm:pt modelId="{097D6253-8DA5-4817-912D-1094FBE96CC2}" type="pres">
      <dgm:prSet presAssocID="{E40595DD-6869-4DBA-9AB1-CF1632CB854A}" presName="ThreeNodes_2_text" presStyleLbl="node1" presStyleIdx="2" presStyleCnt="3">
        <dgm:presLayoutVars>
          <dgm:bulletEnabled val="1"/>
        </dgm:presLayoutVars>
      </dgm:prSet>
      <dgm:spPr/>
    </dgm:pt>
    <dgm:pt modelId="{91241EE5-BE2C-4B16-9740-184052479544}" type="pres">
      <dgm:prSet presAssocID="{E40595DD-6869-4DBA-9AB1-CF1632CB854A}" presName="ThreeNodes_3_text" presStyleLbl="node1" presStyleIdx="2" presStyleCnt="3">
        <dgm:presLayoutVars>
          <dgm:bulletEnabled val="1"/>
        </dgm:presLayoutVars>
      </dgm:prSet>
      <dgm:spPr/>
    </dgm:pt>
  </dgm:ptLst>
  <dgm:cxnLst>
    <dgm:cxn modelId="{2F1D8C21-BD8B-440A-A043-D501469825B3}" srcId="{E40595DD-6869-4DBA-9AB1-CF1632CB854A}" destId="{963B7498-B031-470B-A1E0-1246DA32FC7F}" srcOrd="2" destOrd="0" parTransId="{AE15E3BC-ED93-4717-B78B-3CE1755B0D17}" sibTransId="{9578561E-94FE-488C-A5C0-11BA77577CD0}"/>
    <dgm:cxn modelId="{61F9EE2A-4FA4-4315-87E7-F8E38D0F6966}" type="presOf" srcId="{EC971AF8-FC32-4AA7-A365-D03DF729B984}" destId="{9A1E6169-12A1-43D9-9256-7A99FAC2E6BB}" srcOrd="0" destOrd="0" presId="urn:microsoft.com/office/officeart/2005/8/layout/vProcess5"/>
    <dgm:cxn modelId="{F6F9EA5C-7B81-4BF2-BC50-1BEDDF429A54}" type="presOf" srcId="{963B7498-B031-470B-A1E0-1246DA32FC7F}" destId="{91241EE5-BE2C-4B16-9740-184052479544}" srcOrd="1" destOrd="0" presId="urn:microsoft.com/office/officeart/2005/8/layout/vProcess5"/>
    <dgm:cxn modelId="{785A345E-1830-497C-82DB-AD6F0DCD1B83}" type="presOf" srcId="{5CA2A1D1-EA4B-42AC-B537-225F11DE0024}" destId="{576EF892-50E7-42EF-A504-F55448AEC02C}" srcOrd="0" destOrd="0" presId="urn:microsoft.com/office/officeart/2005/8/layout/vProcess5"/>
    <dgm:cxn modelId="{27B24765-AD9B-4AEE-950F-D03C6882013B}" type="presOf" srcId="{6E35A8FC-79BF-4322-8141-D0BFEA3C04C8}" destId="{6FF81845-46DB-4EA3-9E34-776B31C5B8BF}" srcOrd="0" destOrd="0" presId="urn:microsoft.com/office/officeart/2005/8/layout/vProcess5"/>
    <dgm:cxn modelId="{9D12FA86-03B7-4BA5-9B94-3F39E6EFB1D7}" type="presOf" srcId="{506CDBFB-1F7E-441C-B85A-73215C352A25}" destId="{097D6253-8DA5-4817-912D-1094FBE96CC2}" srcOrd="1" destOrd="0" presId="urn:microsoft.com/office/officeart/2005/8/layout/vProcess5"/>
    <dgm:cxn modelId="{D8C59089-899C-4BCD-A15E-607592684670}" type="presOf" srcId="{506CDBFB-1F7E-441C-B85A-73215C352A25}" destId="{74F5707E-F0A3-4B54-B5C5-60D0C1804C2F}" srcOrd="0" destOrd="0" presId="urn:microsoft.com/office/officeart/2005/8/layout/vProcess5"/>
    <dgm:cxn modelId="{04393492-0C3A-48F0-BF14-BD4E5F35770E}" type="presOf" srcId="{963B7498-B031-470B-A1E0-1246DA32FC7F}" destId="{BF84B599-C93F-4A60-8999-EDDFBEB67389}" srcOrd="0" destOrd="0" presId="urn:microsoft.com/office/officeart/2005/8/layout/vProcess5"/>
    <dgm:cxn modelId="{7F1521A0-5ADF-4B48-AFE7-019EB451E53C}" type="presOf" srcId="{E40595DD-6869-4DBA-9AB1-CF1632CB854A}" destId="{A4F28025-EA06-42A9-A5E3-4E494E19A135}" srcOrd="0" destOrd="0" presId="urn:microsoft.com/office/officeart/2005/8/layout/vProcess5"/>
    <dgm:cxn modelId="{72CC4DAB-3620-4DBB-8982-A41F387A7D80}" srcId="{E40595DD-6869-4DBA-9AB1-CF1632CB854A}" destId="{6E35A8FC-79BF-4322-8141-D0BFEA3C04C8}" srcOrd="0" destOrd="0" parTransId="{0861568C-A669-4AA4-8705-8981AC970C6F}" sibTransId="{5CA2A1D1-EA4B-42AC-B537-225F11DE0024}"/>
    <dgm:cxn modelId="{C43584DC-243D-487E-94BF-4EFF6749CE1E}" srcId="{E40595DD-6869-4DBA-9AB1-CF1632CB854A}" destId="{506CDBFB-1F7E-441C-B85A-73215C352A25}" srcOrd="1" destOrd="0" parTransId="{9E01B697-0FE1-40FD-8A4A-9406962FE59C}" sibTransId="{EC971AF8-FC32-4AA7-A365-D03DF729B984}"/>
    <dgm:cxn modelId="{2288A5E1-9724-422E-B4FA-C426E94D9BE2}" type="presOf" srcId="{6E35A8FC-79BF-4322-8141-D0BFEA3C04C8}" destId="{5CFC648E-BF4B-449F-ADBE-4690E9DB530E}" srcOrd="1" destOrd="0" presId="urn:microsoft.com/office/officeart/2005/8/layout/vProcess5"/>
    <dgm:cxn modelId="{C499A7D7-7FF1-4534-8F15-F2778C24E698}" type="presParOf" srcId="{A4F28025-EA06-42A9-A5E3-4E494E19A135}" destId="{005D3444-7819-4197-BD56-07E398753EF9}" srcOrd="0" destOrd="0" presId="urn:microsoft.com/office/officeart/2005/8/layout/vProcess5"/>
    <dgm:cxn modelId="{841442D7-9CCF-4ABD-88D0-25772719EB24}" type="presParOf" srcId="{A4F28025-EA06-42A9-A5E3-4E494E19A135}" destId="{6FF81845-46DB-4EA3-9E34-776B31C5B8BF}" srcOrd="1" destOrd="0" presId="urn:microsoft.com/office/officeart/2005/8/layout/vProcess5"/>
    <dgm:cxn modelId="{A7467B9E-37BE-4629-BDFF-2CBAEEDFEF0B}" type="presParOf" srcId="{A4F28025-EA06-42A9-A5E3-4E494E19A135}" destId="{74F5707E-F0A3-4B54-B5C5-60D0C1804C2F}" srcOrd="2" destOrd="0" presId="urn:microsoft.com/office/officeart/2005/8/layout/vProcess5"/>
    <dgm:cxn modelId="{560197AC-0F0C-4CF6-85C3-61C8B4D9451B}" type="presParOf" srcId="{A4F28025-EA06-42A9-A5E3-4E494E19A135}" destId="{BF84B599-C93F-4A60-8999-EDDFBEB67389}" srcOrd="3" destOrd="0" presId="urn:microsoft.com/office/officeart/2005/8/layout/vProcess5"/>
    <dgm:cxn modelId="{E462BBD4-01F0-478D-8F19-519ED77B549D}" type="presParOf" srcId="{A4F28025-EA06-42A9-A5E3-4E494E19A135}" destId="{576EF892-50E7-42EF-A504-F55448AEC02C}" srcOrd="4" destOrd="0" presId="urn:microsoft.com/office/officeart/2005/8/layout/vProcess5"/>
    <dgm:cxn modelId="{8BA4E57C-EF07-486B-9513-B299B1BC6B93}" type="presParOf" srcId="{A4F28025-EA06-42A9-A5E3-4E494E19A135}" destId="{9A1E6169-12A1-43D9-9256-7A99FAC2E6BB}" srcOrd="5" destOrd="0" presId="urn:microsoft.com/office/officeart/2005/8/layout/vProcess5"/>
    <dgm:cxn modelId="{70886DE9-F678-4141-B0C7-BC61DFB14029}" type="presParOf" srcId="{A4F28025-EA06-42A9-A5E3-4E494E19A135}" destId="{5CFC648E-BF4B-449F-ADBE-4690E9DB530E}" srcOrd="6" destOrd="0" presId="urn:microsoft.com/office/officeart/2005/8/layout/vProcess5"/>
    <dgm:cxn modelId="{1F5C624A-A115-40A4-BA8D-EEDB2C7C0213}" type="presParOf" srcId="{A4F28025-EA06-42A9-A5E3-4E494E19A135}" destId="{097D6253-8DA5-4817-912D-1094FBE96CC2}" srcOrd="7" destOrd="0" presId="urn:microsoft.com/office/officeart/2005/8/layout/vProcess5"/>
    <dgm:cxn modelId="{AA1F4A10-A5F2-4A64-B3A0-8D466995B856}" type="presParOf" srcId="{A4F28025-EA06-42A9-A5E3-4E494E19A135}" destId="{91241EE5-BE2C-4B16-9740-184052479544}"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8BD330A-5F7E-41E1-9540-4987C4456FCB}" type="doc">
      <dgm:prSet loTypeId="urn:microsoft.com/office/officeart/2005/8/layout/process1" loCatId="process" qsTypeId="urn:microsoft.com/office/officeart/2005/8/quickstyle/simple1#9" qsCatId="simple" csTypeId="urn:microsoft.com/office/officeart/2005/8/colors/accent1_2#4" csCatId="accent1" phldr="1"/>
      <dgm:spPr/>
    </dgm:pt>
    <dgm:pt modelId="{638A4B11-C9C4-4C71-855F-28144BA2CBC2}">
      <dgm:prSet phldrT="[Text]"/>
      <dgm:spPr/>
      <dgm:t>
        <a:bodyPr/>
        <a:lstStyle/>
        <a:p>
          <a:r>
            <a:rPr lang="en-US" dirty="0"/>
            <a:t>CDL drivers tested in cases of </a:t>
          </a:r>
          <a:r>
            <a:rPr lang="en-US" dirty="0">
              <a:latin typeface="+mj-lt"/>
            </a:rPr>
            <a:t>Loss of human life, serious injury, citation, major property damage</a:t>
          </a:r>
          <a:endParaRPr lang="en-US" dirty="0"/>
        </a:p>
      </dgm:t>
    </dgm:pt>
    <dgm:pt modelId="{548A1C77-44EA-4F4C-BBF6-1865C01D15D9}" type="parTrans" cxnId="{E2E9E78D-D518-4537-9F6E-55D85B37ED1E}">
      <dgm:prSet/>
      <dgm:spPr/>
      <dgm:t>
        <a:bodyPr/>
        <a:lstStyle/>
        <a:p>
          <a:endParaRPr lang="en-US"/>
        </a:p>
      </dgm:t>
    </dgm:pt>
    <dgm:pt modelId="{C831B9AC-AA4C-4203-9386-B7E4D2C1BB01}" type="sibTrans" cxnId="{E2E9E78D-D518-4537-9F6E-55D85B37ED1E}">
      <dgm:prSet/>
      <dgm:spPr/>
      <dgm:t>
        <a:bodyPr/>
        <a:lstStyle/>
        <a:p>
          <a:endParaRPr lang="en-US"/>
        </a:p>
      </dgm:t>
    </dgm:pt>
    <dgm:pt modelId="{C9B00AC2-32AA-4A6E-B00C-7792133946CA}">
      <dgm:prSet phldrT="[Text]"/>
      <dgm:spPr/>
      <dgm:t>
        <a:bodyPr/>
        <a:lstStyle/>
        <a:p>
          <a:r>
            <a:rPr lang="en-US" dirty="0"/>
            <a:t>Non-CDL drivers tested at discretion of the Police Department</a:t>
          </a:r>
        </a:p>
      </dgm:t>
    </dgm:pt>
    <dgm:pt modelId="{82FBAA5C-7597-4F51-9C25-B5CF667CEBB3}" type="parTrans" cxnId="{6C313A61-61D2-49ED-83AE-87878748999A}">
      <dgm:prSet/>
      <dgm:spPr/>
      <dgm:t>
        <a:bodyPr/>
        <a:lstStyle/>
        <a:p>
          <a:endParaRPr lang="en-US"/>
        </a:p>
      </dgm:t>
    </dgm:pt>
    <dgm:pt modelId="{43B86FDB-B399-4FC7-8C9E-309480613343}" type="sibTrans" cxnId="{6C313A61-61D2-49ED-83AE-87878748999A}">
      <dgm:prSet/>
      <dgm:spPr/>
      <dgm:t>
        <a:bodyPr/>
        <a:lstStyle/>
        <a:p>
          <a:endParaRPr lang="en-US"/>
        </a:p>
      </dgm:t>
    </dgm:pt>
    <dgm:pt modelId="{C628D8B0-CFE7-409D-BC7D-B4B657D67656}">
      <dgm:prSet phldrT="[Text]"/>
      <dgm:spPr/>
      <dgm:t>
        <a:bodyPr/>
        <a:lstStyle/>
        <a:p>
          <a:r>
            <a:rPr lang="en-US" dirty="0"/>
            <a:t>Cannot return to safety sensitive work until test results are received</a:t>
          </a:r>
        </a:p>
      </dgm:t>
    </dgm:pt>
    <dgm:pt modelId="{5FC2AA46-E7EE-4AB0-8A33-86B857BE526E}" type="parTrans" cxnId="{790188F4-DEC3-452B-9007-433EC3A31451}">
      <dgm:prSet/>
      <dgm:spPr/>
      <dgm:t>
        <a:bodyPr/>
        <a:lstStyle/>
        <a:p>
          <a:endParaRPr lang="en-US"/>
        </a:p>
      </dgm:t>
    </dgm:pt>
    <dgm:pt modelId="{80B04E01-BB19-40BB-A1FC-0488A5E9ABED}" type="sibTrans" cxnId="{790188F4-DEC3-452B-9007-433EC3A31451}">
      <dgm:prSet/>
      <dgm:spPr/>
      <dgm:t>
        <a:bodyPr/>
        <a:lstStyle/>
        <a:p>
          <a:endParaRPr lang="en-US"/>
        </a:p>
      </dgm:t>
    </dgm:pt>
    <dgm:pt modelId="{6D298977-D34A-48CC-B7CC-76AC02B5DF7E}" type="pres">
      <dgm:prSet presAssocID="{68BD330A-5F7E-41E1-9540-4987C4456FCB}" presName="Name0" presStyleCnt="0">
        <dgm:presLayoutVars>
          <dgm:dir/>
          <dgm:resizeHandles val="exact"/>
        </dgm:presLayoutVars>
      </dgm:prSet>
      <dgm:spPr/>
    </dgm:pt>
    <dgm:pt modelId="{E8558BB1-AE5F-4F7B-B9A5-5117FE9C7D87}" type="pres">
      <dgm:prSet presAssocID="{638A4B11-C9C4-4C71-855F-28144BA2CBC2}" presName="node" presStyleLbl="node1" presStyleIdx="0" presStyleCnt="3">
        <dgm:presLayoutVars>
          <dgm:bulletEnabled val="1"/>
        </dgm:presLayoutVars>
      </dgm:prSet>
      <dgm:spPr/>
    </dgm:pt>
    <dgm:pt modelId="{D3F522DA-7C88-497A-9488-3A6A070FAF63}" type="pres">
      <dgm:prSet presAssocID="{C831B9AC-AA4C-4203-9386-B7E4D2C1BB01}" presName="sibTrans" presStyleLbl="sibTrans2D1" presStyleIdx="0" presStyleCnt="2"/>
      <dgm:spPr/>
    </dgm:pt>
    <dgm:pt modelId="{E1603FD8-F950-47C3-B662-F5FAEDF3C29E}" type="pres">
      <dgm:prSet presAssocID="{C831B9AC-AA4C-4203-9386-B7E4D2C1BB01}" presName="connectorText" presStyleLbl="sibTrans2D1" presStyleIdx="0" presStyleCnt="2"/>
      <dgm:spPr/>
    </dgm:pt>
    <dgm:pt modelId="{CD839D1C-1C80-4609-906E-B8F496B66AE0}" type="pres">
      <dgm:prSet presAssocID="{C9B00AC2-32AA-4A6E-B00C-7792133946CA}" presName="node" presStyleLbl="node1" presStyleIdx="1" presStyleCnt="3">
        <dgm:presLayoutVars>
          <dgm:bulletEnabled val="1"/>
        </dgm:presLayoutVars>
      </dgm:prSet>
      <dgm:spPr/>
    </dgm:pt>
    <dgm:pt modelId="{532170D8-743F-4ADE-B4CA-4B927F235371}" type="pres">
      <dgm:prSet presAssocID="{43B86FDB-B399-4FC7-8C9E-309480613343}" presName="sibTrans" presStyleLbl="sibTrans2D1" presStyleIdx="1" presStyleCnt="2"/>
      <dgm:spPr/>
    </dgm:pt>
    <dgm:pt modelId="{5D385DF3-F8C6-4F44-BB47-14C1433F068C}" type="pres">
      <dgm:prSet presAssocID="{43B86FDB-B399-4FC7-8C9E-309480613343}" presName="connectorText" presStyleLbl="sibTrans2D1" presStyleIdx="1" presStyleCnt="2"/>
      <dgm:spPr/>
    </dgm:pt>
    <dgm:pt modelId="{ADEC1982-1C5E-4F6D-B60C-771D2C0263DF}" type="pres">
      <dgm:prSet presAssocID="{C628D8B0-CFE7-409D-BC7D-B4B657D67656}" presName="node" presStyleLbl="node1" presStyleIdx="2" presStyleCnt="3">
        <dgm:presLayoutVars>
          <dgm:bulletEnabled val="1"/>
        </dgm:presLayoutVars>
      </dgm:prSet>
      <dgm:spPr/>
    </dgm:pt>
  </dgm:ptLst>
  <dgm:cxnLst>
    <dgm:cxn modelId="{F0FB5606-88EE-4B99-B74F-55165CD8F0C5}" type="presOf" srcId="{C831B9AC-AA4C-4203-9386-B7E4D2C1BB01}" destId="{E1603FD8-F950-47C3-B662-F5FAEDF3C29E}" srcOrd="1" destOrd="0" presId="urn:microsoft.com/office/officeart/2005/8/layout/process1"/>
    <dgm:cxn modelId="{78B8DC11-03A0-4529-9917-9F28082D5DBD}" type="presOf" srcId="{C628D8B0-CFE7-409D-BC7D-B4B657D67656}" destId="{ADEC1982-1C5E-4F6D-B60C-771D2C0263DF}" srcOrd="0" destOrd="0" presId="urn:microsoft.com/office/officeart/2005/8/layout/process1"/>
    <dgm:cxn modelId="{1CC0FB14-8D87-45AF-AFBF-FADE1B788D54}" type="presOf" srcId="{68BD330A-5F7E-41E1-9540-4987C4456FCB}" destId="{6D298977-D34A-48CC-B7CC-76AC02B5DF7E}" srcOrd="0" destOrd="0" presId="urn:microsoft.com/office/officeart/2005/8/layout/process1"/>
    <dgm:cxn modelId="{6C313A61-61D2-49ED-83AE-87878748999A}" srcId="{68BD330A-5F7E-41E1-9540-4987C4456FCB}" destId="{C9B00AC2-32AA-4A6E-B00C-7792133946CA}" srcOrd="1" destOrd="0" parTransId="{82FBAA5C-7597-4F51-9C25-B5CF667CEBB3}" sibTransId="{43B86FDB-B399-4FC7-8C9E-309480613343}"/>
    <dgm:cxn modelId="{C4B06541-961F-4923-87E3-FDEB9044A5B0}" type="presOf" srcId="{C831B9AC-AA4C-4203-9386-B7E4D2C1BB01}" destId="{D3F522DA-7C88-497A-9488-3A6A070FAF63}" srcOrd="0" destOrd="0" presId="urn:microsoft.com/office/officeart/2005/8/layout/process1"/>
    <dgm:cxn modelId="{369BB242-7CAB-45EB-894D-810156CC3760}" type="presOf" srcId="{638A4B11-C9C4-4C71-855F-28144BA2CBC2}" destId="{E8558BB1-AE5F-4F7B-B9A5-5117FE9C7D87}" srcOrd="0" destOrd="0" presId="urn:microsoft.com/office/officeart/2005/8/layout/process1"/>
    <dgm:cxn modelId="{DF747443-BADD-42E8-800D-F6B7035111C2}" type="presOf" srcId="{43B86FDB-B399-4FC7-8C9E-309480613343}" destId="{5D385DF3-F8C6-4F44-BB47-14C1433F068C}" srcOrd="1" destOrd="0" presId="urn:microsoft.com/office/officeart/2005/8/layout/process1"/>
    <dgm:cxn modelId="{1842F281-9233-49D6-AAFC-3A74B030ECA8}" type="presOf" srcId="{C9B00AC2-32AA-4A6E-B00C-7792133946CA}" destId="{CD839D1C-1C80-4609-906E-B8F496B66AE0}" srcOrd="0" destOrd="0" presId="urn:microsoft.com/office/officeart/2005/8/layout/process1"/>
    <dgm:cxn modelId="{E2E9E78D-D518-4537-9F6E-55D85B37ED1E}" srcId="{68BD330A-5F7E-41E1-9540-4987C4456FCB}" destId="{638A4B11-C9C4-4C71-855F-28144BA2CBC2}" srcOrd="0" destOrd="0" parTransId="{548A1C77-44EA-4F4C-BBF6-1865C01D15D9}" sibTransId="{C831B9AC-AA4C-4203-9386-B7E4D2C1BB01}"/>
    <dgm:cxn modelId="{2843FE9F-E79F-463B-B7D9-090985AC5341}" type="presOf" srcId="{43B86FDB-B399-4FC7-8C9E-309480613343}" destId="{532170D8-743F-4ADE-B4CA-4B927F235371}" srcOrd="0" destOrd="0" presId="urn:microsoft.com/office/officeart/2005/8/layout/process1"/>
    <dgm:cxn modelId="{790188F4-DEC3-452B-9007-433EC3A31451}" srcId="{68BD330A-5F7E-41E1-9540-4987C4456FCB}" destId="{C628D8B0-CFE7-409D-BC7D-B4B657D67656}" srcOrd="2" destOrd="0" parTransId="{5FC2AA46-E7EE-4AB0-8A33-86B857BE526E}" sibTransId="{80B04E01-BB19-40BB-A1FC-0488A5E9ABED}"/>
    <dgm:cxn modelId="{A735958E-B661-46AE-8C2A-0B2D5F4731A0}" type="presParOf" srcId="{6D298977-D34A-48CC-B7CC-76AC02B5DF7E}" destId="{E8558BB1-AE5F-4F7B-B9A5-5117FE9C7D87}" srcOrd="0" destOrd="0" presId="urn:microsoft.com/office/officeart/2005/8/layout/process1"/>
    <dgm:cxn modelId="{60E51E1D-76BD-45EE-BB40-02B0CB4D8DF7}" type="presParOf" srcId="{6D298977-D34A-48CC-B7CC-76AC02B5DF7E}" destId="{D3F522DA-7C88-497A-9488-3A6A070FAF63}" srcOrd="1" destOrd="0" presId="urn:microsoft.com/office/officeart/2005/8/layout/process1"/>
    <dgm:cxn modelId="{011DE76A-1BE0-4AF9-94A4-7F6E7D9857BC}" type="presParOf" srcId="{D3F522DA-7C88-497A-9488-3A6A070FAF63}" destId="{E1603FD8-F950-47C3-B662-F5FAEDF3C29E}" srcOrd="0" destOrd="0" presId="urn:microsoft.com/office/officeart/2005/8/layout/process1"/>
    <dgm:cxn modelId="{E4A9442A-98F0-4B02-8ADC-1BEB7283354B}" type="presParOf" srcId="{6D298977-D34A-48CC-B7CC-76AC02B5DF7E}" destId="{CD839D1C-1C80-4609-906E-B8F496B66AE0}" srcOrd="2" destOrd="0" presId="urn:microsoft.com/office/officeart/2005/8/layout/process1"/>
    <dgm:cxn modelId="{4A6A2B30-0A28-4270-8C24-F00BE0F22145}" type="presParOf" srcId="{6D298977-D34A-48CC-B7CC-76AC02B5DF7E}" destId="{532170D8-743F-4ADE-B4CA-4B927F235371}" srcOrd="3" destOrd="0" presId="urn:microsoft.com/office/officeart/2005/8/layout/process1"/>
    <dgm:cxn modelId="{06BC71A7-FA51-4AEF-BCF9-5FD95491D311}" type="presParOf" srcId="{532170D8-743F-4ADE-B4CA-4B927F235371}" destId="{5D385DF3-F8C6-4F44-BB47-14C1433F068C}" srcOrd="0" destOrd="0" presId="urn:microsoft.com/office/officeart/2005/8/layout/process1"/>
    <dgm:cxn modelId="{4FD2016C-F0D6-41C1-976E-5BFE1971FE9C}" type="presParOf" srcId="{6D298977-D34A-48CC-B7CC-76AC02B5DF7E}" destId="{ADEC1982-1C5E-4F6D-B60C-771D2C0263DF}"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6640B11-E718-4807-A2A3-30C243C2DF9A}" type="doc">
      <dgm:prSet loTypeId="urn:microsoft.com/office/officeart/2005/8/layout/process1" loCatId="process" qsTypeId="urn:microsoft.com/office/officeart/2005/8/quickstyle/simple1#10" qsCatId="simple" csTypeId="urn:microsoft.com/office/officeart/2005/8/colors/accent1_2#5" csCatId="accent1" phldr="1"/>
      <dgm:spPr/>
      <dgm:t>
        <a:bodyPr/>
        <a:lstStyle/>
        <a:p>
          <a:endParaRPr lang="en-US"/>
        </a:p>
      </dgm:t>
    </dgm:pt>
    <dgm:pt modelId="{75A06D10-DFE0-4A69-8109-2D59DC1FE03E}">
      <dgm:prSet phldrT="[Text]"/>
      <dgm:spPr/>
      <dgm:t>
        <a:bodyPr/>
        <a:lstStyle/>
        <a:p>
          <a:r>
            <a:rPr lang="en-US" dirty="0"/>
            <a:t>City tests 50% of the total number of CDL drivers for drugs</a:t>
          </a:r>
        </a:p>
      </dgm:t>
    </dgm:pt>
    <dgm:pt modelId="{9900D1A5-2568-4F63-85F0-763DDCAA2A86}" type="parTrans" cxnId="{EDD200CC-4620-4460-A34E-9D6154180AAF}">
      <dgm:prSet/>
      <dgm:spPr/>
      <dgm:t>
        <a:bodyPr/>
        <a:lstStyle/>
        <a:p>
          <a:endParaRPr lang="en-US"/>
        </a:p>
      </dgm:t>
    </dgm:pt>
    <dgm:pt modelId="{24F505E9-E246-41C3-860E-2988C4F15C1C}" type="sibTrans" cxnId="{EDD200CC-4620-4460-A34E-9D6154180AAF}">
      <dgm:prSet/>
      <dgm:spPr/>
      <dgm:t>
        <a:bodyPr/>
        <a:lstStyle/>
        <a:p>
          <a:endParaRPr lang="en-US"/>
        </a:p>
      </dgm:t>
    </dgm:pt>
    <dgm:pt modelId="{39C63177-71C7-4DDC-A96A-0670DB7DAD63}">
      <dgm:prSet phldrT="[Text]"/>
      <dgm:spPr/>
      <dgm:t>
        <a:bodyPr/>
        <a:lstStyle/>
        <a:p>
          <a:r>
            <a:rPr lang="en-US" dirty="0"/>
            <a:t>City tests 10% of the total number of CDL holders for alcohol</a:t>
          </a:r>
        </a:p>
      </dgm:t>
    </dgm:pt>
    <dgm:pt modelId="{34CBFA4E-7C9E-4D19-A917-58A4B4A36BA5}" type="parTrans" cxnId="{A53FD548-7781-41B8-B7C2-A8E21EA3F50D}">
      <dgm:prSet/>
      <dgm:spPr/>
      <dgm:t>
        <a:bodyPr/>
        <a:lstStyle/>
        <a:p>
          <a:endParaRPr lang="en-US"/>
        </a:p>
      </dgm:t>
    </dgm:pt>
    <dgm:pt modelId="{E916F574-0F51-4446-9B4E-85624D164573}" type="sibTrans" cxnId="{A53FD548-7781-41B8-B7C2-A8E21EA3F50D}">
      <dgm:prSet/>
      <dgm:spPr/>
      <dgm:t>
        <a:bodyPr/>
        <a:lstStyle/>
        <a:p>
          <a:endParaRPr lang="en-US"/>
        </a:p>
      </dgm:t>
    </dgm:pt>
    <dgm:pt modelId="{D416318A-087B-4595-BD8E-468987B516C3}">
      <dgm:prSet phldrT="[Text]"/>
      <dgm:spPr/>
      <dgm:t>
        <a:bodyPr/>
        <a:lstStyle/>
        <a:p>
          <a:r>
            <a:rPr lang="en-US" dirty="0"/>
            <a:t>Some test results are provided immediately, but if awaiting results employees can return to work</a:t>
          </a:r>
        </a:p>
      </dgm:t>
    </dgm:pt>
    <dgm:pt modelId="{C30D3594-63A1-4279-96F5-760692A2A83F}" type="parTrans" cxnId="{FB49B46B-1FC0-497A-9323-4C3CA62565C1}">
      <dgm:prSet/>
      <dgm:spPr/>
      <dgm:t>
        <a:bodyPr/>
        <a:lstStyle/>
        <a:p>
          <a:endParaRPr lang="en-US"/>
        </a:p>
      </dgm:t>
    </dgm:pt>
    <dgm:pt modelId="{4E36F676-6846-4C4E-B86A-0E80144FA535}" type="sibTrans" cxnId="{FB49B46B-1FC0-497A-9323-4C3CA62565C1}">
      <dgm:prSet/>
      <dgm:spPr/>
      <dgm:t>
        <a:bodyPr/>
        <a:lstStyle/>
        <a:p>
          <a:endParaRPr lang="en-US"/>
        </a:p>
      </dgm:t>
    </dgm:pt>
    <dgm:pt modelId="{661122F4-2A76-4064-B875-076D69EE0310}" type="pres">
      <dgm:prSet presAssocID="{46640B11-E718-4807-A2A3-30C243C2DF9A}" presName="Name0" presStyleCnt="0">
        <dgm:presLayoutVars>
          <dgm:dir/>
          <dgm:resizeHandles val="exact"/>
        </dgm:presLayoutVars>
      </dgm:prSet>
      <dgm:spPr/>
    </dgm:pt>
    <dgm:pt modelId="{2B330339-8443-4BE0-AE58-4AD74C4370FB}" type="pres">
      <dgm:prSet presAssocID="{75A06D10-DFE0-4A69-8109-2D59DC1FE03E}" presName="node" presStyleLbl="node1" presStyleIdx="0" presStyleCnt="3">
        <dgm:presLayoutVars>
          <dgm:bulletEnabled val="1"/>
        </dgm:presLayoutVars>
      </dgm:prSet>
      <dgm:spPr/>
    </dgm:pt>
    <dgm:pt modelId="{BF3F869C-A409-4B2C-BEF3-1ADA68DF4297}" type="pres">
      <dgm:prSet presAssocID="{24F505E9-E246-41C3-860E-2988C4F15C1C}" presName="sibTrans" presStyleLbl="sibTrans2D1" presStyleIdx="0" presStyleCnt="2"/>
      <dgm:spPr/>
    </dgm:pt>
    <dgm:pt modelId="{8F77ADAD-C3BE-4048-88DE-4974A1195945}" type="pres">
      <dgm:prSet presAssocID="{24F505E9-E246-41C3-860E-2988C4F15C1C}" presName="connectorText" presStyleLbl="sibTrans2D1" presStyleIdx="0" presStyleCnt="2"/>
      <dgm:spPr/>
    </dgm:pt>
    <dgm:pt modelId="{E65479A3-79B3-4D59-89D9-82425CE95978}" type="pres">
      <dgm:prSet presAssocID="{39C63177-71C7-4DDC-A96A-0670DB7DAD63}" presName="node" presStyleLbl="node1" presStyleIdx="1" presStyleCnt="3">
        <dgm:presLayoutVars>
          <dgm:bulletEnabled val="1"/>
        </dgm:presLayoutVars>
      </dgm:prSet>
      <dgm:spPr/>
    </dgm:pt>
    <dgm:pt modelId="{EB9B8D43-44F7-432D-A272-36A00EFC7D4D}" type="pres">
      <dgm:prSet presAssocID="{E916F574-0F51-4446-9B4E-85624D164573}" presName="sibTrans" presStyleLbl="sibTrans2D1" presStyleIdx="1" presStyleCnt="2"/>
      <dgm:spPr/>
    </dgm:pt>
    <dgm:pt modelId="{55DFA967-1A44-4317-AC54-8739571FF713}" type="pres">
      <dgm:prSet presAssocID="{E916F574-0F51-4446-9B4E-85624D164573}" presName="connectorText" presStyleLbl="sibTrans2D1" presStyleIdx="1" presStyleCnt="2"/>
      <dgm:spPr/>
    </dgm:pt>
    <dgm:pt modelId="{96194669-3BC2-4031-AC84-F3C30FA61749}" type="pres">
      <dgm:prSet presAssocID="{D416318A-087B-4595-BD8E-468987B516C3}" presName="node" presStyleLbl="node1" presStyleIdx="2" presStyleCnt="3">
        <dgm:presLayoutVars>
          <dgm:bulletEnabled val="1"/>
        </dgm:presLayoutVars>
      </dgm:prSet>
      <dgm:spPr/>
    </dgm:pt>
  </dgm:ptLst>
  <dgm:cxnLst>
    <dgm:cxn modelId="{C5988F06-BF7C-4A16-836D-9FD726040F66}" type="presOf" srcId="{24F505E9-E246-41C3-860E-2988C4F15C1C}" destId="{8F77ADAD-C3BE-4048-88DE-4974A1195945}" srcOrd="1" destOrd="0" presId="urn:microsoft.com/office/officeart/2005/8/layout/process1"/>
    <dgm:cxn modelId="{05C5853C-2758-4418-A075-C3DAEE320C15}" type="presOf" srcId="{E916F574-0F51-4446-9B4E-85624D164573}" destId="{EB9B8D43-44F7-432D-A272-36A00EFC7D4D}" srcOrd="0" destOrd="0" presId="urn:microsoft.com/office/officeart/2005/8/layout/process1"/>
    <dgm:cxn modelId="{A53FD548-7781-41B8-B7C2-A8E21EA3F50D}" srcId="{46640B11-E718-4807-A2A3-30C243C2DF9A}" destId="{39C63177-71C7-4DDC-A96A-0670DB7DAD63}" srcOrd="1" destOrd="0" parTransId="{34CBFA4E-7C9E-4D19-A917-58A4B4A36BA5}" sibTransId="{E916F574-0F51-4446-9B4E-85624D164573}"/>
    <dgm:cxn modelId="{FB49B46B-1FC0-497A-9323-4C3CA62565C1}" srcId="{46640B11-E718-4807-A2A3-30C243C2DF9A}" destId="{D416318A-087B-4595-BD8E-468987B516C3}" srcOrd="2" destOrd="0" parTransId="{C30D3594-63A1-4279-96F5-760692A2A83F}" sibTransId="{4E36F676-6846-4C4E-B86A-0E80144FA535}"/>
    <dgm:cxn modelId="{0982344E-933A-4EB8-9EA8-EAF9541EB93C}" type="presOf" srcId="{75A06D10-DFE0-4A69-8109-2D59DC1FE03E}" destId="{2B330339-8443-4BE0-AE58-4AD74C4370FB}" srcOrd="0" destOrd="0" presId="urn:microsoft.com/office/officeart/2005/8/layout/process1"/>
    <dgm:cxn modelId="{AD0D0EA8-21EA-420C-958A-49197E9F6EED}" type="presOf" srcId="{24F505E9-E246-41C3-860E-2988C4F15C1C}" destId="{BF3F869C-A409-4B2C-BEF3-1ADA68DF4297}" srcOrd="0" destOrd="0" presId="urn:microsoft.com/office/officeart/2005/8/layout/process1"/>
    <dgm:cxn modelId="{E32DA0AE-A95E-4292-95E0-4833CD11D3FA}" type="presOf" srcId="{D416318A-087B-4595-BD8E-468987B516C3}" destId="{96194669-3BC2-4031-AC84-F3C30FA61749}" srcOrd="0" destOrd="0" presId="urn:microsoft.com/office/officeart/2005/8/layout/process1"/>
    <dgm:cxn modelId="{79D750C2-59F6-4D87-A8C1-D2ACDFE8FD62}" type="presOf" srcId="{39C63177-71C7-4DDC-A96A-0670DB7DAD63}" destId="{E65479A3-79B3-4D59-89D9-82425CE95978}" srcOrd="0" destOrd="0" presId="urn:microsoft.com/office/officeart/2005/8/layout/process1"/>
    <dgm:cxn modelId="{EDD200CC-4620-4460-A34E-9D6154180AAF}" srcId="{46640B11-E718-4807-A2A3-30C243C2DF9A}" destId="{75A06D10-DFE0-4A69-8109-2D59DC1FE03E}" srcOrd="0" destOrd="0" parTransId="{9900D1A5-2568-4F63-85F0-763DDCAA2A86}" sibTransId="{24F505E9-E246-41C3-860E-2988C4F15C1C}"/>
    <dgm:cxn modelId="{D8DEE8EF-345D-47DF-89CE-340884DF04C7}" type="presOf" srcId="{E916F574-0F51-4446-9B4E-85624D164573}" destId="{55DFA967-1A44-4317-AC54-8739571FF713}" srcOrd="1" destOrd="0" presId="urn:microsoft.com/office/officeart/2005/8/layout/process1"/>
    <dgm:cxn modelId="{8DC4F6FD-0159-4041-A928-B8DC7D0483A6}" type="presOf" srcId="{46640B11-E718-4807-A2A3-30C243C2DF9A}" destId="{661122F4-2A76-4064-B875-076D69EE0310}" srcOrd="0" destOrd="0" presId="urn:microsoft.com/office/officeart/2005/8/layout/process1"/>
    <dgm:cxn modelId="{7FB169D1-7588-486C-BCA8-99CDD64871DB}" type="presParOf" srcId="{661122F4-2A76-4064-B875-076D69EE0310}" destId="{2B330339-8443-4BE0-AE58-4AD74C4370FB}" srcOrd="0" destOrd="0" presId="urn:microsoft.com/office/officeart/2005/8/layout/process1"/>
    <dgm:cxn modelId="{D90DFDA4-25BE-4F49-8CB7-4C12CC40FA6E}" type="presParOf" srcId="{661122F4-2A76-4064-B875-076D69EE0310}" destId="{BF3F869C-A409-4B2C-BEF3-1ADA68DF4297}" srcOrd="1" destOrd="0" presId="urn:microsoft.com/office/officeart/2005/8/layout/process1"/>
    <dgm:cxn modelId="{65F10DAB-F697-49FE-BEAC-F09B295ADC73}" type="presParOf" srcId="{BF3F869C-A409-4B2C-BEF3-1ADA68DF4297}" destId="{8F77ADAD-C3BE-4048-88DE-4974A1195945}" srcOrd="0" destOrd="0" presId="urn:microsoft.com/office/officeart/2005/8/layout/process1"/>
    <dgm:cxn modelId="{B422878C-87B3-4178-8981-7676BFB7D7C8}" type="presParOf" srcId="{661122F4-2A76-4064-B875-076D69EE0310}" destId="{E65479A3-79B3-4D59-89D9-82425CE95978}" srcOrd="2" destOrd="0" presId="urn:microsoft.com/office/officeart/2005/8/layout/process1"/>
    <dgm:cxn modelId="{8F9F6552-027E-4455-8F7D-4D5111496993}" type="presParOf" srcId="{661122F4-2A76-4064-B875-076D69EE0310}" destId="{EB9B8D43-44F7-432D-A272-36A00EFC7D4D}" srcOrd="3" destOrd="0" presId="urn:microsoft.com/office/officeart/2005/8/layout/process1"/>
    <dgm:cxn modelId="{609EDFCC-C3F5-4F10-AE4C-D29FAF7F4B89}" type="presParOf" srcId="{EB9B8D43-44F7-432D-A272-36A00EFC7D4D}" destId="{55DFA967-1A44-4317-AC54-8739571FF713}" srcOrd="0" destOrd="0" presId="urn:microsoft.com/office/officeart/2005/8/layout/process1"/>
    <dgm:cxn modelId="{EF491CA9-E154-49FE-B944-33A9F5B55D97}" type="presParOf" srcId="{661122F4-2A76-4064-B875-076D69EE0310}" destId="{96194669-3BC2-4031-AC84-F3C30FA61749}"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9739A5F-01F0-423F-9174-ABFEB58C8106}" type="doc">
      <dgm:prSet loTypeId="urn:microsoft.com/office/officeart/2005/8/layout/vList2" loCatId="list" qsTypeId="urn:microsoft.com/office/officeart/2005/8/quickstyle/simple1#11" qsCatId="simple" csTypeId="urn:microsoft.com/office/officeart/2005/8/colors/colorful1#6" csCatId="colorful" phldr="1"/>
      <dgm:spPr/>
      <dgm:t>
        <a:bodyPr/>
        <a:lstStyle/>
        <a:p>
          <a:endParaRPr lang="en-US"/>
        </a:p>
      </dgm:t>
    </dgm:pt>
    <dgm:pt modelId="{B3B5F31D-B8EC-4391-A1F4-1DF76EB7E8A0}">
      <dgm:prSet phldrT="[Text]"/>
      <dgm:spPr/>
      <dgm:t>
        <a:bodyPr/>
        <a:lstStyle/>
        <a:p>
          <a:r>
            <a:rPr lang="en-US" dirty="0"/>
            <a:t>1.  Tests are entered electronically in the portal</a:t>
          </a:r>
        </a:p>
      </dgm:t>
    </dgm:pt>
    <dgm:pt modelId="{FE0C6936-7CE1-475C-AF3C-B996C1EAE99A}" type="parTrans" cxnId="{65FDF1E4-759E-4A1A-82C6-310FA7E1D3DC}">
      <dgm:prSet/>
      <dgm:spPr/>
      <dgm:t>
        <a:bodyPr/>
        <a:lstStyle/>
        <a:p>
          <a:endParaRPr lang="en-US"/>
        </a:p>
      </dgm:t>
    </dgm:pt>
    <dgm:pt modelId="{EFE99529-302F-441B-BDE8-74A980D5E5E8}" type="sibTrans" cxnId="{65FDF1E4-759E-4A1A-82C6-310FA7E1D3DC}">
      <dgm:prSet/>
      <dgm:spPr/>
      <dgm:t>
        <a:bodyPr/>
        <a:lstStyle/>
        <a:p>
          <a:endParaRPr lang="en-US"/>
        </a:p>
      </dgm:t>
    </dgm:pt>
    <dgm:pt modelId="{1938D825-A5D9-4A9B-9396-CCE28A82B549}">
      <dgm:prSet/>
      <dgm:spPr/>
      <dgm:t>
        <a:bodyPr/>
        <a:lstStyle/>
        <a:p>
          <a:r>
            <a:rPr lang="en-US" dirty="0"/>
            <a:t>Requires no “Notice Provided by” signature</a:t>
          </a:r>
        </a:p>
      </dgm:t>
    </dgm:pt>
    <dgm:pt modelId="{AD4FD13A-ADB3-4E84-A56F-EBFC89305D0A}" type="parTrans" cxnId="{64A5B952-844A-4FAB-B659-B67970B74005}">
      <dgm:prSet/>
      <dgm:spPr/>
      <dgm:t>
        <a:bodyPr/>
        <a:lstStyle/>
        <a:p>
          <a:endParaRPr lang="en-US"/>
        </a:p>
      </dgm:t>
    </dgm:pt>
    <dgm:pt modelId="{1AC7AF6E-A136-4B1B-AEDB-65887D28183D}" type="sibTrans" cxnId="{64A5B952-844A-4FAB-B659-B67970B74005}">
      <dgm:prSet/>
      <dgm:spPr/>
      <dgm:t>
        <a:bodyPr/>
        <a:lstStyle/>
        <a:p>
          <a:endParaRPr lang="en-US"/>
        </a:p>
      </dgm:t>
    </dgm:pt>
    <dgm:pt modelId="{A82211F7-000A-402B-B67B-41A04649CBCA}">
      <dgm:prSet/>
      <dgm:spPr/>
      <dgm:t>
        <a:bodyPr/>
        <a:lstStyle/>
        <a:p>
          <a:r>
            <a:rPr lang="en-US" dirty="0"/>
            <a:t>Will be emailed to the department, no physical pickup</a:t>
          </a:r>
        </a:p>
      </dgm:t>
    </dgm:pt>
    <dgm:pt modelId="{84D24778-F209-4B3C-ABCB-260557C2C739}" type="parTrans" cxnId="{0868FAB4-0C6F-418A-BDCC-1FC751D8E949}">
      <dgm:prSet/>
      <dgm:spPr/>
      <dgm:t>
        <a:bodyPr/>
        <a:lstStyle/>
        <a:p>
          <a:endParaRPr lang="en-US"/>
        </a:p>
      </dgm:t>
    </dgm:pt>
    <dgm:pt modelId="{79F3A268-959C-493F-9FB2-98CD6AE9975A}" type="sibTrans" cxnId="{0868FAB4-0C6F-418A-BDCC-1FC751D8E949}">
      <dgm:prSet/>
      <dgm:spPr/>
      <dgm:t>
        <a:bodyPr/>
        <a:lstStyle/>
        <a:p>
          <a:endParaRPr lang="en-US"/>
        </a:p>
      </dgm:t>
    </dgm:pt>
    <dgm:pt modelId="{4D74607F-316A-49A9-821F-1505250D68D9}">
      <dgm:prSet/>
      <dgm:spPr/>
      <dgm:t>
        <a:bodyPr/>
        <a:lstStyle/>
        <a:p>
          <a:r>
            <a:rPr lang="en-US" dirty="0"/>
            <a:t>2.  Tests are performed, like usual</a:t>
          </a:r>
        </a:p>
      </dgm:t>
    </dgm:pt>
    <dgm:pt modelId="{150A1F29-EA1E-40FB-8ECC-3AFDCD33C818}" type="parTrans" cxnId="{753D099C-D490-46FD-813C-C9E2098049CB}">
      <dgm:prSet/>
      <dgm:spPr/>
      <dgm:t>
        <a:bodyPr/>
        <a:lstStyle/>
        <a:p>
          <a:endParaRPr lang="en-US"/>
        </a:p>
      </dgm:t>
    </dgm:pt>
    <dgm:pt modelId="{6B8D1C0C-C0CC-4950-9CC9-4FE3307008A2}" type="sibTrans" cxnId="{753D099C-D490-46FD-813C-C9E2098049CB}">
      <dgm:prSet/>
      <dgm:spPr/>
      <dgm:t>
        <a:bodyPr/>
        <a:lstStyle/>
        <a:p>
          <a:endParaRPr lang="en-US"/>
        </a:p>
      </dgm:t>
    </dgm:pt>
    <dgm:pt modelId="{4CCAC741-0C64-449E-84AB-E43139389B66}">
      <dgm:prSet/>
      <dgm:spPr/>
      <dgm:t>
        <a:bodyPr/>
        <a:lstStyle/>
        <a:p>
          <a:r>
            <a:rPr lang="en-US" dirty="0"/>
            <a:t>Will print both results and CCF (Chain of Custody) directly from portal</a:t>
          </a:r>
        </a:p>
      </dgm:t>
    </dgm:pt>
    <dgm:pt modelId="{A58C70FC-BAC1-4539-8F56-52FEFF6E89EC}" type="parTrans" cxnId="{9E01C4D9-C2EB-4332-A113-8E9DC0DFE6DE}">
      <dgm:prSet/>
      <dgm:spPr/>
      <dgm:t>
        <a:bodyPr/>
        <a:lstStyle/>
        <a:p>
          <a:endParaRPr lang="en-US"/>
        </a:p>
      </dgm:t>
    </dgm:pt>
    <dgm:pt modelId="{D5959050-65CA-4633-8D1F-685E9B038BF6}" type="sibTrans" cxnId="{9E01C4D9-C2EB-4332-A113-8E9DC0DFE6DE}">
      <dgm:prSet/>
      <dgm:spPr/>
      <dgm:t>
        <a:bodyPr/>
        <a:lstStyle/>
        <a:p>
          <a:endParaRPr lang="en-US"/>
        </a:p>
      </dgm:t>
    </dgm:pt>
    <dgm:pt modelId="{81A38AE4-D8A2-4776-96A4-690D183FF440}">
      <dgm:prSet/>
      <dgm:spPr/>
      <dgm:t>
        <a:bodyPr/>
        <a:lstStyle/>
        <a:p>
          <a:r>
            <a:rPr lang="en-US" dirty="0"/>
            <a:t>This will produce an “</a:t>
          </a:r>
          <a:r>
            <a:rPr lang="en-US" dirty="0" err="1"/>
            <a:t>ePASSPORT</a:t>
          </a:r>
          <a:r>
            <a:rPr lang="en-US" dirty="0"/>
            <a:t>” which is the new testing notification form</a:t>
          </a:r>
        </a:p>
      </dgm:t>
    </dgm:pt>
    <dgm:pt modelId="{ED185645-BC50-4D6D-A015-9CE04D17EC84}" type="parTrans" cxnId="{7A77070B-DA1E-4E70-93E8-73024854FF0F}">
      <dgm:prSet/>
      <dgm:spPr/>
      <dgm:t>
        <a:bodyPr/>
        <a:lstStyle/>
        <a:p>
          <a:endParaRPr lang="en-US"/>
        </a:p>
      </dgm:t>
    </dgm:pt>
    <dgm:pt modelId="{3E03D528-454D-430D-9382-67DA0A537B6A}" type="sibTrans" cxnId="{7A77070B-DA1E-4E70-93E8-73024854FF0F}">
      <dgm:prSet/>
      <dgm:spPr/>
      <dgm:t>
        <a:bodyPr/>
        <a:lstStyle/>
        <a:p>
          <a:endParaRPr lang="en-US"/>
        </a:p>
      </dgm:t>
    </dgm:pt>
    <dgm:pt modelId="{C042D600-7038-48DC-849B-678EF094236D}">
      <dgm:prSet/>
      <dgm:spPr/>
      <dgm:t>
        <a:bodyPr/>
        <a:lstStyle/>
        <a:p>
          <a:r>
            <a:rPr lang="en-US" dirty="0"/>
            <a:t>3.  CDR maintains all paperwork</a:t>
          </a:r>
        </a:p>
      </dgm:t>
    </dgm:pt>
    <dgm:pt modelId="{F176971C-BCCC-4634-873A-CD49FA1F33CC}" type="parTrans" cxnId="{1E1A2862-ADCA-49E5-A08F-B0DA5E6544A3}">
      <dgm:prSet/>
      <dgm:spPr/>
      <dgm:t>
        <a:bodyPr/>
        <a:lstStyle/>
        <a:p>
          <a:endParaRPr lang="en-US"/>
        </a:p>
      </dgm:t>
    </dgm:pt>
    <dgm:pt modelId="{E50D991C-2288-4DF2-940E-1F2CC44D5E9A}" type="sibTrans" cxnId="{1E1A2862-ADCA-49E5-A08F-B0DA5E6544A3}">
      <dgm:prSet/>
      <dgm:spPr/>
      <dgm:t>
        <a:bodyPr/>
        <a:lstStyle/>
        <a:p>
          <a:endParaRPr lang="en-US"/>
        </a:p>
      </dgm:t>
    </dgm:pt>
    <dgm:pt modelId="{EC637A88-045C-4C5F-8005-F0F4EE49EF20}">
      <dgm:prSet/>
      <dgm:spPr/>
      <dgm:t>
        <a:bodyPr/>
        <a:lstStyle/>
        <a:p>
          <a:endParaRPr lang="en-US" dirty="0"/>
        </a:p>
      </dgm:t>
    </dgm:pt>
    <dgm:pt modelId="{354EC434-0E79-412A-9349-71BE35594F07}" type="parTrans" cxnId="{E4F0A6E1-2EE3-458B-B8D0-667E6AD86C10}">
      <dgm:prSet/>
      <dgm:spPr/>
      <dgm:t>
        <a:bodyPr/>
        <a:lstStyle/>
        <a:p>
          <a:endParaRPr lang="en-US"/>
        </a:p>
      </dgm:t>
    </dgm:pt>
    <dgm:pt modelId="{34B9FAF2-3D8F-4D63-98AE-E7FB49FAFB9B}" type="sibTrans" cxnId="{E4F0A6E1-2EE3-458B-B8D0-667E6AD86C10}">
      <dgm:prSet/>
      <dgm:spPr/>
      <dgm:t>
        <a:bodyPr/>
        <a:lstStyle/>
        <a:p>
          <a:endParaRPr lang="en-US"/>
        </a:p>
      </dgm:t>
    </dgm:pt>
    <dgm:pt modelId="{49B33D4E-A731-4BD5-A32A-D5F012DF420C}">
      <dgm:prSet/>
      <dgm:spPr/>
      <dgm:t>
        <a:bodyPr/>
        <a:lstStyle/>
        <a:p>
          <a:r>
            <a:rPr lang="en-US" dirty="0"/>
            <a:t>No more inter-d exchange of these forms</a:t>
          </a:r>
        </a:p>
      </dgm:t>
    </dgm:pt>
    <dgm:pt modelId="{80A9EBDF-72A4-4D23-B04D-2287AF9B7EB6}" type="parTrans" cxnId="{927BC4D4-F62D-4B26-ABC3-7E6789730147}">
      <dgm:prSet/>
      <dgm:spPr/>
      <dgm:t>
        <a:bodyPr/>
        <a:lstStyle/>
        <a:p>
          <a:endParaRPr lang="en-US"/>
        </a:p>
      </dgm:t>
    </dgm:pt>
    <dgm:pt modelId="{D7DFAD7E-71B5-4F21-8F7A-D9F48C8290F6}" type="sibTrans" cxnId="{927BC4D4-F62D-4B26-ABC3-7E6789730147}">
      <dgm:prSet/>
      <dgm:spPr/>
      <dgm:t>
        <a:bodyPr/>
        <a:lstStyle/>
        <a:p>
          <a:endParaRPr lang="en-US"/>
        </a:p>
      </dgm:t>
    </dgm:pt>
    <dgm:pt modelId="{A516846A-A6C6-4184-A6C9-57590165B866}">
      <dgm:prSet/>
      <dgm:spPr/>
      <dgm:t>
        <a:bodyPr/>
        <a:lstStyle/>
        <a:p>
          <a:endParaRPr lang="en-US" dirty="0"/>
        </a:p>
      </dgm:t>
    </dgm:pt>
    <dgm:pt modelId="{03CB4D64-90EF-4875-9CEC-CD2F4E3ABAE1}" type="parTrans" cxnId="{3CEEDD97-82E8-4A91-8E17-FD4B2945F4F3}">
      <dgm:prSet/>
      <dgm:spPr/>
      <dgm:t>
        <a:bodyPr/>
        <a:lstStyle/>
        <a:p>
          <a:endParaRPr lang="en-US"/>
        </a:p>
      </dgm:t>
    </dgm:pt>
    <dgm:pt modelId="{2A5641DF-65AB-4534-A9DB-7FA4F5E4831A}" type="sibTrans" cxnId="{3CEEDD97-82E8-4A91-8E17-FD4B2945F4F3}">
      <dgm:prSet/>
      <dgm:spPr/>
      <dgm:t>
        <a:bodyPr/>
        <a:lstStyle/>
        <a:p>
          <a:endParaRPr lang="en-US"/>
        </a:p>
      </dgm:t>
    </dgm:pt>
    <dgm:pt modelId="{0CD359E1-0A88-4C26-8FAC-7F280875C2EA}" type="pres">
      <dgm:prSet presAssocID="{09739A5F-01F0-423F-9174-ABFEB58C8106}" presName="linear" presStyleCnt="0">
        <dgm:presLayoutVars>
          <dgm:animLvl val="lvl"/>
          <dgm:resizeHandles val="exact"/>
        </dgm:presLayoutVars>
      </dgm:prSet>
      <dgm:spPr/>
    </dgm:pt>
    <dgm:pt modelId="{D8AF3354-B78A-4BB0-96E3-CED03D9E205D}" type="pres">
      <dgm:prSet presAssocID="{B3B5F31D-B8EC-4391-A1F4-1DF76EB7E8A0}" presName="parentText" presStyleLbl="node1" presStyleIdx="0" presStyleCnt="3" custLinFactNeighborX="3">
        <dgm:presLayoutVars>
          <dgm:chMax val="0"/>
          <dgm:bulletEnabled val="1"/>
        </dgm:presLayoutVars>
      </dgm:prSet>
      <dgm:spPr/>
    </dgm:pt>
    <dgm:pt modelId="{9D21AEA7-803C-4F76-B532-D3EDB1A6296A}" type="pres">
      <dgm:prSet presAssocID="{B3B5F31D-B8EC-4391-A1F4-1DF76EB7E8A0}" presName="childText" presStyleLbl="revTx" presStyleIdx="0" presStyleCnt="2">
        <dgm:presLayoutVars>
          <dgm:bulletEnabled val="1"/>
        </dgm:presLayoutVars>
      </dgm:prSet>
      <dgm:spPr/>
    </dgm:pt>
    <dgm:pt modelId="{67B7A4E3-F5B3-49BE-82FB-6F27D3DFF5C7}" type="pres">
      <dgm:prSet presAssocID="{4D74607F-316A-49A9-821F-1505250D68D9}" presName="parentText" presStyleLbl="node1" presStyleIdx="1" presStyleCnt="3" custLinFactNeighborX="-107" custLinFactNeighborY="-95260">
        <dgm:presLayoutVars>
          <dgm:chMax val="0"/>
          <dgm:bulletEnabled val="1"/>
        </dgm:presLayoutVars>
      </dgm:prSet>
      <dgm:spPr/>
    </dgm:pt>
    <dgm:pt modelId="{16AC9E88-CA16-4B32-948E-28F952DB4A8B}" type="pres">
      <dgm:prSet presAssocID="{6B8D1C0C-C0CC-4950-9CC9-4FE3307008A2}" presName="spacer" presStyleCnt="0"/>
      <dgm:spPr/>
    </dgm:pt>
    <dgm:pt modelId="{30003240-E051-4491-9B82-9F6B13C81073}" type="pres">
      <dgm:prSet presAssocID="{C042D600-7038-48DC-849B-678EF094236D}" presName="parentText" presStyleLbl="node1" presStyleIdx="2" presStyleCnt="3" custLinFactNeighborX="214" custLinFactNeighborY="48131">
        <dgm:presLayoutVars>
          <dgm:chMax val="0"/>
          <dgm:bulletEnabled val="1"/>
        </dgm:presLayoutVars>
      </dgm:prSet>
      <dgm:spPr/>
    </dgm:pt>
    <dgm:pt modelId="{C9383D2F-FB9D-45DD-AA26-66D9C5AA1372}" type="pres">
      <dgm:prSet presAssocID="{C042D600-7038-48DC-849B-678EF094236D}" presName="childText" presStyleLbl="revTx" presStyleIdx="1" presStyleCnt="2" custLinFactNeighborX="3" custLinFactNeighborY="48055">
        <dgm:presLayoutVars>
          <dgm:bulletEnabled val="1"/>
        </dgm:presLayoutVars>
      </dgm:prSet>
      <dgm:spPr/>
    </dgm:pt>
  </dgm:ptLst>
  <dgm:cxnLst>
    <dgm:cxn modelId="{984D2001-888C-46DC-BD9C-20C5273E8EC3}" type="presOf" srcId="{EC637A88-045C-4C5F-8005-F0F4EE49EF20}" destId="{C9383D2F-FB9D-45DD-AA26-66D9C5AA1372}" srcOrd="0" destOrd="1" presId="urn:microsoft.com/office/officeart/2005/8/layout/vList2"/>
    <dgm:cxn modelId="{7A77070B-DA1E-4E70-93E8-73024854FF0F}" srcId="{B3B5F31D-B8EC-4391-A1F4-1DF76EB7E8A0}" destId="{81A38AE4-D8A2-4776-96A4-690D183FF440}" srcOrd="0" destOrd="0" parTransId="{ED185645-BC50-4D6D-A015-9CE04D17EC84}" sibTransId="{3E03D528-454D-430D-9382-67DA0A537B6A}"/>
    <dgm:cxn modelId="{4972D535-2B71-47BC-9F11-457D9DEC9C33}" type="presOf" srcId="{4D74607F-316A-49A9-821F-1505250D68D9}" destId="{67B7A4E3-F5B3-49BE-82FB-6F27D3DFF5C7}" srcOrd="0" destOrd="0" presId="urn:microsoft.com/office/officeart/2005/8/layout/vList2"/>
    <dgm:cxn modelId="{1E1A2862-ADCA-49E5-A08F-B0DA5E6544A3}" srcId="{09739A5F-01F0-423F-9174-ABFEB58C8106}" destId="{C042D600-7038-48DC-849B-678EF094236D}" srcOrd="2" destOrd="0" parTransId="{F176971C-BCCC-4634-873A-CD49FA1F33CC}" sibTransId="{E50D991C-2288-4DF2-940E-1F2CC44D5E9A}"/>
    <dgm:cxn modelId="{8A3B2743-FCCD-43D8-AC8F-4515FD289015}" type="presOf" srcId="{C042D600-7038-48DC-849B-678EF094236D}" destId="{30003240-E051-4491-9B82-9F6B13C81073}" srcOrd="0" destOrd="0" presId="urn:microsoft.com/office/officeart/2005/8/layout/vList2"/>
    <dgm:cxn modelId="{297B7045-310E-447D-BB8E-767AC26995C9}" type="presOf" srcId="{B3B5F31D-B8EC-4391-A1F4-1DF76EB7E8A0}" destId="{D8AF3354-B78A-4BB0-96E3-CED03D9E205D}" srcOrd="0" destOrd="0" presId="urn:microsoft.com/office/officeart/2005/8/layout/vList2"/>
    <dgm:cxn modelId="{F42E1C52-5E1E-46D1-8AA8-08B7DB9A2350}" type="presOf" srcId="{81A38AE4-D8A2-4776-96A4-690D183FF440}" destId="{9D21AEA7-803C-4F76-B532-D3EDB1A6296A}" srcOrd="0" destOrd="0" presId="urn:microsoft.com/office/officeart/2005/8/layout/vList2"/>
    <dgm:cxn modelId="{64A5B952-844A-4FAB-B659-B67970B74005}" srcId="{B3B5F31D-B8EC-4391-A1F4-1DF76EB7E8A0}" destId="{1938D825-A5D9-4A9B-9396-CCE28A82B549}" srcOrd="1" destOrd="0" parTransId="{AD4FD13A-ADB3-4E84-A56F-EBFC89305D0A}" sibTransId="{1AC7AF6E-A136-4B1B-AEDB-65887D28183D}"/>
    <dgm:cxn modelId="{9BFF6A79-602F-4218-BA1A-1C6F2FE8F36F}" type="presOf" srcId="{4CCAC741-0C64-449E-84AB-E43139389B66}" destId="{C9383D2F-FB9D-45DD-AA26-66D9C5AA1372}" srcOrd="0" destOrd="2" presId="urn:microsoft.com/office/officeart/2005/8/layout/vList2"/>
    <dgm:cxn modelId="{F12C6A8B-2543-49E0-A1B9-C816E7406253}" type="presOf" srcId="{1938D825-A5D9-4A9B-9396-CCE28A82B549}" destId="{9D21AEA7-803C-4F76-B532-D3EDB1A6296A}" srcOrd="0" destOrd="1" presId="urn:microsoft.com/office/officeart/2005/8/layout/vList2"/>
    <dgm:cxn modelId="{6BAE5596-A5A4-4875-9144-AB0B78999BF6}" type="presOf" srcId="{A82211F7-000A-402B-B67B-41A04649CBCA}" destId="{9D21AEA7-803C-4F76-B532-D3EDB1A6296A}" srcOrd="0" destOrd="2" presId="urn:microsoft.com/office/officeart/2005/8/layout/vList2"/>
    <dgm:cxn modelId="{3CEEDD97-82E8-4A91-8E17-FD4B2945F4F3}" srcId="{C042D600-7038-48DC-849B-678EF094236D}" destId="{A516846A-A6C6-4184-A6C9-57590165B866}" srcOrd="0" destOrd="0" parTransId="{03CB4D64-90EF-4875-9CEC-CD2F4E3ABAE1}" sibTransId="{2A5641DF-65AB-4534-A9DB-7FA4F5E4831A}"/>
    <dgm:cxn modelId="{753D099C-D490-46FD-813C-C9E2098049CB}" srcId="{09739A5F-01F0-423F-9174-ABFEB58C8106}" destId="{4D74607F-316A-49A9-821F-1505250D68D9}" srcOrd="1" destOrd="0" parTransId="{150A1F29-EA1E-40FB-8ECC-3AFDCD33C818}" sibTransId="{6B8D1C0C-C0CC-4950-9CC9-4FE3307008A2}"/>
    <dgm:cxn modelId="{3295589D-48F6-4DCF-BB5B-E97BED39CBA8}" type="presOf" srcId="{A516846A-A6C6-4184-A6C9-57590165B866}" destId="{C9383D2F-FB9D-45DD-AA26-66D9C5AA1372}" srcOrd="0" destOrd="0" presId="urn:microsoft.com/office/officeart/2005/8/layout/vList2"/>
    <dgm:cxn modelId="{0868FAB4-0C6F-418A-BDCC-1FC751D8E949}" srcId="{B3B5F31D-B8EC-4391-A1F4-1DF76EB7E8A0}" destId="{A82211F7-000A-402B-B67B-41A04649CBCA}" srcOrd="2" destOrd="0" parTransId="{84D24778-F209-4B3C-ABCB-260557C2C739}" sibTransId="{79F3A268-959C-493F-9FB2-98CD6AE9975A}"/>
    <dgm:cxn modelId="{3BF6CED3-4444-4742-9539-BBCD8CCFB806}" type="presOf" srcId="{09739A5F-01F0-423F-9174-ABFEB58C8106}" destId="{0CD359E1-0A88-4C26-8FAC-7F280875C2EA}" srcOrd="0" destOrd="0" presId="urn:microsoft.com/office/officeart/2005/8/layout/vList2"/>
    <dgm:cxn modelId="{927BC4D4-F62D-4B26-ABC3-7E6789730147}" srcId="{C042D600-7038-48DC-849B-678EF094236D}" destId="{49B33D4E-A731-4BD5-A32A-D5F012DF420C}" srcOrd="3" destOrd="0" parTransId="{80A9EBDF-72A4-4D23-B04D-2287AF9B7EB6}" sibTransId="{D7DFAD7E-71B5-4F21-8F7A-D9F48C8290F6}"/>
    <dgm:cxn modelId="{9E01C4D9-C2EB-4332-A113-8E9DC0DFE6DE}" srcId="{C042D600-7038-48DC-849B-678EF094236D}" destId="{4CCAC741-0C64-449E-84AB-E43139389B66}" srcOrd="2" destOrd="0" parTransId="{A58C70FC-BAC1-4539-8F56-52FEFF6E89EC}" sibTransId="{D5959050-65CA-4633-8D1F-685E9B038BF6}"/>
    <dgm:cxn modelId="{E4F0A6E1-2EE3-458B-B8D0-667E6AD86C10}" srcId="{C042D600-7038-48DC-849B-678EF094236D}" destId="{EC637A88-045C-4C5F-8005-F0F4EE49EF20}" srcOrd="1" destOrd="0" parTransId="{354EC434-0E79-412A-9349-71BE35594F07}" sibTransId="{34B9FAF2-3D8F-4D63-98AE-E7FB49FAFB9B}"/>
    <dgm:cxn modelId="{65FDF1E4-759E-4A1A-82C6-310FA7E1D3DC}" srcId="{09739A5F-01F0-423F-9174-ABFEB58C8106}" destId="{B3B5F31D-B8EC-4391-A1F4-1DF76EB7E8A0}" srcOrd="0" destOrd="0" parTransId="{FE0C6936-7CE1-475C-AF3C-B996C1EAE99A}" sibTransId="{EFE99529-302F-441B-BDE8-74A980D5E5E8}"/>
    <dgm:cxn modelId="{40035DF3-76B2-4DBC-A7D9-BD03F5F293FF}" type="presOf" srcId="{49B33D4E-A731-4BD5-A32A-D5F012DF420C}" destId="{C9383D2F-FB9D-45DD-AA26-66D9C5AA1372}" srcOrd="0" destOrd="3" presId="urn:microsoft.com/office/officeart/2005/8/layout/vList2"/>
    <dgm:cxn modelId="{CD0A3435-49C8-447E-9C79-4EDFA238BCE8}" type="presParOf" srcId="{0CD359E1-0A88-4C26-8FAC-7F280875C2EA}" destId="{D8AF3354-B78A-4BB0-96E3-CED03D9E205D}" srcOrd="0" destOrd="0" presId="urn:microsoft.com/office/officeart/2005/8/layout/vList2"/>
    <dgm:cxn modelId="{A61BCD81-177D-483E-9E27-217702FED99A}" type="presParOf" srcId="{0CD359E1-0A88-4C26-8FAC-7F280875C2EA}" destId="{9D21AEA7-803C-4F76-B532-D3EDB1A6296A}" srcOrd="1" destOrd="0" presId="urn:microsoft.com/office/officeart/2005/8/layout/vList2"/>
    <dgm:cxn modelId="{E4B5E01D-F1FD-4FB0-8E77-EF15F4848471}" type="presParOf" srcId="{0CD359E1-0A88-4C26-8FAC-7F280875C2EA}" destId="{67B7A4E3-F5B3-49BE-82FB-6F27D3DFF5C7}" srcOrd="2" destOrd="0" presId="urn:microsoft.com/office/officeart/2005/8/layout/vList2"/>
    <dgm:cxn modelId="{1174B482-9360-4BF0-A704-B9E578C7BF98}" type="presParOf" srcId="{0CD359E1-0A88-4C26-8FAC-7F280875C2EA}" destId="{16AC9E88-CA16-4B32-948E-28F952DB4A8B}" srcOrd="3" destOrd="0" presId="urn:microsoft.com/office/officeart/2005/8/layout/vList2"/>
    <dgm:cxn modelId="{97ECA041-BE8C-480A-9CBC-986229F23840}" type="presParOf" srcId="{0CD359E1-0A88-4C26-8FAC-7F280875C2EA}" destId="{30003240-E051-4491-9B82-9F6B13C81073}" srcOrd="4" destOrd="0" presId="urn:microsoft.com/office/officeart/2005/8/layout/vList2"/>
    <dgm:cxn modelId="{BC03C96A-FFAE-40CB-AEF5-BADDDFE0F587}" type="presParOf" srcId="{0CD359E1-0A88-4C26-8FAC-7F280875C2EA}" destId="{C9383D2F-FB9D-45DD-AA26-66D9C5AA1372}"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9739A5F-01F0-423F-9174-ABFEB58C8106}" type="doc">
      <dgm:prSet loTypeId="urn:microsoft.com/office/officeart/2005/8/layout/vList2" loCatId="list" qsTypeId="urn:microsoft.com/office/officeart/2005/8/quickstyle/simple1#11" qsCatId="simple" csTypeId="urn:microsoft.com/office/officeart/2005/8/colors/colorful1#6" csCatId="colorful" phldr="1"/>
      <dgm:spPr/>
      <dgm:t>
        <a:bodyPr/>
        <a:lstStyle/>
        <a:p>
          <a:endParaRPr lang="en-US"/>
        </a:p>
      </dgm:t>
    </dgm:pt>
    <dgm:pt modelId="{B3B5F31D-B8EC-4391-A1F4-1DF76EB7E8A0}">
      <dgm:prSet phldrT="[Text]"/>
      <dgm:spPr/>
      <dgm:t>
        <a:bodyPr/>
        <a:lstStyle/>
        <a:p>
          <a:r>
            <a:rPr lang="en-US" dirty="0"/>
            <a:t>1.  Tests are still filled out on the paper Test Notification Form</a:t>
          </a:r>
        </a:p>
      </dgm:t>
    </dgm:pt>
    <dgm:pt modelId="{FE0C6936-7CE1-475C-AF3C-B996C1EAE99A}" type="parTrans" cxnId="{65FDF1E4-759E-4A1A-82C6-310FA7E1D3DC}">
      <dgm:prSet/>
      <dgm:spPr/>
      <dgm:t>
        <a:bodyPr/>
        <a:lstStyle/>
        <a:p>
          <a:endParaRPr lang="en-US"/>
        </a:p>
      </dgm:t>
    </dgm:pt>
    <dgm:pt modelId="{EFE99529-302F-441B-BDE8-74A980D5E5E8}" type="sibTrans" cxnId="{65FDF1E4-759E-4A1A-82C6-310FA7E1D3DC}">
      <dgm:prSet/>
      <dgm:spPr/>
      <dgm:t>
        <a:bodyPr/>
        <a:lstStyle/>
        <a:p>
          <a:endParaRPr lang="en-US"/>
        </a:p>
      </dgm:t>
    </dgm:pt>
    <dgm:pt modelId="{A82211F7-000A-402B-B67B-41A04649CBCA}">
      <dgm:prSet/>
      <dgm:spPr/>
      <dgm:t>
        <a:bodyPr/>
        <a:lstStyle/>
        <a:p>
          <a:r>
            <a:rPr lang="en-US" dirty="0"/>
            <a:t>For pre-employment BATs or one-off reschedules notification forms will be sent Inter-D</a:t>
          </a:r>
        </a:p>
      </dgm:t>
    </dgm:pt>
    <dgm:pt modelId="{84D24778-F209-4B3C-ABCB-260557C2C739}" type="parTrans" cxnId="{0868FAB4-0C6F-418A-BDCC-1FC751D8E949}">
      <dgm:prSet/>
      <dgm:spPr/>
      <dgm:t>
        <a:bodyPr/>
        <a:lstStyle/>
        <a:p>
          <a:endParaRPr lang="en-US"/>
        </a:p>
      </dgm:t>
    </dgm:pt>
    <dgm:pt modelId="{79F3A268-959C-493F-9FB2-98CD6AE9975A}" type="sibTrans" cxnId="{0868FAB4-0C6F-418A-BDCC-1FC751D8E949}">
      <dgm:prSet/>
      <dgm:spPr/>
      <dgm:t>
        <a:bodyPr/>
        <a:lstStyle/>
        <a:p>
          <a:endParaRPr lang="en-US"/>
        </a:p>
      </dgm:t>
    </dgm:pt>
    <dgm:pt modelId="{4D74607F-316A-49A9-821F-1505250D68D9}">
      <dgm:prSet/>
      <dgm:spPr/>
      <dgm:t>
        <a:bodyPr/>
        <a:lstStyle/>
        <a:p>
          <a:r>
            <a:rPr lang="en-US" dirty="0"/>
            <a:t>2.  Tests are performed, like usual</a:t>
          </a:r>
        </a:p>
      </dgm:t>
    </dgm:pt>
    <dgm:pt modelId="{150A1F29-EA1E-40FB-8ECC-3AFDCD33C818}" type="parTrans" cxnId="{753D099C-D490-46FD-813C-C9E2098049CB}">
      <dgm:prSet/>
      <dgm:spPr/>
      <dgm:t>
        <a:bodyPr/>
        <a:lstStyle/>
        <a:p>
          <a:endParaRPr lang="en-US"/>
        </a:p>
      </dgm:t>
    </dgm:pt>
    <dgm:pt modelId="{6B8D1C0C-C0CC-4950-9CC9-4FE3307008A2}" type="sibTrans" cxnId="{753D099C-D490-46FD-813C-C9E2098049CB}">
      <dgm:prSet/>
      <dgm:spPr/>
      <dgm:t>
        <a:bodyPr/>
        <a:lstStyle/>
        <a:p>
          <a:endParaRPr lang="en-US"/>
        </a:p>
      </dgm:t>
    </dgm:pt>
    <dgm:pt modelId="{81A38AE4-D8A2-4776-96A4-690D183FF440}">
      <dgm:prSet/>
      <dgm:spPr/>
      <dgm:t>
        <a:bodyPr/>
        <a:lstStyle/>
        <a:p>
          <a:r>
            <a:rPr lang="en-US" dirty="0"/>
            <a:t>Primarily used for first day BATs, PM scheduled employees, and rescheduled random tests</a:t>
          </a:r>
        </a:p>
      </dgm:t>
    </dgm:pt>
    <dgm:pt modelId="{ED185645-BC50-4D6D-A015-9CE04D17EC84}" type="parTrans" cxnId="{7A77070B-DA1E-4E70-93E8-73024854FF0F}">
      <dgm:prSet/>
      <dgm:spPr/>
      <dgm:t>
        <a:bodyPr/>
        <a:lstStyle/>
        <a:p>
          <a:endParaRPr lang="en-US"/>
        </a:p>
      </dgm:t>
    </dgm:pt>
    <dgm:pt modelId="{3E03D528-454D-430D-9382-67DA0A537B6A}" type="sibTrans" cxnId="{7A77070B-DA1E-4E70-93E8-73024854FF0F}">
      <dgm:prSet/>
      <dgm:spPr/>
      <dgm:t>
        <a:bodyPr/>
        <a:lstStyle/>
        <a:p>
          <a:endParaRPr lang="en-US"/>
        </a:p>
      </dgm:t>
    </dgm:pt>
    <dgm:pt modelId="{C042D600-7038-48DC-849B-678EF094236D}">
      <dgm:prSet/>
      <dgm:spPr/>
      <dgm:t>
        <a:bodyPr/>
        <a:lstStyle/>
        <a:p>
          <a:r>
            <a:rPr lang="en-US" dirty="0"/>
            <a:t>3.  CDR maintains all paperwork</a:t>
          </a:r>
        </a:p>
      </dgm:t>
    </dgm:pt>
    <dgm:pt modelId="{F176971C-BCCC-4634-873A-CD49FA1F33CC}" type="parTrans" cxnId="{1E1A2862-ADCA-49E5-A08F-B0DA5E6544A3}">
      <dgm:prSet/>
      <dgm:spPr/>
      <dgm:t>
        <a:bodyPr/>
        <a:lstStyle/>
        <a:p>
          <a:endParaRPr lang="en-US"/>
        </a:p>
      </dgm:t>
    </dgm:pt>
    <dgm:pt modelId="{E50D991C-2288-4DF2-940E-1F2CC44D5E9A}" type="sibTrans" cxnId="{1E1A2862-ADCA-49E5-A08F-B0DA5E6544A3}">
      <dgm:prSet/>
      <dgm:spPr/>
      <dgm:t>
        <a:bodyPr/>
        <a:lstStyle/>
        <a:p>
          <a:endParaRPr lang="en-US"/>
        </a:p>
      </dgm:t>
    </dgm:pt>
    <dgm:pt modelId="{A516846A-A6C6-4184-A6C9-57590165B866}">
      <dgm:prSet/>
      <dgm:spPr/>
      <dgm:t>
        <a:bodyPr/>
        <a:lstStyle/>
        <a:p>
          <a:endParaRPr lang="en-US" dirty="0"/>
        </a:p>
      </dgm:t>
    </dgm:pt>
    <dgm:pt modelId="{03CB4D64-90EF-4875-9CEC-CD2F4E3ABAE1}" type="parTrans" cxnId="{3CEEDD97-82E8-4A91-8E17-FD4B2945F4F3}">
      <dgm:prSet/>
      <dgm:spPr/>
      <dgm:t>
        <a:bodyPr/>
        <a:lstStyle/>
        <a:p>
          <a:endParaRPr lang="en-US"/>
        </a:p>
      </dgm:t>
    </dgm:pt>
    <dgm:pt modelId="{2A5641DF-65AB-4534-A9DB-7FA4F5E4831A}" type="sibTrans" cxnId="{3CEEDD97-82E8-4A91-8E17-FD4B2945F4F3}">
      <dgm:prSet/>
      <dgm:spPr/>
      <dgm:t>
        <a:bodyPr/>
        <a:lstStyle/>
        <a:p>
          <a:endParaRPr lang="en-US"/>
        </a:p>
      </dgm:t>
    </dgm:pt>
    <dgm:pt modelId="{46CE57B4-1B11-496C-B64E-77BF3C8A9733}">
      <dgm:prSet/>
      <dgm:spPr/>
      <dgm:t>
        <a:bodyPr/>
        <a:lstStyle/>
        <a:p>
          <a:r>
            <a:rPr lang="en-US" dirty="0"/>
            <a:t>Requires a “Notice Provided by” signature in the top right corner</a:t>
          </a:r>
        </a:p>
      </dgm:t>
    </dgm:pt>
    <dgm:pt modelId="{4FBE67E6-1E03-435F-91B2-579CDD513DB5}" type="parTrans" cxnId="{C70B4843-C83C-47A3-AC22-0BD49D988874}">
      <dgm:prSet/>
      <dgm:spPr/>
      <dgm:t>
        <a:bodyPr/>
        <a:lstStyle/>
        <a:p>
          <a:endParaRPr lang="en-US"/>
        </a:p>
      </dgm:t>
    </dgm:pt>
    <dgm:pt modelId="{F24B6A2E-78A6-40F1-9CE1-FB26B2BFAF3D}" type="sibTrans" cxnId="{C70B4843-C83C-47A3-AC22-0BD49D988874}">
      <dgm:prSet/>
      <dgm:spPr/>
      <dgm:t>
        <a:bodyPr/>
        <a:lstStyle/>
        <a:p>
          <a:endParaRPr lang="en-US"/>
        </a:p>
      </dgm:t>
    </dgm:pt>
    <dgm:pt modelId="{4C5C5FD1-BF58-4830-94D7-47758AE63248}">
      <dgm:prSet/>
      <dgm:spPr/>
      <dgm:t>
        <a:bodyPr/>
        <a:lstStyle/>
        <a:p>
          <a:r>
            <a:rPr lang="en-US" dirty="0"/>
            <a:t>For a batch of random tests DER will hand-deliver to department contact</a:t>
          </a:r>
        </a:p>
      </dgm:t>
    </dgm:pt>
    <dgm:pt modelId="{B1B18061-31E9-46F9-95E6-2F76A10754E0}" type="parTrans" cxnId="{5D2D3C4C-44AF-45BD-8D79-942E241A86BB}">
      <dgm:prSet/>
      <dgm:spPr/>
      <dgm:t>
        <a:bodyPr/>
        <a:lstStyle/>
        <a:p>
          <a:endParaRPr lang="en-US"/>
        </a:p>
      </dgm:t>
    </dgm:pt>
    <dgm:pt modelId="{6B7149DF-B0A5-4F2F-ABAA-718E18979F65}" type="sibTrans" cxnId="{5D2D3C4C-44AF-45BD-8D79-942E241A86BB}">
      <dgm:prSet/>
      <dgm:spPr/>
      <dgm:t>
        <a:bodyPr/>
        <a:lstStyle/>
        <a:p>
          <a:endParaRPr lang="en-US"/>
        </a:p>
      </dgm:t>
    </dgm:pt>
    <dgm:pt modelId="{4CCAC741-0C64-449E-84AB-E43139389B66}">
      <dgm:prSet/>
      <dgm:spPr/>
      <dgm:t>
        <a:bodyPr/>
        <a:lstStyle/>
        <a:p>
          <a:r>
            <a:rPr lang="en-US" dirty="0"/>
            <a:t>Will get drug test results directly from Badgerland</a:t>
          </a:r>
        </a:p>
      </dgm:t>
    </dgm:pt>
    <dgm:pt modelId="{A58C70FC-BAC1-4539-8F56-52FEFF6E89EC}" type="parTrans" cxnId="{7F5FAAF2-5177-437C-8854-6BB4F97C1F12}">
      <dgm:prSet/>
      <dgm:spPr/>
      <dgm:t>
        <a:bodyPr/>
        <a:lstStyle/>
        <a:p>
          <a:endParaRPr lang="en-US"/>
        </a:p>
      </dgm:t>
    </dgm:pt>
    <dgm:pt modelId="{D5959050-65CA-4633-8D1F-685E9B038BF6}" type="sibTrans" cxnId="{7F5FAAF2-5177-437C-8854-6BB4F97C1F12}">
      <dgm:prSet/>
      <dgm:spPr/>
      <dgm:t>
        <a:bodyPr/>
        <a:lstStyle/>
        <a:p>
          <a:endParaRPr lang="en-US"/>
        </a:p>
      </dgm:t>
    </dgm:pt>
    <dgm:pt modelId="{EC637A88-045C-4C5F-8005-F0F4EE49EF20}">
      <dgm:prSet/>
      <dgm:spPr/>
      <dgm:t>
        <a:bodyPr/>
        <a:lstStyle/>
        <a:p>
          <a:endParaRPr lang="en-US" dirty="0"/>
        </a:p>
      </dgm:t>
    </dgm:pt>
    <dgm:pt modelId="{354EC434-0E79-412A-9349-71BE35594F07}" type="parTrans" cxnId="{4833FF4E-F0BF-4495-B893-9949D7365B68}">
      <dgm:prSet/>
      <dgm:spPr/>
      <dgm:t>
        <a:bodyPr/>
        <a:lstStyle/>
        <a:p>
          <a:endParaRPr lang="en-US"/>
        </a:p>
      </dgm:t>
    </dgm:pt>
    <dgm:pt modelId="{34B9FAF2-3D8F-4D63-98AE-E7FB49FAFB9B}" type="sibTrans" cxnId="{4833FF4E-F0BF-4495-B893-9949D7365B68}">
      <dgm:prSet/>
      <dgm:spPr/>
      <dgm:t>
        <a:bodyPr/>
        <a:lstStyle/>
        <a:p>
          <a:endParaRPr lang="en-US"/>
        </a:p>
      </dgm:t>
    </dgm:pt>
    <dgm:pt modelId="{B11079D0-5B0E-4E1D-877F-593B9CDBEA75}">
      <dgm:prSet/>
      <dgm:spPr/>
      <dgm:t>
        <a:bodyPr/>
        <a:lstStyle/>
        <a:p>
          <a:endParaRPr lang="en-US" dirty="0"/>
        </a:p>
      </dgm:t>
    </dgm:pt>
    <dgm:pt modelId="{5E812092-11F9-48A4-B2D0-FC98C9AEE607}" type="parTrans" cxnId="{C82CB8B1-05D6-41E0-938F-B789D54B2BAC}">
      <dgm:prSet/>
      <dgm:spPr/>
      <dgm:t>
        <a:bodyPr/>
        <a:lstStyle/>
        <a:p>
          <a:endParaRPr lang="en-US"/>
        </a:p>
      </dgm:t>
    </dgm:pt>
    <dgm:pt modelId="{839BF34D-BDE4-4320-A07D-BF13E68B1B58}" type="sibTrans" cxnId="{C82CB8B1-05D6-41E0-938F-B789D54B2BAC}">
      <dgm:prSet/>
      <dgm:spPr/>
      <dgm:t>
        <a:bodyPr/>
        <a:lstStyle/>
        <a:p>
          <a:endParaRPr lang="en-US"/>
        </a:p>
      </dgm:t>
    </dgm:pt>
    <dgm:pt modelId="{0CD359E1-0A88-4C26-8FAC-7F280875C2EA}" type="pres">
      <dgm:prSet presAssocID="{09739A5F-01F0-423F-9174-ABFEB58C8106}" presName="linear" presStyleCnt="0">
        <dgm:presLayoutVars>
          <dgm:animLvl val="lvl"/>
          <dgm:resizeHandles val="exact"/>
        </dgm:presLayoutVars>
      </dgm:prSet>
      <dgm:spPr/>
    </dgm:pt>
    <dgm:pt modelId="{D8AF3354-B78A-4BB0-96E3-CED03D9E205D}" type="pres">
      <dgm:prSet presAssocID="{B3B5F31D-B8EC-4391-A1F4-1DF76EB7E8A0}" presName="parentText" presStyleLbl="node1" presStyleIdx="0" presStyleCnt="3" custLinFactNeighborX="3">
        <dgm:presLayoutVars>
          <dgm:chMax val="0"/>
          <dgm:bulletEnabled val="1"/>
        </dgm:presLayoutVars>
      </dgm:prSet>
      <dgm:spPr/>
    </dgm:pt>
    <dgm:pt modelId="{9D21AEA7-803C-4F76-B532-D3EDB1A6296A}" type="pres">
      <dgm:prSet presAssocID="{B3B5F31D-B8EC-4391-A1F4-1DF76EB7E8A0}" presName="childText" presStyleLbl="revTx" presStyleIdx="0" presStyleCnt="2">
        <dgm:presLayoutVars>
          <dgm:bulletEnabled val="1"/>
        </dgm:presLayoutVars>
      </dgm:prSet>
      <dgm:spPr/>
    </dgm:pt>
    <dgm:pt modelId="{67B7A4E3-F5B3-49BE-82FB-6F27D3DFF5C7}" type="pres">
      <dgm:prSet presAssocID="{4D74607F-316A-49A9-821F-1505250D68D9}" presName="parentText" presStyleLbl="node1" presStyleIdx="1" presStyleCnt="3" custLinFactNeighborX="-107" custLinFactNeighborY="-95260">
        <dgm:presLayoutVars>
          <dgm:chMax val="0"/>
          <dgm:bulletEnabled val="1"/>
        </dgm:presLayoutVars>
      </dgm:prSet>
      <dgm:spPr/>
    </dgm:pt>
    <dgm:pt modelId="{16AC9E88-CA16-4B32-948E-28F952DB4A8B}" type="pres">
      <dgm:prSet presAssocID="{6B8D1C0C-C0CC-4950-9CC9-4FE3307008A2}" presName="spacer" presStyleCnt="0"/>
      <dgm:spPr/>
    </dgm:pt>
    <dgm:pt modelId="{30003240-E051-4491-9B82-9F6B13C81073}" type="pres">
      <dgm:prSet presAssocID="{C042D600-7038-48DC-849B-678EF094236D}" presName="parentText" presStyleLbl="node1" presStyleIdx="2" presStyleCnt="3" custLinFactNeighborX="214" custLinFactNeighborY="48131">
        <dgm:presLayoutVars>
          <dgm:chMax val="0"/>
          <dgm:bulletEnabled val="1"/>
        </dgm:presLayoutVars>
      </dgm:prSet>
      <dgm:spPr/>
    </dgm:pt>
    <dgm:pt modelId="{C9383D2F-FB9D-45DD-AA26-66D9C5AA1372}" type="pres">
      <dgm:prSet presAssocID="{C042D600-7038-48DC-849B-678EF094236D}" presName="childText" presStyleLbl="revTx" presStyleIdx="1" presStyleCnt="2" custLinFactNeighborX="3" custLinFactNeighborY="48055">
        <dgm:presLayoutVars>
          <dgm:bulletEnabled val="1"/>
        </dgm:presLayoutVars>
      </dgm:prSet>
      <dgm:spPr/>
    </dgm:pt>
  </dgm:ptLst>
  <dgm:cxnLst>
    <dgm:cxn modelId="{7A77070B-DA1E-4E70-93E8-73024854FF0F}" srcId="{B3B5F31D-B8EC-4391-A1F4-1DF76EB7E8A0}" destId="{81A38AE4-D8A2-4776-96A4-690D183FF440}" srcOrd="0" destOrd="0" parTransId="{ED185645-BC50-4D6D-A015-9CE04D17EC84}" sibTransId="{3E03D528-454D-430D-9382-67DA0A537B6A}"/>
    <dgm:cxn modelId="{C25D8318-1D68-4771-B058-7EF84569841A}" type="presOf" srcId="{4CCAC741-0C64-449E-84AB-E43139389B66}" destId="{C9383D2F-FB9D-45DD-AA26-66D9C5AA1372}" srcOrd="0" destOrd="2" presId="urn:microsoft.com/office/officeart/2005/8/layout/vList2"/>
    <dgm:cxn modelId="{185CBF2C-1515-48F3-8DA3-E117F46F4C63}" type="presOf" srcId="{4C5C5FD1-BF58-4830-94D7-47758AE63248}" destId="{9D21AEA7-803C-4F76-B532-D3EDB1A6296A}" srcOrd="0" destOrd="3" presId="urn:microsoft.com/office/officeart/2005/8/layout/vList2"/>
    <dgm:cxn modelId="{4972D535-2B71-47BC-9F11-457D9DEC9C33}" type="presOf" srcId="{4D74607F-316A-49A9-821F-1505250D68D9}" destId="{67B7A4E3-F5B3-49BE-82FB-6F27D3DFF5C7}" srcOrd="0" destOrd="0" presId="urn:microsoft.com/office/officeart/2005/8/layout/vList2"/>
    <dgm:cxn modelId="{1E1A2862-ADCA-49E5-A08F-B0DA5E6544A3}" srcId="{09739A5F-01F0-423F-9174-ABFEB58C8106}" destId="{C042D600-7038-48DC-849B-678EF094236D}" srcOrd="2" destOrd="0" parTransId="{F176971C-BCCC-4634-873A-CD49FA1F33CC}" sibTransId="{E50D991C-2288-4DF2-940E-1F2CC44D5E9A}"/>
    <dgm:cxn modelId="{8A3B2743-FCCD-43D8-AC8F-4515FD289015}" type="presOf" srcId="{C042D600-7038-48DC-849B-678EF094236D}" destId="{30003240-E051-4491-9B82-9F6B13C81073}" srcOrd="0" destOrd="0" presId="urn:microsoft.com/office/officeart/2005/8/layout/vList2"/>
    <dgm:cxn modelId="{C70B4843-C83C-47A3-AC22-0BD49D988874}" srcId="{B3B5F31D-B8EC-4391-A1F4-1DF76EB7E8A0}" destId="{46CE57B4-1B11-496C-B64E-77BF3C8A9733}" srcOrd="1" destOrd="0" parTransId="{4FBE67E6-1E03-435F-91B2-579CDD513DB5}" sibTransId="{F24B6A2E-78A6-40F1-9CE1-FB26B2BFAF3D}"/>
    <dgm:cxn modelId="{47ABF544-C16C-4135-A1A0-DD15CE505BAD}" type="presOf" srcId="{EC637A88-045C-4C5F-8005-F0F4EE49EF20}" destId="{C9383D2F-FB9D-45DD-AA26-66D9C5AA1372}" srcOrd="0" destOrd="1" presId="urn:microsoft.com/office/officeart/2005/8/layout/vList2"/>
    <dgm:cxn modelId="{297B7045-310E-447D-BB8E-767AC26995C9}" type="presOf" srcId="{B3B5F31D-B8EC-4391-A1F4-1DF76EB7E8A0}" destId="{D8AF3354-B78A-4BB0-96E3-CED03D9E205D}" srcOrd="0" destOrd="0" presId="urn:microsoft.com/office/officeart/2005/8/layout/vList2"/>
    <dgm:cxn modelId="{5D2D3C4C-44AF-45BD-8D79-942E241A86BB}" srcId="{B3B5F31D-B8EC-4391-A1F4-1DF76EB7E8A0}" destId="{4C5C5FD1-BF58-4830-94D7-47758AE63248}" srcOrd="3" destOrd="0" parTransId="{B1B18061-31E9-46F9-95E6-2F76A10754E0}" sibTransId="{6B7149DF-B0A5-4F2F-ABAA-718E18979F65}"/>
    <dgm:cxn modelId="{4833FF4E-F0BF-4495-B893-9949D7365B68}" srcId="{C042D600-7038-48DC-849B-678EF094236D}" destId="{EC637A88-045C-4C5F-8005-F0F4EE49EF20}" srcOrd="1" destOrd="0" parTransId="{354EC434-0E79-412A-9349-71BE35594F07}" sibTransId="{34B9FAF2-3D8F-4D63-98AE-E7FB49FAFB9B}"/>
    <dgm:cxn modelId="{F42E1C52-5E1E-46D1-8AA8-08B7DB9A2350}" type="presOf" srcId="{81A38AE4-D8A2-4776-96A4-690D183FF440}" destId="{9D21AEA7-803C-4F76-B532-D3EDB1A6296A}" srcOrd="0" destOrd="0" presId="urn:microsoft.com/office/officeart/2005/8/layout/vList2"/>
    <dgm:cxn modelId="{6BAE5596-A5A4-4875-9144-AB0B78999BF6}" type="presOf" srcId="{A82211F7-000A-402B-B67B-41A04649CBCA}" destId="{9D21AEA7-803C-4F76-B532-D3EDB1A6296A}" srcOrd="0" destOrd="2" presId="urn:microsoft.com/office/officeart/2005/8/layout/vList2"/>
    <dgm:cxn modelId="{3CEEDD97-82E8-4A91-8E17-FD4B2945F4F3}" srcId="{C042D600-7038-48DC-849B-678EF094236D}" destId="{A516846A-A6C6-4184-A6C9-57590165B866}" srcOrd="0" destOrd="0" parTransId="{03CB4D64-90EF-4875-9CEC-CD2F4E3ABAE1}" sibTransId="{2A5641DF-65AB-4534-A9DB-7FA4F5E4831A}"/>
    <dgm:cxn modelId="{7120B998-8CDF-4D74-B341-E8B093D84925}" type="presOf" srcId="{B11079D0-5B0E-4E1D-877F-593B9CDBEA75}" destId="{C9383D2F-FB9D-45DD-AA26-66D9C5AA1372}" srcOrd="0" destOrd="3" presId="urn:microsoft.com/office/officeart/2005/8/layout/vList2"/>
    <dgm:cxn modelId="{753D099C-D490-46FD-813C-C9E2098049CB}" srcId="{09739A5F-01F0-423F-9174-ABFEB58C8106}" destId="{4D74607F-316A-49A9-821F-1505250D68D9}" srcOrd="1" destOrd="0" parTransId="{150A1F29-EA1E-40FB-8ECC-3AFDCD33C818}" sibTransId="{6B8D1C0C-C0CC-4950-9CC9-4FE3307008A2}"/>
    <dgm:cxn modelId="{3295589D-48F6-4DCF-BB5B-E97BED39CBA8}" type="presOf" srcId="{A516846A-A6C6-4184-A6C9-57590165B866}" destId="{C9383D2F-FB9D-45DD-AA26-66D9C5AA1372}" srcOrd="0" destOrd="0" presId="urn:microsoft.com/office/officeart/2005/8/layout/vList2"/>
    <dgm:cxn modelId="{C82CB8B1-05D6-41E0-938F-B789D54B2BAC}" srcId="{C042D600-7038-48DC-849B-678EF094236D}" destId="{B11079D0-5B0E-4E1D-877F-593B9CDBEA75}" srcOrd="3" destOrd="0" parTransId="{5E812092-11F9-48A4-B2D0-FC98C9AEE607}" sibTransId="{839BF34D-BDE4-4320-A07D-BF13E68B1B58}"/>
    <dgm:cxn modelId="{0868FAB4-0C6F-418A-BDCC-1FC751D8E949}" srcId="{B3B5F31D-B8EC-4391-A1F4-1DF76EB7E8A0}" destId="{A82211F7-000A-402B-B67B-41A04649CBCA}" srcOrd="2" destOrd="0" parTransId="{84D24778-F209-4B3C-ABCB-260557C2C739}" sibTransId="{79F3A268-959C-493F-9FB2-98CD6AE9975A}"/>
    <dgm:cxn modelId="{3BF6CED3-4444-4742-9539-BBCD8CCFB806}" type="presOf" srcId="{09739A5F-01F0-423F-9174-ABFEB58C8106}" destId="{0CD359E1-0A88-4C26-8FAC-7F280875C2EA}" srcOrd="0" destOrd="0" presId="urn:microsoft.com/office/officeart/2005/8/layout/vList2"/>
    <dgm:cxn modelId="{65FDF1E4-759E-4A1A-82C6-310FA7E1D3DC}" srcId="{09739A5F-01F0-423F-9174-ABFEB58C8106}" destId="{B3B5F31D-B8EC-4391-A1F4-1DF76EB7E8A0}" srcOrd="0" destOrd="0" parTransId="{FE0C6936-7CE1-475C-AF3C-B996C1EAE99A}" sibTransId="{EFE99529-302F-441B-BDE8-74A980D5E5E8}"/>
    <dgm:cxn modelId="{41602DE5-70D6-4D6E-B907-CACA0B5A6DA9}" type="presOf" srcId="{46CE57B4-1B11-496C-B64E-77BF3C8A9733}" destId="{9D21AEA7-803C-4F76-B532-D3EDB1A6296A}" srcOrd="0" destOrd="1" presId="urn:microsoft.com/office/officeart/2005/8/layout/vList2"/>
    <dgm:cxn modelId="{7F5FAAF2-5177-437C-8854-6BB4F97C1F12}" srcId="{C042D600-7038-48DC-849B-678EF094236D}" destId="{4CCAC741-0C64-449E-84AB-E43139389B66}" srcOrd="2" destOrd="0" parTransId="{A58C70FC-BAC1-4539-8F56-52FEFF6E89EC}" sibTransId="{D5959050-65CA-4633-8D1F-685E9B038BF6}"/>
    <dgm:cxn modelId="{CD0A3435-49C8-447E-9C79-4EDFA238BCE8}" type="presParOf" srcId="{0CD359E1-0A88-4C26-8FAC-7F280875C2EA}" destId="{D8AF3354-B78A-4BB0-96E3-CED03D9E205D}" srcOrd="0" destOrd="0" presId="urn:microsoft.com/office/officeart/2005/8/layout/vList2"/>
    <dgm:cxn modelId="{A61BCD81-177D-483E-9E27-217702FED99A}" type="presParOf" srcId="{0CD359E1-0A88-4C26-8FAC-7F280875C2EA}" destId="{9D21AEA7-803C-4F76-B532-D3EDB1A6296A}" srcOrd="1" destOrd="0" presId="urn:microsoft.com/office/officeart/2005/8/layout/vList2"/>
    <dgm:cxn modelId="{E4B5E01D-F1FD-4FB0-8E77-EF15F4848471}" type="presParOf" srcId="{0CD359E1-0A88-4C26-8FAC-7F280875C2EA}" destId="{67B7A4E3-F5B3-49BE-82FB-6F27D3DFF5C7}" srcOrd="2" destOrd="0" presId="urn:microsoft.com/office/officeart/2005/8/layout/vList2"/>
    <dgm:cxn modelId="{1174B482-9360-4BF0-A704-B9E578C7BF98}" type="presParOf" srcId="{0CD359E1-0A88-4C26-8FAC-7F280875C2EA}" destId="{16AC9E88-CA16-4B32-948E-28F952DB4A8B}" srcOrd="3" destOrd="0" presId="urn:microsoft.com/office/officeart/2005/8/layout/vList2"/>
    <dgm:cxn modelId="{97ECA041-BE8C-480A-9CBC-986229F23840}" type="presParOf" srcId="{0CD359E1-0A88-4C26-8FAC-7F280875C2EA}" destId="{30003240-E051-4491-9B82-9F6B13C81073}" srcOrd="4" destOrd="0" presId="urn:microsoft.com/office/officeart/2005/8/layout/vList2"/>
    <dgm:cxn modelId="{BC03C96A-FFAE-40CB-AEF5-BADDDFE0F587}" type="presParOf" srcId="{0CD359E1-0A88-4C26-8FAC-7F280875C2EA}" destId="{C9383D2F-FB9D-45DD-AA26-66D9C5AA1372}"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6640B11-E718-4807-A2A3-30C243C2DF9A}" type="doc">
      <dgm:prSet loTypeId="urn:microsoft.com/office/officeart/2005/8/layout/process1" loCatId="process" qsTypeId="urn:microsoft.com/office/officeart/2005/8/quickstyle/simple1#12" qsCatId="simple" csTypeId="urn:microsoft.com/office/officeart/2005/8/colors/accent1_2#6" csCatId="accent1" phldr="1"/>
      <dgm:spPr/>
    </dgm:pt>
    <dgm:pt modelId="{75A06D10-DFE0-4A69-8109-2D59DC1FE03E}">
      <dgm:prSet phldrT="[Text]"/>
      <dgm:spPr/>
      <dgm:t>
        <a:bodyPr/>
        <a:lstStyle/>
        <a:p>
          <a:r>
            <a:rPr lang="en-US" dirty="0"/>
            <a:t>Suspicious behavior must be directly observed by the supervisor with written record of observations</a:t>
          </a:r>
        </a:p>
      </dgm:t>
    </dgm:pt>
    <dgm:pt modelId="{9900D1A5-2568-4F63-85F0-763DDCAA2A86}" type="parTrans" cxnId="{EDD200CC-4620-4460-A34E-9D6154180AAF}">
      <dgm:prSet/>
      <dgm:spPr/>
      <dgm:t>
        <a:bodyPr/>
        <a:lstStyle/>
        <a:p>
          <a:endParaRPr lang="en-US"/>
        </a:p>
      </dgm:t>
    </dgm:pt>
    <dgm:pt modelId="{24F505E9-E246-41C3-860E-2988C4F15C1C}" type="sibTrans" cxnId="{EDD200CC-4620-4460-A34E-9D6154180AAF}">
      <dgm:prSet/>
      <dgm:spPr/>
      <dgm:t>
        <a:bodyPr/>
        <a:lstStyle/>
        <a:p>
          <a:endParaRPr lang="en-US"/>
        </a:p>
      </dgm:t>
    </dgm:pt>
    <dgm:pt modelId="{39C63177-71C7-4DDC-A96A-0670DB7DAD63}">
      <dgm:prSet phldrT="[Text]"/>
      <dgm:spPr/>
      <dgm:t>
        <a:bodyPr/>
        <a:lstStyle/>
        <a:p>
          <a:r>
            <a:rPr lang="en-US" dirty="0"/>
            <a:t>Alcohol testing must be completed within two hours of observed behavior</a:t>
          </a:r>
        </a:p>
      </dgm:t>
    </dgm:pt>
    <dgm:pt modelId="{34CBFA4E-7C9E-4D19-A917-58A4B4A36BA5}" type="parTrans" cxnId="{A53FD548-7781-41B8-B7C2-A8E21EA3F50D}">
      <dgm:prSet/>
      <dgm:spPr/>
      <dgm:t>
        <a:bodyPr/>
        <a:lstStyle/>
        <a:p>
          <a:endParaRPr lang="en-US"/>
        </a:p>
      </dgm:t>
    </dgm:pt>
    <dgm:pt modelId="{E916F574-0F51-4446-9B4E-85624D164573}" type="sibTrans" cxnId="{A53FD548-7781-41B8-B7C2-A8E21EA3F50D}">
      <dgm:prSet/>
      <dgm:spPr/>
      <dgm:t>
        <a:bodyPr/>
        <a:lstStyle/>
        <a:p>
          <a:endParaRPr lang="en-US"/>
        </a:p>
      </dgm:t>
    </dgm:pt>
    <dgm:pt modelId="{D416318A-087B-4595-BD8E-468987B516C3}">
      <dgm:prSet phldrT="[Text]"/>
      <dgm:spPr/>
      <dgm:t>
        <a:bodyPr/>
        <a:lstStyle/>
        <a:p>
          <a:r>
            <a:rPr lang="en-US" dirty="0"/>
            <a:t>Drug and controlled substances testing must be done within 24 hours of reasonable suspicion</a:t>
          </a:r>
        </a:p>
      </dgm:t>
    </dgm:pt>
    <dgm:pt modelId="{C30D3594-63A1-4279-96F5-760692A2A83F}" type="parTrans" cxnId="{FB49B46B-1FC0-497A-9323-4C3CA62565C1}">
      <dgm:prSet/>
      <dgm:spPr/>
      <dgm:t>
        <a:bodyPr/>
        <a:lstStyle/>
        <a:p>
          <a:endParaRPr lang="en-US"/>
        </a:p>
      </dgm:t>
    </dgm:pt>
    <dgm:pt modelId="{4E36F676-6846-4C4E-B86A-0E80144FA535}" type="sibTrans" cxnId="{FB49B46B-1FC0-497A-9323-4C3CA62565C1}">
      <dgm:prSet/>
      <dgm:spPr/>
      <dgm:t>
        <a:bodyPr/>
        <a:lstStyle/>
        <a:p>
          <a:endParaRPr lang="en-US"/>
        </a:p>
      </dgm:t>
    </dgm:pt>
    <dgm:pt modelId="{661122F4-2A76-4064-B875-076D69EE0310}" type="pres">
      <dgm:prSet presAssocID="{46640B11-E718-4807-A2A3-30C243C2DF9A}" presName="Name0" presStyleCnt="0">
        <dgm:presLayoutVars>
          <dgm:dir/>
          <dgm:resizeHandles val="exact"/>
        </dgm:presLayoutVars>
      </dgm:prSet>
      <dgm:spPr/>
    </dgm:pt>
    <dgm:pt modelId="{2B330339-8443-4BE0-AE58-4AD74C4370FB}" type="pres">
      <dgm:prSet presAssocID="{75A06D10-DFE0-4A69-8109-2D59DC1FE03E}" presName="node" presStyleLbl="node1" presStyleIdx="0" presStyleCnt="3">
        <dgm:presLayoutVars>
          <dgm:bulletEnabled val="1"/>
        </dgm:presLayoutVars>
      </dgm:prSet>
      <dgm:spPr/>
    </dgm:pt>
    <dgm:pt modelId="{BF3F869C-A409-4B2C-BEF3-1ADA68DF4297}" type="pres">
      <dgm:prSet presAssocID="{24F505E9-E246-41C3-860E-2988C4F15C1C}" presName="sibTrans" presStyleLbl="sibTrans2D1" presStyleIdx="0" presStyleCnt="2"/>
      <dgm:spPr/>
    </dgm:pt>
    <dgm:pt modelId="{8F77ADAD-C3BE-4048-88DE-4974A1195945}" type="pres">
      <dgm:prSet presAssocID="{24F505E9-E246-41C3-860E-2988C4F15C1C}" presName="connectorText" presStyleLbl="sibTrans2D1" presStyleIdx="0" presStyleCnt="2"/>
      <dgm:spPr/>
    </dgm:pt>
    <dgm:pt modelId="{E65479A3-79B3-4D59-89D9-82425CE95978}" type="pres">
      <dgm:prSet presAssocID="{39C63177-71C7-4DDC-A96A-0670DB7DAD63}" presName="node" presStyleLbl="node1" presStyleIdx="1" presStyleCnt="3">
        <dgm:presLayoutVars>
          <dgm:bulletEnabled val="1"/>
        </dgm:presLayoutVars>
      </dgm:prSet>
      <dgm:spPr/>
    </dgm:pt>
    <dgm:pt modelId="{EB9B8D43-44F7-432D-A272-36A00EFC7D4D}" type="pres">
      <dgm:prSet presAssocID="{E916F574-0F51-4446-9B4E-85624D164573}" presName="sibTrans" presStyleLbl="sibTrans2D1" presStyleIdx="1" presStyleCnt="2"/>
      <dgm:spPr/>
    </dgm:pt>
    <dgm:pt modelId="{55DFA967-1A44-4317-AC54-8739571FF713}" type="pres">
      <dgm:prSet presAssocID="{E916F574-0F51-4446-9B4E-85624D164573}" presName="connectorText" presStyleLbl="sibTrans2D1" presStyleIdx="1" presStyleCnt="2"/>
      <dgm:spPr/>
    </dgm:pt>
    <dgm:pt modelId="{96194669-3BC2-4031-AC84-F3C30FA61749}" type="pres">
      <dgm:prSet presAssocID="{D416318A-087B-4595-BD8E-468987B516C3}" presName="node" presStyleLbl="node1" presStyleIdx="2" presStyleCnt="3">
        <dgm:presLayoutVars>
          <dgm:bulletEnabled val="1"/>
        </dgm:presLayoutVars>
      </dgm:prSet>
      <dgm:spPr/>
    </dgm:pt>
  </dgm:ptLst>
  <dgm:cxnLst>
    <dgm:cxn modelId="{C5988F06-BF7C-4A16-836D-9FD726040F66}" type="presOf" srcId="{24F505E9-E246-41C3-860E-2988C4F15C1C}" destId="{8F77ADAD-C3BE-4048-88DE-4974A1195945}" srcOrd="1" destOrd="0" presId="urn:microsoft.com/office/officeart/2005/8/layout/process1"/>
    <dgm:cxn modelId="{05C5853C-2758-4418-A075-C3DAEE320C15}" type="presOf" srcId="{E916F574-0F51-4446-9B4E-85624D164573}" destId="{EB9B8D43-44F7-432D-A272-36A00EFC7D4D}" srcOrd="0" destOrd="0" presId="urn:microsoft.com/office/officeart/2005/8/layout/process1"/>
    <dgm:cxn modelId="{A53FD548-7781-41B8-B7C2-A8E21EA3F50D}" srcId="{46640B11-E718-4807-A2A3-30C243C2DF9A}" destId="{39C63177-71C7-4DDC-A96A-0670DB7DAD63}" srcOrd="1" destOrd="0" parTransId="{34CBFA4E-7C9E-4D19-A917-58A4B4A36BA5}" sibTransId="{E916F574-0F51-4446-9B4E-85624D164573}"/>
    <dgm:cxn modelId="{FB49B46B-1FC0-497A-9323-4C3CA62565C1}" srcId="{46640B11-E718-4807-A2A3-30C243C2DF9A}" destId="{D416318A-087B-4595-BD8E-468987B516C3}" srcOrd="2" destOrd="0" parTransId="{C30D3594-63A1-4279-96F5-760692A2A83F}" sibTransId="{4E36F676-6846-4C4E-B86A-0E80144FA535}"/>
    <dgm:cxn modelId="{0982344E-933A-4EB8-9EA8-EAF9541EB93C}" type="presOf" srcId="{75A06D10-DFE0-4A69-8109-2D59DC1FE03E}" destId="{2B330339-8443-4BE0-AE58-4AD74C4370FB}" srcOrd="0" destOrd="0" presId="urn:microsoft.com/office/officeart/2005/8/layout/process1"/>
    <dgm:cxn modelId="{AD0D0EA8-21EA-420C-958A-49197E9F6EED}" type="presOf" srcId="{24F505E9-E246-41C3-860E-2988C4F15C1C}" destId="{BF3F869C-A409-4B2C-BEF3-1ADA68DF4297}" srcOrd="0" destOrd="0" presId="urn:microsoft.com/office/officeart/2005/8/layout/process1"/>
    <dgm:cxn modelId="{E32DA0AE-A95E-4292-95E0-4833CD11D3FA}" type="presOf" srcId="{D416318A-087B-4595-BD8E-468987B516C3}" destId="{96194669-3BC2-4031-AC84-F3C30FA61749}" srcOrd="0" destOrd="0" presId="urn:microsoft.com/office/officeart/2005/8/layout/process1"/>
    <dgm:cxn modelId="{79D750C2-59F6-4D87-A8C1-D2ACDFE8FD62}" type="presOf" srcId="{39C63177-71C7-4DDC-A96A-0670DB7DAD63}" destId="{E65479A3-79B3-4D59-89D9-82425CE95978}" srcOrd="0" destOrd="0" presId="urn:microsoft.com/office/officeart/2005/8/layout/process1"/>
    <dgm:cxn modelId="{EDD200CC-4620-4460-A34E-9D6154180AAF}" srcId="{46640B11-E718-4807-A2A3-30C243C2DF9A}" destId="{75A06D10-DFE0-4A69-8109-2D59DC1FE03E}" srcOrd="0" destOrd="0" parTransId="{9900D1A5-2568-4F63-85F0-763DDCAA2A86}" sibTransId="{24F505E9-E246-41C3-860E-2988C4F15C1C}"/>
    <dgm:cxn modelId="{D8DEE8EF-345D-47DF-89CE-340884DF04C7}" type="presOf" srcId="{E916F574-0F51-4446-9B4E-85624D164573}" destId="{55DFA967-1A44-4317-AC54-8739571FF713}" srcOrd="1" destOrd="0" presId="urn:microsoft.com/office/officeart/2005/8/layout/process1"/>
    <dgm:cxn modelId="{8DC4F6FD-0159-4041-A928-B8DC7D0483A6}" type="presOf" srcId="{46640B11-E718-4807-A2A3-30C243C2DF9A}" destId="{661122F4-2A76-4064-B875-076D69EE0310}" srcOrd="0" destOrd="0" presId="urn:microsoft.com/office/officeart/2005/8/layout/process1"/>
    <dgm:cxn modelId="{7FB169D1-7588-486C-BCA8-99CDD64871DB}" type="presParOf" srcId="{661122F4-2A76-4064-B875-076D69EE0310}" destId="{2B330339-8443-4BE0-AE58-4AD74C4370FB}" srcOrd="0" destOrd="0" presId="urn:microsoft.com/office/officeart/2005/8/layout/process1"/>
    <dgm:cxn modelId="{D90DFDA4-25BE-4F49-8CB7-4C12CC40FA6E}" type="presParOf" srcId="{661122F4-2A76-4064-B875-076D69EE0310}" destId="{BF3F869C-A409-4B2C-BEF3-1ADA68DF4297}" srcOrd="1" destOrd="0" presId="urn:microsoft.com/office/officeart/2005/8/layout/process1"/>
    <dgm:cxn modelId="{65F10DAB-F697-49FE-BEAC-F09B295ADC73}" type="presParOf" srcId="{BF3F869C-A409-4B2C-BEF3-1ADA68DF4297}" destId="{8F77ADAD-C3BE-4048-88DE-4974A1195945}" srcOrd="0" destOrd="0" presId="urn:microsoft.com/office/officeart/2005/8/layout/process1"/>
    <dgm:cxn modelId="{B422878C-87B3-4178-8981-7676BFB7D7C8}" type="presParOf" srcId="{661122F4-2A76-4064-B875-076D69EE0310}" destId="{E65479A3-79B3-4D59-89D9-82425CE95978}" srcOrd="2" destOrd="0" presId="urn:microsoft.com/office/officeart/2005/8/layout/process1"/>
    <dgm:cxn modelId="{8F9F6552-027E-4455-8F7D-4D5111496993}" type="presParOf" srcId="{661122F4-2A76-4064-B875-076D69EE0310}" destId="{EB9B8D43-44F7-432D-A272-36A00EFC7D4D}" srcOrd="3" destOrd="0" presId="urn:microsoft.com/office/officeart/2005/8/layout/process1"/>
    <dgm:cxn modelId="{609EDFCC-C3F5-4F10-AE4C-D29FAF7F4B89}" type="presParOf" srcId="{EB9B8D43-44F7-432D-A272-36A00EFC7D4D}" destId="{55DFA967-1A44-4317-AC54-8739571FF713}" srcOrd="0" destOrd="0" presId="urn:microsoft.com/office/officeart/2005/8/layout/process1"/>
    <dgm:cxn modelId="{EF491CA9-E154-49FE-B944-33A9F5B55D97}" type="presParOf" srcId="{661122F4-2A76-4064-B875-076D69EE0310}" destId="{96194669-3BC2-4031-AC84-F3C30FA61749}"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0B96890-CB1B-4C8E-BFE4-F340300E0783}" type="doc">
      <dgm:prSet loTypeId="urn:microsoft.com/office/officeart/2005/8/layout/vList2" loCatId="list" qsTypeId="urn:microsoft.com/office/officeart/2005/8/quickstyle/simple1#13" qsCatId="simple" csTypeId="urn:microsoft.com/office/officeart/2005/8/colors/colorful1#7" csCatId="colorful" phldr="1"/>
      <dgm:spPr/>
      <dgm:t>
        <a:bodyPr/>
        <a:lstStyle/>
        <a:p>
          <a:endParaRPr lang="en-US"/>
        </a:p>
      </dgm:t>
    </dgm:pt>
    <dgm:pt modelId="{3902DCEF-9529-46BF-84F8-1EC22CF69320}">
      <dgm:prSet phldrT="[Text]" custT="1"/>
      <dgm:spPr/>
      <dgm:t>
        <a:bodyPr/>
        <a:lstStyle/>
        <a:p>
          <a:r>
            <a:rPr lang="en-US" sz="2000" dirty="0"/>
            <a:t>Employee must notify supervisor when taking any legally prescribed medications or therapeutics </a:t>
          </a:r>
          <a:r>
            <a:rPr lang="en-US" sz="2000" i="1" u="sng" dirty="0"/>
            <a:t>in specific cases</a:t>
          </a:r>
        </a:p>
      </dgm:t>
    </dgm:pt>
    <dgm:pt modelId="{29B4D0BF-FF67-4311-B195-2D170F3651C1}" type="parTrans" cxnId="{34CE135E-2D5D-4C0C-99A0-85794DA72C5F}">
      <dgm:prSet/>
      <dgm:spPr/>
      <dgm:t>
        <a:bodyPr/>
        <a:lstStyle/>
        <a:p>
          <a:endParaRPr lang="en-US" sz="2000"/>
        </a:p>
      </dgm:t>
    </dgm:pt>
    <dgm:pt modelId="{AB6B5123-16A2-4056-B52E-3E5B64C1D835}" type="sibTrans" cxnId="{34CE135E-2D5D-4C0C-99A0-85794DA72C5F}">
      <dgm:prSet/>
      <dgm:spPr/>
      <dgm:t>
        <a:bodyPr/>
        <a:lstStyle/>
        <a:p>
          <a:endParaRPr lang="en-US" sz="2000"/>
        </a:p>
      </dgm:t>
    </dgm:pt>
    <dgm:pt modelId="{D37C9385-A55A-4A33-9AF2-588791444459}">
      <dgm:prSet custT="1"/>
      <dgm:spPr/>
      <dgm:t>
        <a:bodyPr/>
        <a:lstStyle/>
        <a:p>
          <a:r>
            <a:rPr lang="en-US" sz="2000" dirty="0"/>
            <a:t>Supervisor reports in writing and reviews situation with City Safety Officer/Acc. Specialist </a:t>
          </a:r>
        </a:p>
      </dgm:t>
    </dgm:pt>
    <dgm:pt modelId="{FA0DD20F-8E1D-45E2-83AC-BF41859E598B}" type="parTrans" cxnId="{9202E5A8-E011-4BFA-B373-9D30E24B2E50}">
      <dgm:prSet/>
      <dgm:spPr/>
      <dgm:t>
        <a:bodyPr/>
        <a:lstStyle/>
        <a:p>
          <a:endParaRPr lang="en-US" sz="2000"/>
        </a:p>
      </dgm:t>
    </dgm:pt>
    <dgm:pt modelId="{5C9FE0FB-0125-4B54-A9C6-9833DCD7D252}" type="sibTrans" cxnId="{9202E5A8-E011-4BFA-B373-9D30E24B2E50}">
      <dgm:prSet/>
      <dgm:spPr/>
      <dgm:t>
        <a:bodyPr/>
        <a:lstStyle/>
        <a:p>
          <a:endParaRPr lang="en-US" sz="2000"/>
        </a:p>
      </dgm:t>
    </dgm:pt>
    <dgm:pt modelId="{A4E3D9ED-5725-467C-AB4D-1EBE451E5E86}">
      <dgm:prSet custT="1"/>
      <dgm:spPr/>
      <dgm:t>
        <a:bodyPr/>
        <a:lstStyle/>
        <a:p>
          <a:r>
            <a:rPr lang="en-US" sz="2000" dirty="0"/>
            <a:t>No CDL operations when using any Schedule I drugs</a:t>
          </a:r>
        </a:p>
      </dgm:t>
    </dgm:pt>
    <dgm:pt modelId="{B03ACF3F-4C82-4F15-854F-EDBF3995C1C4}" type="parTrans" cxnId="{AE780B84-0186-4C9F-8E14-B478187A59DD}">
      <dgm:prSet/>
      <dgm:spPr/>
      <dgm:t>
        <a:bodyPr/>
        <a:lstStyle/>
        <a:p>
          <a:endParaRPr lang="en-US" sz="2000"/>
        </a:p>
      </dgm:t>
    </dgm:pt>
    <dgm:pt modelId="{233E51DC-126B-41CD-BD7A-4B72FA37E7D0}" type="sibTrans" cxnId="{AE780B84-0186-4C9F-8E14-B478187A59DD}">
      <dgm:prSet/>
      <dgm:spPr/>
      <dgm:t>
        <a:bodyPr/>
        <a:lstStyle/>
        <a:p>
          <a:endParaRPr lang="en-US" sz="2000"/>
        </a:p>
      </dgm:t>
    </dgm:pt>
    <dgm:pt modelId="{03D17122-AAF3-4656-BA4B-E3B0160E4E55}">
      <dgm:prSet phldrT="[Text]" custT="1"/>
      <dgm:spPr/>
      <dgm:t>
        <a:bodyPr/>
        <a:lstStyle/>
        <a:p>
          <a:r>
            <a:rPr lang="en-US" sz="1800" dirty="0"/>
            <a:t>When any prescription or non-prescription drug contains alcohol</a:t>
          </a:r>
        </a:p>
      </dgm:t>
    </dgm:pt>
    <dgm:pt modelId="{26592919-3A24-467F-BDA7-DF60230B83B1}" type="parTrans" cxnId="{9DD4F51A-5ED4-4176-9431-484BACA24CB3}">
      <dgm:prSet/>
      <dgm:spPr/>
      <dgm:t>
        <a:bodyPr/>
        <a:lstStyle/>
        <a:p>
          <a:endParaRPr lang="en-US" sz="2000"/>
        </a:p>
      </dgm:t>
    </dgm:pt>
    <dgm:pt modelId="{16762B09-3101-495C-94DC-471F6F914A99}" type="sibTrans" cxnId="{9DD4F51A-5ED4-4176-9431-484BACA24CB3}">
      <dgm:prSet/>
      <dgm:spPr/>
      <dgm:t>
        <a:bodyPr/>
        <a:lstStyle/>
        <a:p>
          <a:endParaRPr lang="en-US" sz="2000"/>
        </a:p>
      </dgm:t>
    </dgm:pt>
    <dgm:pt modelId="{D6D6D672-166F-4673-95F9-6A8C43BEB519}">
      <dgm:prSet phldrT="[Text]" custT="1"/>
      <dgm:spPr/>
      <dgm:t>
        <a:bodyPr/>
        <a:lstStyle/>
        <a:p>
          <a:r>
            <a:rPr lang="en-US" sz="1800" dirty="0"/>
            <a:t>When taking any prescription or non-prescription drug that carries a warning label that indicates that mental function, motor skills or judgment may be adversely affected by use of the medication.</a:t>
          </a:r>
        </a:p>
      </dgm:t>
    </dgm:pt>
    <dgm:pt modelId="{47321E87-A287-440C-BCDB-5A5056523670}" type="parTrans" cxnId="{166AA2BA-A066-4D75-8A6A-7CEE36748085}">
      <dgm:prSet/>
      <dgm:spPr/>
      <dgm:t>
        <a:bodyPr/>
        <a:lstStyle/>
        <a:p>
          <a:endParaRPr lang="en-US" sz="2000"/>
        </a:p>
      </dgm:t>
    </dgm:pt>
    <dgm:pt modelId="{549777C8-3399-42B2-8BAD-28592FF588B2}" type="sibTrans" cxnId="{166AA2BA-A066-4D75-8A6A-7CEE36748085}">
      <dgm:prSet/>
      <dgm:spPr/>
      <dgm:t>
        <a:bodyPr/>
        <a:lstStyle/>
        <a:p>
          <a:endParaRPr lang="en-US" sz="2000"/>
        </a:p>
      </dgm:t>
    </dgm:pt>
    <dgm:pt modelId="{97B107C3-6538-4386-BA38-549F989CE04F}">
      <dgm:prSet custT="1"/>
      <dgm:spPr/>
      <dgm:t>
        <a:bodyPr/>
        <a:lstStyle/>
        <a:p>
          <a:r>
            <a:rPr lang="en-US" sz="1800" dirty="0"/>
            <a:t>LSD</a:t>
          </a:r>
        </a:p>
      </dgm:t>
    </dgm:pt>
    <dgm:pt modelId="{25D0A705-1C10-450F-BE7B-8517AAFEE081}" type="parTrans" cxnId="{9365F3AD-7A19-4DCD-8124-3D6A4BE116D4}">
      <dgm:prSet/>
      <dgm:spPr/>
      <dgm:t>
        <a:bodyPr/>
        <a:lstStyle/>
        <a:p>
          <a:endParaRPr lang="en-US" sz="1600"/>
        </a:p>
      </dgm:t>
    </dgm:pt>
    <dgm:pt modelId="{8B6BC17A-968A-487A-8FDA-CEE51955C221}" type="sibTrans" cxnId="{9365F3AD-7A19-4DCD-8124-3D6A4BE116D4}">
      <dgm:prSet/>
      <dgm:spPr/>
      <dgm:t>
        <a:bodyPr/>
        <a:lstStyle/>
        <a:p>
          <a:endParaRPr lang="en-US" sz="1600"/>
        </a:p>
      </dgm:t>
    </dgm:pt>
    <dgm:pt modelId="{C817B84F-9035-47AB-A851-DA9E0E635133}">
      <dgm:prSet custT="1"/>
      <dgm:spPr/>
      <dgm:t>
        <a:bodyPr/>
        <a:lstStyle/>
        <a:p>
          <a:r>
            <a:rPr lang="en-US" sz="1800" dirty="0"/>
            <a:t>Heroin</a:t>
          </a:r>
        </a:p>
      </dgm:t>
    </dgm:pt>
    <dgm:pt modelId="{73B73414-1235-470D-BFA8-15CC11BDBCE5}" type="parTrans" cxnId="{5A411776-CB81-4448-B8F8-8A4625A41325}">
      <dgm:prSet/>
      <dgm:spPr/>
      <dgm:t>
        <a:bodyPr/>
        <a:lstStyle/>
        <a:p>
          <a:endParaRPr lang="en-US" sz="1600"/>
        </a:p>
      </dgm:t>
    </dgm:pt>
    <dgm:pt modelId="{C5DF4E95-B726-4E1B-A206-F5DCB9AC6ED7}" type="sibTrans" cxnId="{5A411776-CB81-4448-B8F8-8A4625A41325}">
      <dgm:prSet/>
      <dgm:spPr/>
      <dgm:t>
        <a:bodyPr/>
        <a:lstStyle/>
        <a:p>
          <a:endParaRPr lang="en-US" sz="1600"/>
        </a:p>
      </dgm:t>
    </dgm:pt>
    <dgm:pt modelId="{A3809C19-A37D-4531-8CBE-2646FA0B3A61}">
      <dgm:prSet custT="1"/>
      <dgm:spPr/>
      <dgm:t>
        <a:bodyPr/>
        <a:lstStyle/>
        <a:p>
          <a:r>
            <a:rPr lang="en-US" sz="1800" dirty="0"/>
            <a:t>Ecstasy</a:t>
          </a:r>
        </a:p>
      </dgm:t>
    </dgm:pt>
    <dgm:pt modelId="{9BC7F7D6-085B-4127-8EB0-41C449FCAABA}" type="parTrans" cxnId="{E1810814-DC3B-4B62-A577-3703DD04F671}">
      <dgm:prSet/>
      <dgm:spPr/>
      <dgm:t>
        <a:bodyPr/>
        <a:lstStyle/>
        <a:p>
          <a:endParaRPr lang="en-US" sz="1600"/>
        </a:p>
      </dgm:t>
    </dgm:pt>
    <dgm:pt modelId="{4CC6AAE8-DB9B-4B03-93E1-C212C2C062F0}" type="sibTrans" cxnId="{E1810814-DC3B-4B62-A577-3703DD04F671}">
      <dgm:prSet/>
      <dgm:spPr/>
      <dgm:t>
        <a:bodyPr/>
        <a:lstStyle/>
        <a:p>
          <a:endParaRPr lang="en-US" sz="1600"/>
        </a:p>
      </dgm:t>
    </dgm:pt>
    <dgm:pt modelId="{BB70AE78-695C-46DD-8D7F-8D0ABBB682AD}">
      <dgm:prSet phldrT="[Text]" custT="1"/>
      <dgm:spPr/>
      <dgm:t>
        <a:bodyPr/>
        <a:lstStyle/>
        <a:p>
          <a:r>
            <a:rPr lang="en-US" sz="1800" dirty="0"/>
            <a:t>Example:  Employees are allowed to take some prescribed opioids even as CDL drivers, provided they are taking those opioids in accordance with prescription</a:t>
          </a:r>
        </a:p>
      </dgm:t>
    </dgm:pt>
    <dgm:pt modelId="{7DF986B3-C987-46F8-A2C7-D5C8F9F8D6CE}" type="parTrans" cxnId="{6FA7AA6E-3E19-4FEC-BB54-5DB3E2170876}">
      <dgm:prSet/>
      <dgm:spPr/>
      <dgm:t>
        <a:bodyPr/>
        <a:lstStyle/>
        <a:p>
          <a:endParaRPr lang="en-US"/>
        </a:p>
      </dgm:t>
    </dgm:pt>
    <dgm:pt modelId="{4C886E5E-0255-4020-94C5-4A47A3B0EA64}" type="sibTrans" cxnId="{6FA7AA6E-3E19-4FEC-BB54-5DB3E2170876}">
      <dgm:prSet/>
      <dgm:spPr/>
      <dgm:t>
        <a:bodyPr/>
        <a:lstStyle/>
        <a:p>
          <a:endParaRPr lang="en-US"/>
        </a:p>
      </dgm:t>
    </dgm:pt>
    <dgm:pt modelId="{E146096A-E201-4517-8AB9-5116DDDDC1BD}" type="pres">
      <dgm:prSet presAssocID="{40B96890-CB1B-4C8E-BFE4-F340300E0783}" presName="linear" presStyleCnt="0">
        <dgm:presLayoutVars>
          <dgm:animLvl val="lvl"/>
          <dgm:resizeHandles val="exact"/>
        </dgm:presLayoutVars>
      </dgm:prSet>
      <dgm:spPr/>
    </dgm:pt>
    <dgm:pt modelId="{CBF324CF-356E-4871-A1AB-F0A8136FD059}" type="pres">
      <dgm:prSet presAssocID="{3902DCEF-9529-46BF-84F8-1EC22CF69320}" presName="parentText" presStyleLbl="node1" presStyleIdx="0" presStyleCnt="3">
        <dgm:presLayoutVars>
          <dgm:chMax val="0"/>
          <dgm:bulletEnabled val="1"/>
        </dgm:presLayoutVars>
      </dgm:prSet>
      <dgm:spPr/>
    </dgm:pt>
    <dgm:pt modelId="{83CDA2C0-E3FE-41E4-AD78-1FDB220EC756}" type="pres">
      <dgm:prSet presAssocID="{3902DCEF-9529-46BF-84F8-1EC22CF69320}" presName="childText" presStyleLbl="revTx" presStyleIdx="0" presStyleCnt="2" custLinFactNeighborY="-3433">
        <dgm:presLayoutVars>
          <dgm:bulletEnabled val="1"/>
        </dgm:presLayoutVars>
      </dgm:prSet>
      <dgm:spPr/>
    </dgm:pt>
    <dgm:pt modelId="{F3548B9B-4700-42A7-A93C-0D0AC8580C90}" type="pres">
      <dgm:prSet presAssocID="{D37C9385-A55A-4A33-9AF2-588791444459}" presName="parentText" presStyleLbl="node1" presStyleIdx="1" presStyleCnt="3" custScaleY="80363" custLinFactY="11508" custLinFactNeighborX="-595" custLinFactNeighborY="100000">
        <dgm:presLayoutVars>
          <dgm:chMax val="0"/>
          <dgm:bulletEnabled val="1"/>
        </dgm:presLayoutVars>
      </dgm:prSet>
      <dgm:spPr/>
    </dgm:pt>
    <dgm:pt modelId="{1FE157F7-2903-4F46-B58D-B6D3ACD5D40F}" type="pres">
      <dgm:prSet presAssocID="{5C9FE0FB-0125-4B54-A9C6-9833DCD7D252}" presName="spacer" presStyleCnt="0"/>
      <dgm:spPr/>
    </dgm:pt>
    <dgm:pt modelId="{D76A586B-0A57-46AE-8BC0-F2090F64E868}" type="pres">
      <dgm:prSet presAssocID="{A4E3D9ED-5725-467C-AB4D-1EBE451E5E86}" presName="parentText" presStyleLbl="node1" presStyleIdx="2" presStyleCnt="3">
        <dgm:presLayoutVars>
          <dgm:chMax val="0"/>
          <dgm:bulletEnabled val="1"/>
        </dgm:presLayoutVars>
      </dgm:prSet>
      <dgm:spPr/>
    </dgm:pt>
    <dgm:pt modelId="{110977BC-A18D-49EE-B11A-C0C5CCFB8446}" type="pres">
      <dgm:prSet presAssocID="{A4E3D9ED-5725-467C-AB4D-1EBE451E5E86}" presName="childText" presStyleLbl="revTx" presStyleIdx="1" presStyleCnt="2">
        <dgm:presLayoutVars>
          <dgm:bulletEnabled val="1"/>
        </dgm:presLayoutVars>
      </dgm:prSet>
      <dgm:spPr/>
    </dgm:pt>
  </dgm:ptLst>
  <dgm:cxnLst>
    <dgm:cxn modelId="{C1694B0E-EFC2-4621-AE2A-26B89F91E08C}" type="presOf" srcId="{A4E3D9ED-5725-467C-AB4D-1EBE451E5E86}" destId="{D76A586B-0A57-46AE-8BC0-F2090F64E868}" srcOrd="0" destOrd="0" presId="urn:microsoft.com/office/officeart/2005/8/layout/vList2"/>
    <dgm:cxn modelId="{E1810814-DC3B-4B62-A577-3703DD04F671}" srcId="{A4E3D9ED-5725-467C-AB4D-1EBE451E5E86}" destId="{A3809C19-A37D-4531-8CBE-2646FA0B3A61}" srcOrd="2" destOrd="0" parTransId="{9BC7F7D6-085B-4127-8EB0-41C449FCAABA}" sibTransId="{4CC6AAE8-DB9B-4B03-93E1-C212C2C062F0}"/>
    <dgm:cxn modelId="{89ACAB19-7463-4DF9-BC0C-22DA756B3543}" type="presOf" srcId="{BB70AE78-695C-46DD-8D7F-8D0ABBB682AD}" destId="{83CDA2C0-E3FE-41E4-AD78-1FDB220EC756}" srcOrd="0" destOrd="2" presId="urn:microsoft.com/office/officeart/2005/8/layout/vList2"/>
    <dgm:cxn modelId="{9DD4F51A-5ED4-4176-9431-484BACA24CB3}" srcId="{3902DCEF-9529-46BF-84F8-1EC22CF69320}" destId="{03D17122-AAF3-4656-BA4B-E3B0160E4E55}" srcOrd="0" destOrd="0" parTransId="{26592919-3A24-467F-BDA7-DF60230B83B1}" sibTransId="{16762B09-3101-495C-94DC-471F6F914A99}"/>
    <dgm:cxn modelId="{D8292730-5A6A-4F90-8CB6-9D4C559542BB}" type="presOf" srcId="{C817B84F-9035-47AB-A851-DA9E0E635133}" destId="{110977BC-A18D-49EE-B11A-C0C5CCFB8446}" srcOrd="0" destOrd="1" presId="urn:microsoft.com/office/officeart/2005/8/layout/vList2"/>
    <dgm:cxn modelId="{33722730-38B8-4707-8AF1-C3DC09462F98}" type="presOf" srcId="{D37C9385-A55A-4A33-9AF2-588791444459}" destId="{F3548B9B-4700-42A7-A93C-0D0AC8580C90}" srcOrd="0" destOrd="0" presId="urn:microsoft.com/office/officeart/2005/8/layout/vList2"/>
    <dgm:cxn modelId="{736C1C38-A7FB-4706-B886-4E5E615EB668}" type="presOf" srcId="{D6D6D672-166F-4673-95F9-6A8C43BEB519}" destId="{83CDA2C0-E3FE-41E4-AD78-1FDB220EC756}" srcOrd="0" destOrd="1" presId="urn:microsoft.com/office/officeart/2005/8/layout/vList2"/>
    <dgm:cxn modelId="{34CE135E-2D5D-4C0C-99A0-85794DA72C5F}" srcId="{40B96890-CB1B-4C8E-BFE4-F340300E0783}" destId="{3902DCEF-9529-46BF-84F8-1EC22CF69320}" srcOrd="0" destOrd="0" parTransId="{29B4D0BF-FF67-4311-B195-2D170F3651C1}" sibTransId="{AB6B5123-16A2-4056-B52E-3E5B64C1D835}"/>
    <dgm:cxn modelId="{6FA7AA6E-3E19-4FEC-BB54-5DB3E2170876}" srcId="{3902DCEF-9529-46BF-84F8-1EC22CF69320}" destId="{BB70AE78-695C-46DD-8D7F-8D0ABBB682AD}" srcOrd="2" destOrd="0" parTransId="{7DF986B3-C987-46F8-A2C7-D5C8F9F8D6CE}" sibTransId="{4C886E5E-0255-4020-94C5-4A47A3B0EA64}"/>
    <dgm:cxn modelId="{5A411776-CB81-4448-B8F8-8A4625A41325}" srcId="{A4E3D9ED-5725-467C-AB4D-1EBE451E5E86}" destId="{C817B84F-9035-47AB-A851-DA9E0E635133}" srcOrd="1" destOrd="0" parTransId="{73B73414-1235-470D-BFA8-15CC11BDBCE5}" sibTransId="{C5DF4E95-B726-4E1B-A206-F5DCB9AC6ED7}"/>
    <dgm:cxn modelId="{F8731D7D-507A-42BD-A6EE-984F4665F238}" type="presOf" srcId="{3902DCEF-9529-46BF-84F8-1EC22CF69320}" destId="{CBF324CF-356E-4871-A1AB-F0A8136FD059}" srcOrd="0" destOrd="0" presId="urn:microsoft.com/office/officeart/2005/8/layout/vList2"/>
    <dgm:cxn modelId="{AE780B84-0186-4C9F-8E14-B478187A59DD}" srcId="{40B96890-CB1B-4C8E-BFE4-F340300E0783}" destId="{A4E3D9ED-5725-467C-AB4D-1EBE451E5E86}" srcOrd="2" destOrd="0" parTransId="{B03ACF3F-4C82-4F15-854F-EDBF3995C1C4}" sibTransId="{233E51DC-126B-41CD-BD7A-4B72FA37E7D0}"/>
    <dgm:cxn modelId="{D4E89785-BF73-4F1F-A305-E45F1586D65F}" type="presOf" srcId="{A3809C19-A37D-4531-8CBE-2646FA0B3A61}" destId="{110977BC-A18D-49EE-B11A-C0C5CCFB8446}" srcOrd="0" destOrd="2" presId="urn:microsoft.com/office/officeart/2005/8/layout/vList2"/>
    <dgm:cxn modelId="{9202E5A8-E011-4BFA-B373-9D30E24B2E50}" srcId="{40B96890-CB1B-4C8E-BFE4-F340300E0783}" destId="{D37C9385-A55A-4A33-9AF2-588791444459}" srcOrd="1" destOrd="0" parTransId="{FA0DD20F-8E1D-45E2-83AC-BF41859E598B}" sibTransId="{5C9FE0FB-0125-4B54-A9C6-9833DCD7D252}"/>
    <dgm:cxn modelId="{9365F3AD-7A19-4DCD-8124-3D6A4BE116D4}" srcId="{A4E3D9ED-5725-467C-AB4D-1EBE451E5E86}" destId="{97B107C3-6538-4386-BA38-549F989CE04F}" srcOrd="0" destOrd="0" parTransId="{25D0A705-1C10-450F-BE7B-8517AAFEE081}" sibTransId="{8B6BC17A-968A-487A-8FDA-CEE51955C221}"/>
    <dgm:cxn modelId="{166AA2BA-A066-4D75-8A6A-7CEE36748085}" srcId="{3902DCEF-9529-46BF-84F8-1EC22CF69320}" destId="{D6D6D672-166F-4673-95F9-6A8C43BEB519}" srcOrd="1" destOrd="0" parTransId="{47321E87-A287-440C-BCDB-5A5056523670}" sibTransId="{549777C8-3399-42B2-8BAD-28592FF588B2}"/>
    <dgm:cxn modelId="{D47A7EC6-C0FB-4EF2-92F0-62FE469676DA}" type="presOf" srcId="{97B107C3-6538-4386-BA38-549F989CE04F}" destId="{110977BC-A18D-49EE-B11A-C0C5CCFB8446}" srcOrd="0" destOrd="0" presId="urn:microsoft.com/office/officeart/2005/8/layout/vList2"/>
    <dgm:cxn modelId="{5E5DF7CC-6844-45ED-9AF8-0A033C417B8A}" type="presOf" srcId="{03D17122-AAF3-4656-BA4B-E3B0160E4E55}" destId="{83CDA2C0-E3FE-41E4-AD78-1FDB220EC756}" srcOrd="0" destOrd="0" presId="urn:microsoft.com/office/officeart/2005/8/layout/vList2"/>
    <dgm:cxn modelId="{C44C11DE-03EE-49E3-8E86-E4FA81A438C6}" type="presOf" srcId="{40B96890-CB1B-4C8E-BFE4-F340300E0783}" destId="{E146096A-E201-4517-8AB9-5116DDDDC1BD}" srcOrd="0" destOrd="0" presId="urn:microsoft.com/office/officeart/2005/8/layout/vList2"/>
    <dgm:cxn modelId="{38E0EA78-5D64-469B-8BF1-773D30742075}" type="presParOf" srcId="{E146096A-E201-4517-8AB9-5116DDDDC1BD}" destId="{CBF324CF-356E-4871-A1AB-F0A8136FD059}" srcOrd="0" destOrd="0" presId="urn:microsoft.com/office/officeart/2005/8/layout/vList2"/>
    <dgm:cxn modelId="{E38A64EB-34E8-4B87-BC77-1934BC24DFB7}" type="presParOf" srcId="{E146096A-E201-4517-8AB9-5116DDDDC1BD}" destId="{83CDA2C0-E3FE-41E4-AD78-1FDB220EC756}" srcOrd="1" destOrd="0" presId="urn:microsoft.com/office/officeart/2005/8/layout/vList2"/>
    <dgm:cxn modelId="{3990768C-0A89-4A01-8137-AF44AFA661C3}" type="presParOf" srcId="{E146096A-E201-4517-8AB9-5116DDDDC1BD}" destId="{F3548B9B-4700-42A7-A93C-0D0AC8580C90}" srcOrd="2" destOrd="0" presId="urn:microsoft.com/office/officeart/2005/8/layout/vList2"/>
    <dgm:cxn modelId="{964AE0A9-0249-4998-94A4-EFEB6F1C20BF}" type="presParOf" srcId="{E146096A-E201-4517-8AB9-5116DDDDC1BD}" destId="{1FE157F7-2903-4F46-B58D-B6D3ACD5D40F}" srcOrd="3" destOrd="0" presId="urn:microsoft.com/office/officeart/2005/8/layout/vList2"/>
    <dgm:cxn modelId="{935C952B-B0A4-4F5A-A0B6-5CCAF110DCFC}" type="presParOf" srcId="{E146096A-E201-4517-8AB9-5116DDDDC1BD}" destId="{D76A586B-0A57-46AE-8BC0-F2090F64E868}" srcOrd="4" destOrd="0" presId="urn:microsoft.com/office/officeart/2005/8/layout/vList2"/>
    <dgm:cxn modelId="{081654EE-D13A-4449-A524-FAE376DAA20E}" type="presParOf" srcId="{E146096A-E201-4517-8AB9-5116DDDDC1BD}" destId="{110977BC-A18D-49EE-B11A-C0C5CCFB8446}"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3EFB9F0-F99D-412E-A97B-41B208F2973F}" type="doc">
      <dgm:prSet loTypeId="urn:microsoft.com/office/officeart/2005/8/layout/vList2" loCatId="list" qsTypeId="urn:microsoft.com/office/officeart/2005/8/quickstyle/simple1#6" qsCatId="simple" csTypeId="urn:microsoft.com/office/officeart/2005/8/colors/colorful1#3" csCatId="colorful" phldr="1"/>
      <dgm:spPr/>
      <dgm:t>
        <a:bodyPr/>
        <a:lstStyle/>
        <a:p>
          <a:endParaRPr lang="en-US"/>
        </a:p>
      </dgm:t>
    </dgm:pt>
    <dgm:pt modelId="{AB8C60D8-DAF1-4245-81F2-9E861443946F}">
      <dgm:prSet phldrT="[Text]"/>
      <dgm:spPr/>
      <dgm:t>
        <a:bodyPr/>
        <a:lstStyle/>
        <a:p>
          <a:r>
            <a:rPr lang="en-US" dirty="0"/>
            <a:t>Administered by Breath Alcohol Technician (BAT) using Evidential Breath Testing (EBT) device</a:t>
          </a:r>
        </a:p>
      </dgm:t>
    </dgm:pt>
    <dgm:pt modelId="{87524C8C-66BA-483B-82DA-FC4C2410424A}" type="parTrans" cxnId="{7EF2EC0B-693A-45D0-93A6-4FDC8D6FEC27}">
      <dgm:prSet/>
      <dgm:spPr/>
      <dgm:t>
        <a:bodyPr/>
        <a:lstStyle/>
        <a:p>
          <a:endParaRPr lang="en-US"/>
        </a:p>
      </dgm:t>
    </dgm:pt>
    <dgm:pt modelId="{F22DFDE4-40F3-4B2F-88F7-DF148501A3C5}" type="sibTrans" cxnId="{7EF2EC0B-693A-45D0-93A6-4FDC8D6FEC27}">
      <dgm:prSet/>
      <dgm:spPr/>
      <dgm:t>
        <a:bodyPr/>
        <a:lstStyle/>
        <a:p>
          <a:endParaRPr lang="en-US"/>
        </a:p>
      </dgm:t>
    </dgm:pt>
    <dgm:pt modelId="{6EF7D28B-621B-47AC-A7BB-90C62939E6CD}">
      <dgm:prSet/>
      <dgm:spPr/>
      <dgm:t>
        <a:bodyPr/>
        <a:lstStyle/>
        <a:p>
          <a:r>
            <a:rPr lang="en-US" dirty="0"/>
            <a:t>Conducts initial screening test and confirmation test (if required) within 15 to 20 minutes of initial test</a:t>
          </a:r>
        </a:p>
      </dgm:t>
    </dgm:pt>
    <dgm:pt modelId="{DEEE86CD-F6F7-4CE5-8799-8AB5F736E525}" type="parTrans" cxnId="{1BA87E23-2B6D-4DFE-BA53-0ACE26C92BFA}">
      <dgm:prSet/>
      <dgm:spPr/>
      <dgm:t>
        <a:bodyPr/>
        <a:lstStyle/>
        <a:p>
          <a:endParaRPr lang="en-US"/>
        </a:p>
      </dgm:t>
    </dgm:pt>
    <dgm:pt modelId="{52D64D45-CACF-4389-AE32-8707785279B1}" type="sibTrans" cxnId="{1BA87E23-2B6D-4DFE-BA53-0ACE26C92BFA}">
      <dgm:prSet/>
      <dgm:spPr/>
      <dgm:t>
        <a:bodyPr/>
        <a:lstStyle/>
        <a:p>
          <a:endParaRPr lang="en-US"/>
        </a:p>
      </dgm:t>
    </dgm:pt>
    <dgm:pt modelId="{D6587989-45E8-4807-89BB-C4899A45D74E}">
      <dgm:prSet/>
      <dgm:spPr/>
      <dgm:t>
        <a:bodyPr/>
        <a:lstStyle/>
        <a:p>
          <a:r>
            <a:rPr lang="en-US" dirty="0"/>
            <a:t>2A.  Instant results of initial screening test for all covered employees </a:t>
          </a:r>
        </a:p>
      </dgm:t>
    </dgm:pt>
    <dgm:pt modelId="{33AD6F78-E9CC-41C9-8EAD-58AD972EA7AA}" type="parTrans" cxnId="{7EACF10B-219E-4D60-88B0-C8CF00EFE342}">
      <dgm:prSet/>
      <dgm:spPr/>
      <dgm:t>
        <a:bodyPr/>
        <a:lstStyle/>
        <a:p>
          <a:endParaRPr lang="en-US"/>
        </a:p>
      </dgm:t>
    </dgm:pt>
    <dgm:pt modelId="{3702BAF5-CBBA-4957-96E0-E0B0019B5184}" type="sibTrans" cxnId="{7EACF10B-219E-4D60-88B0-C8CF00EFE342}">
      <dgm:prSet/>
      <dgm:spPr/>
      <dgm:t>
        <a:bodyPr/>
        <a:lstStyle/>
        <a:p>
          <a:endParaRPr lang="en-US"/>
        </a:p>
      </dgm:t>
    </dgm:pt>
    <dgm:pt modelId="{F0C9F073-5EBF-473A-A12B-FD944CF25547}">
      <dgm:prSet/>
      <dgm:spPr/>
      <dgm:t>
        <a:bodyPr/>
        <a:lstStyle/>
        <a:p>
          <a:r>
            <a:rPr lang="en-US"/>
            <a:t>If less than .04, employee can return to work</a:t>
          </a:r>
          <a:endParaRPr lang="en-US" dirty="0"/>
        </a:p>
      </dgm:t>
    </dgm:pt>
    <dgm:pt modelId="{23A7D246-6568-45FF-B2A3-BDA79EA797B6}" type="parTrans" cxnId="{5D798C2A-9C2D-47BF-991C-DE901F99689B}">
      <dgm:prSet/>
      <dgm:spPr/>
      <dgm:t>
        <a:bodyPr/>
        <a:lstStyle/>
        <a:p>
          <a:endParaRPr lang="en-US"/>
        </a:p>
      </dgm:t>
    </dgm:pt>
    <dgm:pt modelId="{98D6B4A5-A542-454F-9B03-1BB0317AC2CE}" type="sibTrans" cxnId="{5D798C2A-9C2D-47BF-991C-DE901F99689B}">
      <dgm:prSet/>
      <dgm:spPr/>
      <dgm:t>
        <a:bodyPr/>
        <a:lstStyle/>
        <a:p>
          <a:endParaRPr lang="en-US"/>
        </a:p>
      </dgm:t>
    </dgm:pt>
    <dgm:pt modelId="{1C293351-0449-4BCE-8928-FCF72B2B479E}">
      <dgm:prSet/>
      <dgm:spPr/>
      <dgm:t>
        <a:bodyPr/>
        <a:lstStyle/>
        <a:p>
          <a:r>
            <a:rPr lang="en-US" dirty="0"/>
            <a:t>If greater than .04, employee is removed from the work place</a:t>
          </a:r>
        </a:p>
      </dgm:t>
    </dgm:pt>
    <dgm:pt modelId="{F0FE546F-8001-43C2-8119-DE3F237BBED2}" type="parTrans" cxnId="{119573B9-2C9F-4517-B380-CDA5460920D1}">
      <dgm:prSet/>
      <dgm:spPr/>
      <dgm:t>
        <a:bodyPr/>
        <a:lstStyle/>
        <a:p>
          <a:endParaRPr lang="en-US"/>
        </a:p>
      </dgm:t>
    </dgm:pt>
    <dgm:pt modelId="{E8DDA704-A484-4BFC-997D-1DBD1D762E88}" type="sibTrans" cxnId="{119573B9-2C9F-4517-B380-CDA5460920D1}">
      <dgm:prSet/>
      <dgm:spPr/>
      <dgm:t>
        <a:bodyPr/>
        <a:lstStyle/>
        <a:p>
          <a:endParaRPr lang="en-US"/>
        </a:p>
      </dgm:t>
    </dgm:pt>
    <dgm:pt modelId="{615FB2D7-9FB0-4DF5-B1C9-EA26E5EDFF03}">
      <dgm:prSet/>
      <dgm:spPr/>
      <dgm:t>
        <a:bodyPr/>
        <a:lstStyle/>
        <a:p>
          <a:r>
            <a:rPr lang="en-US" dirty="0"/>
            <a:t>2B.  Instant results of initial screening test for CDL holders</a:t>
          </a:r>
        </a:p>
      </dgm:t>
    </dgm:pt>
    <dgm:pt modelId="{C6D49768-FE77-492B-B10C-B65168A51FD8}" type="parTrans" cxnId="{6128A63B-0FA4-43D1-BBF1-4D40DA91F695}">
      <dgm:prSet/>
      <dgm:spPr/>
      <dgm:t>
        <a:bodyPr/>
        <a:lstStyle/>
        <a:p>
          <a:endParaRPr lang="en-US"/>
        </a:p>
      </dgm:t>
    </dgm:pt>
    <dgm:pt modelId="{A4A0E7D9-4CE7-4588-BBC3-50E08BC59B4C}" type="sibTrans" cxnId="{6128A63B-0FA4-43D1-BBF1-4D40DA91F695}">
      <dgm:prSet/>
      <dgm:spPr/>
      <dgm:t>
        <a:bodyPr/>
        <a:lstStyle/>
        <a:p>
          <a:endParaRPr lang="en-US"/>
        </a:p>
      </dgm:t>
    </dgm:pt>
    <dgm:pt modelId="{FF285F9D-1274-4754-8228-B793CDF99B3D}">
      <dgm:prSet/>
      <dgm:spPr/>
      <dgm:t>
        <a:bodyPr/>
        <a:lstStyle/>
        <a:p>
          <a:r>
            <a:rPr lang="en-US" dirty="0"/>
            <a:t>If 0.00 return to work </a:t>
          </a:r>
        </a:p>
      </dgm:t>
    </dgm:pt>
    <dgm:pt modelId="{FE05E315-6819-473B-A070-51C2DB6C4443}" type="parTrans" cxnId="{D5D7A0D9-E33F-44D6-97B3-429700A6CAAC}">
      <dgm:prSet/>
      <dgm:spPr/>
      <dgm:t>
        <a:bodyPr/>
        <a:lstStyle/>
        <a:p>
          <a:endParaRPr lang="en-US"/>
        </a:p>
      </dgm:t>
    </dgm:pt>
    <dgm:pt modelId="{C683A6C9-DEC6-4C6E-8E46-F70F72DF1BA8}" type="sibTrans" cxnId="{D5D7A0D9-E33F-44D6-97B3-429700A6CAAC}">
      <dgm:prSet/>
      <dgm:spPr/>
      <dgm:t>
        <a:bodyPr/>
        <a:lstStyle/>
        <a:p>
          <a:endParaRPr lang="en-US"/>
        </a:p>
      </dgm:t>
    </dgm:pt>
    <dgm:pt modelId="{B5711740-41EB-41B6-A061-F036E0F12985}">
      <dgm:prSet/>
      <dgm:spPr/>
      <dgm:t>
        <a:bodyPr/>
        <a:lstStyle/>
        <a:p>
          <a:r>
            <a:rPr lang="en-US"/>
            <a:t>If 0.01 to 0.04 the employee cannot perform any safety sensitive functions for 24 hrs and may or may not be given other assigned duties in the department</a:t>
          </a:r>
          <a:endParaRPr lang="en-US" dirty="0"/>
        </a:p>
      </dgm:t>
    </dgm:pt>
    <dgm:pt modelId="{BE5079FD-3F11-48D2-8EE9-F9F1A34C97D4}" type="parTrans" cxnId="{5D1ADB65-61BA-46D1-9724-2EEA1CA329F9}">
      <dgm:prSet/>
      <dgm:spPr/>
      <dgm:t>
        <a:bodyPr/>
        <a:lstStyle/>
        <a:p>
          <a:endParaRPr lang="en-US"/>
        </a:p>
      </dgm:t>
    </dgm:pt>
    <dgm:pt modelId="{183F64E2-CF32-499A-9B1B-84E328371989}" type="sibTrans" cxnId="{5D1ADB65-61BA-46D1-9724-2EEA1CA329F9}">
      <dgm:prSet/>
      <dgm:spPr/>
      <dgm:t>
        <a:bodyPr/>
        <a:lstStyle/>
        <a:p>
          <a:endParaRPr lang="en-US"/>
        </a:p>
      </dgm:t>
    </dgm:pt>
    <dgm:pt modelId="{1EDE5327-2065-424C-A53C-555618AA171C}">
      <dgm:prSet/>
      <dgm:spPr/>
      <dgm:t>
        <a:bodyPr/>
        <a:lstStyle/>
        <a:p>
          <a:r>
            <a:rPr lang="en-US" dirty="0"/>
            <a:t>If greater than 0.04 employee subject to evaluation by SAP and return to duty testing as well as follow up</a:t>
          </a:r>
        </a:p>
      </dgm:t>
    </dgm:pt>
    <dgm:pt modelId="{B292B5D7-33CD-471C-875F-BBA5C24DD6EE}" type="parTrans" cxnId="{E933F363-1528-49AE-B832-A7489C3F474B}">
      <dgm:prSet/>
      <dgm:spPr/>
      <dgm:t>
        <a:bodyPr/>
        <a:lstStyle/>
        <a:p>
          <a:endParaRPr lang="en-US"/>
        </a:p>
      </dgm:t>
    </dgm:pt>
    <dgm:pt modelId="{8C57CF46-A56D-43C0-88EE-7E4DA482E266}" type="sibTrans" cxnId="{E933F363-1528-49AE-B832-A7489C3F474B}">
      <dgm:prSet/>
      <dgm:spPr/>
      <dgm:t>
        <a:bodyPr/>
        <a:lstStyle/>
        <a:p>
          <a:endParaRPr lang="en-US"/>
        </a:p>
      </dgm:t>
    </dgm:pt>
    <dgm:pt modelId="{27ABC9F8-9F0A-494E-8522-3920943AE8FC}">
      <dgm:prSet/>
      <dgm:spPr/>
      <dgm:t>
        <a:bodyPr/>
        <a:lstStyle/>
        <a:p>
          <a:r>
            <a:rPr lang="en-US"/>
            <a:t>If over .04, confirmation test 15-20 minutes after screening</a:t>
          </a:r>
          <a:endParaRPr lang="en-US" dirty="0"/>
        </a:p>
      </dgm:t>
    </dgm:pt>
    <dgm:pt modelId="{EFB35838-5A8F-4A09-8529-3F5A2AAD911A}" type="parTrans" cxnId="{F29473E0-9E2B-4198-AEFB-7690E789440B}">
      <dgm:prSet/>
      <dgm:spPr/>
      <dgm:t>
        <a:bodyPr/>
        <a:lstStyle/>
        <a:p>
          <a:endParaRPr lang="en-US"/>
        </a:p>
      </dgm:t>
    </dgm:pt>
    <dgm:pt modelId="{D6C900A8-DD0B-4B33-9BCE-72108E68D906}" type="sibTrans" cxnId="{F29473E0-9E2B-4198-AEFB-7690E789440B}">
      <dgm:prSet/>
      <dgm:spPr/>
      <dgm:t>
        <a:bodyPr/>
        <a:lstStyle/>
        <a:p>
          <a:endParaRPr lang="en-US"/>
        </a:p>
      </dgm:t>
    </dgm:pt>
    <dgm:pt modelId="{19559267-DB05-4841-BCD3-2EFDCAEA194C}">
      <dgm:prSet/>
      <dgm:spPr/>
      <dgm:t>
        <a:bodyPr/>
        <a:lstStyle/>
        <a:p>
          <a:r>
            <a:rPr lang="en-US" dirty="0"/>
            <a:t>3.  The BAT notifies Designated Employer Rep (DER) of test results</a:t>
          </a:r>
        </a:p>
      </dgm:t>
    </dgm:pt>
    <dgm:pt modelId="{76A81391-5CB7-4E4A-9993-219D289365A2}" type="parTrans" cxnId="{A968573D-9E90-439F-9556-8B51FAFF5964}">
      <dgm:prSet/>
      <dgm:spPr/>
      <dgm:t>
        <a:bodyPr/>
        <a:lstStyle/>
        <a:p>
          <a:endParaRPr lang="en-US"/>
        </a:p>
      </dgm:t>
    </dgm:pt>
    <dgm:pt modelId="{46078BA3-9A19-45EB-95D5-B3DB96F072B0}" type="sibTrans" cxnId="{A968573D-9E90-439F-9556-8B51FAFF5964}">
      <dgm:prSet/>
      <dgm:spPr/>
      <dgm:t>
        <a:bodyPr/>
        <a:lstStyle/>
        <a:p>
          <a:endParaRPr lang="en-US"/>
        </a:p>
      </dgm:t>
    </dgm:pt>
    <dgm:pt modelId="{AD0D376A-BCFF-44D6-A8BC-2519CAC53D5A}">
      <dgm:prSet phldrT="[Text]"/>
      <dgm:spPr/>
      <dgm:t>
        <a:bodyPr/>
        <a:lstStyle/>
        <a:p>
          <a:r>
            <a:rPr lang="en-US"/>
            <a:t>BAT completes required paperwork and picture ID is required for both employee and BAT</a:t>
          </a:r>
        </a:p>
      </dgm:t>
    </dgm:pt>
    <dgm:pt modelId="{1FAD71B2-4470-431F-9E08-D5F690DA0DB5}" type="parTrans" cxnId="{7CDC1991-E83B-4FC2-9478-0886F2466FEC}">
      <dgm:prSet/>
      <dgm:spPr/>
      <dgm:t>
        <a:bodyPr/>
        <a:lstStyle/>
        <a:p>
          <a:endParaRPr lang="en-US"/>
        </a:p>
      </dgm:t>
    </dgm:pt>
    <dgm:pt modelId="{A1CF475E-7EF5-4792-9DC5-BE8F9F5FEC8F}" type="sibTrans" cxnId="{7CDC1991-E83B-4FC2-9478-0886F2466FEC}">
      <dgm:prSet/>
      <dgm:spPr/>
      <dgm:t>
        <a:bodyPr/>
        <a:lstStyle/>
        <a:p>
          <a:endParaRPr lang="en-US"/>
        </a:p>
      </dgm:t>
    </dgm:pt>
    <dgm:pt modelId="{C4055C84-43B2-4E56-BDC4-058FE9C87BF7}">
      <dgm:prSet phldrT="[Text]"/>
      <dgm:spPr/>
      <dgm:t>
        <a:bodyPr/>
        <a:lstStyle/>
        <a:p>
          <a:r>
            <a:rPr lang="en-US" dirty="0"/>
            <a:t>1.  Test conducted in confidential place</a:t>
          </a:r>
        </a:p>
      </dgm:t>
    </dgm:pt>
    <dgm:pt modelId="{B720A0E3-1D59-46EA-9E1A-4A11FE9799B2}" type="parTrans" cxnId="{04A6F212-162C-480E-A902-3BB7958E4A74}">
      <dgm:prSet/>
      <dgm:spPr/>
      <dgm:t>
        <a:bodyPr/>
        <a:lstStyle/>
        <a:p>
          <a:endParaRPr lang="en-US"/>
        </a:p>
      </dgm:t>
    </dgm:pt>
    <dgm:pt modelId="{0B243A96-F05B-4C3F-A3AA-435BF0A5CEF0}" type="sibTrans" cxnId="{04A6F212-162C-480E-A902-3BB7958E4A74}">
      <dgm:prSet/>
      <dgm:spPr/>
      <dgm:t>
        <a:bodyPr/>
        <a:lstStyle/>
        <a:p>
          <a:endParaRPr lang="en-US"/>
        </a:p>
      </dgm:t>
    </dgm:pt>
    <dgm:pt modelId="{0992C1EA-999C-48A4-BEAB-F3C061209C09}" type="pres">
      <dgm:prSet presAssocID="{23EFB9F0-F99D-412E-A97B-41B208F2973F}" presName="linear" presStyleCnt="0">
        <dgm:presLayoutVars>
          <dgm:animLvl val="lvl"/>
          <dgm:resizeHandles val="exact"/>
        </dgm:presLayoutVars>
      </dgm:prSet>
      <dgm:spPr/>
    </dgm:pt>
    <dgm:pt modelId="{97809242-8BC3-45B8-AEEA-9C45D1A69FC7}" type="pres">
      <dgm:prSet presAssocID="{C4055C84-43B2-4E56-BDC4-058FE9C87BF7}" presName="parentText" presStyleLbl="node1" presStyleIdx="0" presStyleCnt="4">
        <dgm:presLayoutVars>
          <dgm:chMax val="0"/>
          <dgm:bulletEnabled val="1"/>
        </dgm:presLayoutVars>
      </dgm:prSet>
      <dgm:spPr/>
    </dgm:pt>
    <dgm:pt modelId="{09249157-DBA9-4C1E-AD34-CF735D15F889}" type="pres">
      <dgm:prSet presAssocID="{C4055C84-43B2-4E56-BDC4-058FE9C87BF7}" presName="childText" presStyleLbl="revTx" presStyleIdx="0" presStyleCnt="3">
        <dgm:presLayoutVars>
          <dgm:bulletEnabled val="1"/>
        </dgm:presLayoutVars>
      </dgm:prSet>
      <dgm:spPr/>
    </dgm:pt>
    <dgm:pt modelId="{A31AB046-2B87-462A-9AF1-2092B02080EE}" type="pres">
      <dgm:prSet presAssocID="{D6587989-45E8-4807-89BB-C4899A45D74E}" presName="parentText" presStyleLbl="node1" presStyleIdx="1" presStyleCnt="4">
        <dgm:presLayoutVars>
          <dgm:chMax val="0"/>
          <dgm:bulletEnabled val="1"/>
        </dgm:presLayoutVars>
      </dgm:prSet>
      <dgm:spPr/>
    </dgm:pt>
    <dgm:pt modelId="{023D6039-5B96-4E4E-A106-D23FCF7043AB}" type="pres">
      <dgm:prSet presAssocID="{D6587989-45E8-4807-89BB-C4899A45D74E}" presName="childText" presStyleLbl="revTx" presStyleIdx="1" presStyleCnt="3">
        <dgm:presLayoutVars>
          <dgm:bulletEnabled val="1"/>
        </dgm:presLayoutVars>
      </dgm:prSet>
      <dgm:spPr/>
    </dgm:pt>
    <dgm:pt modelId="{A1B97047-65EF-4C83-970C-ACECD201303D}" type="pres">
      <dgm:prSet presAssocID="{615FB2D7-9FB0-4DF5-B1C9-EA26E5EDFF03}" presName="parentText" presStyleLbl="node1" presStyleIdx="2" presStyleCnt="4">
        <dgm:presLayoutVars>
          <dgm:chMax val="0"/>
          <dgm:bulletEnabled val="1"/>
        </dgm:presLayoutVars>
      </dgm:prSet>
      <dgm:spPr/>
    </dgm:pt>
    <dgm:pt modelId="{091D231C-B1A8-4279-B1DB-B5377DEEDDAC}" type="pres">
      <dgm:prSet presAssocID="{615FB2D7-9FB0-4DF5-B1C9-EA26E5EDFF03}" presName="childText" presStyleLbl="revTx" presStyleIdx="2" presStyleCnt="3">
        <dgm:presLayoutVars>
          <dgm:bulletEnabled val="1"/>
        </dgm:presLayoutVars>
      </dgm:prSet>
      <dgm:spPr/>
    </dgm:pt>
    <dgm:pt modelId="{79BF3548-D90F-4456-A8D7-F0DDA2FDFB93}" type="pres">
      <dgm:prSet presAssocID="{19559267-DB05-4841-BCD3-2EFDCAEA194C}" presName="parentText" presStyleLbl="node1" presStyleIdx="3" presStyleCnt="4">
        <dgm:presLayoutVars>
          <dgm:chMax val="0"/>
          <dgm:bulletEnabled val="1"/>
        </dgm:presLayoutVars>
      </dgm:prSet>
      <dgm:spPr/>
    </dgm:pt>
  </dgm:ptLst>
  <dgm:cxnLst>
    <dgm:cxn modelId="{7EF2EC0B-693A-45D0-93A6-4FDC8D6FEC27}" srcId="{C4055C84-43B2-4E56-BDC4-058FE9C87BF7}" destId="{AB8C60D8-DAF1-4245-81F2-9E861443946F}" srcOrd="0" destOrd="0" parTransId="{87524C8C-66BA-483B-82DA-FC4C2410424A}" sibTransId="{F22DFDE4-40F3-4B2F-88F7-DF148501A3C5}"/>
    <dgm:cxn modelId="{7EACF10B-219E-4D60-88B0-C8CF00EFE342}" srcId="{23EFB9F0-F99D-412E-A97B-41B208F2973F}" destId="{D6587989-45E8-4807-89BB-C4899A45D74E}" srcOrd="1" destOrd="0" parTransId="{33AD6F78-E9CC-41C9-8EAD-58AD972EA7AA}" sibTransId="{3702BAF5-CBBA-4957-96E0-E0B0019B5184}"/>
    <dgm:cxn modelId="{04A6F212-162C-480E-A902-3BB7958E4A74}" srcId="{23EFB9F0-F99D-412E-A97B-41B208F2973F}" destId="{C4055C84-43B2-4E56-BDC4-058FE9C87BF7}" srcOrd="0" destOrd="0" parTransId="{B720A0E3-1D59-46EA-9E1A-4A11FE9799B2}" sibTransId="{0B243A96-F05B-4C3F-A3AA-435BF0A5CEF0}"/>
    <dgm:cxn modelId="{2D52A214-3D55-4D0C-81D1-7C97008CE2D7}" type="presOf" srcId="{1EDE5327-2065-424C-A53C-555618AA171C}" destId="{091D231C-B1A8-4279-B1DB-B5377DEEDDAC}" srcOrd="0" destOrd="2" presId="urn:microsoft.com/office/officeart/2005/8/layout/vList2"/>
    <dgm:cxn modelId="{DB3B141C-8145-4CD0-A5B0-FC3BCA7A609B}" type="presOf" srcId="{6EF7D28B-621B-47AC-A7BB-90C62939E6CD}" destId="{09249157-DBA9-4C1E-AD34-CF735D15F889}" srcOrd="0" destOrd="2" presId="urn:microsoft.com/office/officeart/2005/8/layout/vList2"/>
    <dgm:cxn modelId="{1BA87E23-2B6D-4DFE-BA53-0ACE26C92BFA}" srcId="{C4055C84-43B2-4E56-BDC4-058FE9C87BF7}" destId="{6EF7D28B-621B-47AC-A7BB-90C62939E6CD}" srcOrd="2" destOrd="0" parTransId="{DEEE86CD-F6F7-4CE5-8799-8AB5F736E525}" sibTransId="{52D64D45-CACF-4389-AE32-8707785279B1}"/>
    <dgm:cxn modelId="{5D798C2A-9C2D-47BF-991C-DE901F99689B}" srcId="{D6587989-45E8-4807-89BB-C4899A45D74E}" destId="{F0C9F073-5EBF-473A-A12B-FD944CF25547}" srcOrd="0" destOrd="0" parTransId="{23A7D246-6568-45FF-B2A3-BDA79EA797B6}" sibTransId="{98D6B4A5-A542-454F-9B03-1BB0317AC2CE}"/>
    <dgm:cxn modelId="{B399DA2C-C556-4A97-A2A6-B6466B4C440F}" type="presOf" srcId="{1C293351-0449-4BCE-8928-FCF72B2B479E}" destId="{023D6039-5B96-4E4E-A106-D23FCF7043AB}" srcOrd="0" destOrd="1" presId="urn:microsoft.com/office/officeart/2005/8/layout/vList2"/>
    <dgm:cxn modelId="{6128A63B-0FA4-43D1-BBF1-4D40DA91F695}" srcId="{23EFB9F0-F99D-412E-A97B-41B208F2973F}" destId="{615FB2D7-9FB0-4DF5-B1C9-EA26E5EDFF03}" srcOrd="2" destOrd="0" parTransId="{C6D49768-FE77-492B-B10C-B65168A51FD8}" sibTransId="{A4A0E7D9-4CE7-4588-BBC3-50E08BC59B4C}"/>
    <dgm:cxn modelId="{A968573D-9E90-439F-9556-8B51FAFF5964}" srcId="{23EFB9F0-F99D-412E-A97B-41B208F2973F}" destId="{19559267-DB05-4841-BCD3-2EFDCAEA194C}" srcOrd="3" destOrd="0" parTransId="{76A81391-5CB7-4E4A-9993-219D289365A2}" sibTransId="{46078BA3-9A19-45EB-95D5-B3DB96F072B0}"/>
    <dgm:cxn modelId="{0525C53E-3F21-4509-A947-DAB8BDA5E8B8}" type="presOf" srcId="{19559267-DB05-4841-BCD3-2EFDCAEA194C}" destId="{79BF3548-D90F-4456-A8D7-F0DDA2FDFB93}" srcOrd="0" destOrd="0" presId="urn:microsoft.com/office/officeart/2005/8/layout/vList2"/>
    <dgm:cxn modelId="{DF039742-CB39-407F-91ED-10EEC2C75326}" type="presOf" srcId="{F0C9F073-5EBF-473A-A12B-FD944CF25547}" destId="{023D6039-5B96-4E4E-A106-D23FCF7043AB}" srcOrd="0" destOrd="0" presId="urn:microsoft.com/office/officeart/2005/8/layout/vList2"/>
    <dgm:cxn modelId="{C1065363-5D3F-472F-B08F-8ED9E97B0AA4}" type="presOf" srcId="{23EFB9F0-F99D-412E-A97B-41B208F2973F}" destId="{0992C1EA-999C-48A4-BEAB-F3C061209C09}" srcOrd="0" destOrd="0" presId="urn:microsoft.com/office/officeart/2005/8/layout/vList2"/>
    <dgm:cxn modelId="{E933F363-1528-49AE-B832-A7489C3F474B}" srcId="{615FB2D7-9FB0-4DF5-B1C9-EA26E5EDFF03}" destId="{1EDE5327-2065-424C-A53C-555618AA171C}" srcOrd="2" destOrd="0" parTransId="{B292B5D7-33CD-471C-875F-BBA5C24DD6EE}" sibTransId="{8C57CF46-A56D-43C0-88EE-7E4DA482E266}"/>
    <dgm:cxn modelId="{5D1ADB65-61BA-46D1-9724-2EEA1CA329F9}" srcId="{615FB2D7-9FB0-4DF5-B1C9-EA26E5EDFF03}" destId="{B5711740-41EB-41B6-A061-F036E0F12985}" srcOrd="1" destOrd="0" parTransId="{BE5079FD-3F11-48D2-8EE9-F9F1A34C97D4}" sibTransId="{183F64E2-CF32-499A-9B1B-84E328371989}"/>
    <dgm:cxn modelId="{48491466-592C-470C-8479-A35297D7040B}" type="presOf" srcId="{615FB2D7-9FB0-4DF5-B1C9-EA26E5EDFF03}" destId="{A1B97047-65EF-4C83-970C-ACECD201303D}" srcOrd="0" destOrd="0" presId="urn:microsoft.com/office/officeart/2005/8/layout/vList2"/>
    <dgm:cxn modelId="{7DE88156-7A6B-4417-81C9-935322AF0267}" type="presOf" srcId="{C4055C84-43B2-4E56-BDC4-058FE9C87BF7}" destId="{97809242-8BC3-45B8-AEEA-9C45D1A69FC7}" srcOrd="0" destOrd="0" presId="urn:microsoft.com/office/officeart/2005/8/layout/vList2"/>
    <dgm:cxn modelId="{EA15AC7C-CC52-4469-926D-5CF9BF0C5780}" type="presOf" srcId="{AD0D376A-BCFF-44D6-A8BC-2519CAC53D5A}" destId="{09249157-DBA9-4C1E-AD34-CF735D15F889}" srcOrd="0" destOrd="1" presId="urn:microsoft.com/office/officeart/2005/8/layout/vList2"/>
    <dgm:cxn modelId="{BD201691-340C-45AB-B389-EDA3AB0F589C}" type="presOf" srcId="{D6587989-45E8-4807-89BB-C4899A45D74E}" destId="{A31AB046-2B87-462A-9AF1-2092B02080EE}" srcOrd="0" destOrd="0" presId="urn:microsoft.com/office/officeart/2005/8/layout/vList2"/>
    <dgm:cxn modelId="{7CDC1991-E83B-4FC2-9478-0886F2466FEC}" srcId="{C4055C84-43B2-4E56-BDC4-058FE9C87BF7}" destId="{AD0D376A-BCFF-44D6-A8BC-2519CAC53D5A}" srcOrd="1" destOrd="0" parTransId="{1FAD71B2-4470-431F-9E08-D5F690DA0DB5}" sibTransId="{A1CF475E-7EF5-4792-9DC5-BE8F9F5FEC8F}"/>
    <dgm:cxn modelId="{FC6D3592-473B-4D03-8E6E-1C65BFDBCB3F}" type="presOf" srcId="{FF285F9D-1274-4754-8228-B793CDF99B3D}" destId="{091D231C-B1A8-4279-B1DB-B5377DEEDDAC}" srcOrd="0" destOrd="0" presId="urn:microsoft.com/office/officeart/2005/8/layout/vList2"/>
    <dgm:cxn modelId="{B2D0839F-5AB4-4430-8DBA-1AA51F27D645}" type="presOf" srcId="{27ABC9F8-9F0A-494E-8522-3920943AE8FC}" destId="{091D231C-B1A8-4279-B1DB-B5377DEEDDAC}" srcOrd="0" destOrd="3" presId="urn:microsoft.com/office/officeart/2005/8/layout/vList2"/>
    <dgm:cxn modelId="{CA1DE2B3-6C86-47CB-A7B9-D26B6D49FD9A}" type="presOf" srcId="{AB8C60D8-DAF1-4245-81F2-9E861443946F}" destId="{09249157-DBA9-4C1E-AD34-CF735D15F889}" srcOrd="0" destOrd="0" presId="urn:microsoft.com/office/officeart/2005/8/layout/vList2"/>
    <dgm:cxn modelId="{119573B9-2C9F-4517-B380-CDA5460920D1}" srcId="{D6587989-45E8-4807-89BB-C4899A45D74E}" destId="{1C293351-0449-4BCE-8928-FCF72B2B479E}" srcOrd="1" destOrd="0" parTransId="{F0FE546F-8001-43C2-8119-DE3F237BBED2}" sibTransId="{E8DDA704-A484-4BFC-997D-1DBD1D762E88}"/>
    <dgm:cxn modelId="{3A926BC8-16F6-4BA4-9715-9A3BF4E40ACA}" type="presOf" srcId="{B5711740-41EB-41B6-A061-F036E0F12985}" destId="{091D231C-B1A8-4279-B1DB-B5377DEEDDAC}" srcOrd="0" destOrd="1" presId="urn:microsoft.com/office/officeart/2005/8/layout/vList2"/>
    <dgm:cxn modelId="{D5D7A0D9-E33F-44D6-97B3-429700A6CAAC}" srcId="{615FB2D7-9FB0-4DF5-B1C9-EA26E5EDFF03}" destId="{FF285F9D-1274-4754-8228-B793CDF99B3D}" srcOrd="0" destOrd="0" parTransId="{FE05E315-6819-473B-A070-51C2DB6C4443}" sibTransId="{C683A6C9-DEC6-4C6E-8E46-F70F72DF1BA8}"/>
    <dgm:cxn modelId="{F29473E0-9E2B-4198-AEFB-7690E789440B}" srcId="{615FB2D7-9FB0-4DF5-B1C9-EA26E5EDFF03}" destId="{27ABC9F8-9F0A-494E-8522-3920943AE8FC}" srcOrd="3" destOrd="0" parTransId="{EFB35838-5A8F-4A09-8529-3F5A2AAD911A}" sibTransId="{D6C900A8-DD0B-4B33-9BCE-72108E68D906}"/>
    <dgm:cxn modelId="{E2135A22-3805-4F44-98C7-82A2E23494B9}" type="presParOf" srcId="{0992C1EA-999C-48A4-BEAB-F3C061209C09}" destId="{97809242-8BC3-45B8-AEEA-9C45D1A69FC7}" srcOrd="0" destOrd="0" presId="urn:microsoft.com/office/officeart/2005/8/layout/vList2"/>
    <dgm:cxn modelId="{87645C03-E85C-46DB-BE54-15C2B49D54B2}" type="presParOf" srcId="{0992C1EA-999C-48A4-BEAB-F3C061209C09}" destId="{09249157-DBA9-4C1E-AD34-CF735D15F889}" srcOrd="1" destOrd="0" presId="urn:microsoft.com/office/officeart/2005/8/layout/vList2"/>
    <dgm:cxn modelId="{123E6E9D-40FB-4E3D-AEDE-C609A35C056A}" type="presParOf" srcId="{0992C1EA-999C-48A4-BEAB-F3C061209C09}" destId="{A31AB046-2B87-462A-9AF1-2092B02080EE}" srcOrd="2" destOrd="0" presId="urn:microsoft.com/office/officeart/2005/8/layout/vList2"/>
    <dgm:cxn modelId="{2E1790DC-8E5E-47E4-BAC5-FA7E82BE256B}" type="presParOf" srcId="{0992C1EA-999C-48A4-BEAB-F3C061209C09}" destId="{023D6039-5B96-4E4E-A106-D23FCF7043AB}" srcOrd="3" destOrd="0" presId="urn:microsoft.com/office/officeart/2005/8/layout/vList2"/>
    <dgm:cxn modelId="{C8817D3A-E4FF-40FF-9226-62AE84571064}" type="presParOf" srcId="{0992C1EA-999C-48A4-BEAB-F3C061209C09}" destId="{A1B97047-65EF-4C83-970C-ACECD201303D}" srcOrd="4" destOrd="0" presId="urn:microsoft.com/office/officeart/2005/8/layout/vList2"/>
    <dgm:cxn modelId="{C970F665-A4A4-4746-8C3D-CDD8ECBFB2DD}" type="presParOf" srcId="{0992C1EA-999C-48A4-BEAB-F3C061209C09}" destId="{091D231C-B1A8-4279-B1DB-B5377DEEDDAC}" srcOrd="5" destOrd="0" presId="urn:microsoft.com/office/officeart/2005/8/layout/vList2"/>
    <dgm:cxn modelId="{CCF8A2BF-822B-4CC1-A282-F8AD001349AF}" type="presParOf" srcId="{0992C1EA-999C-48A4-BEAB-F3C061209C09}" destId="{79BF3548-D90F-4456-A8D7-F0DDA2FDFB93}"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9739A5F-01F0-423F-9174-ABFEB58C8106}" type="doc">
      <dgm:prSet loTypeId="urn:microsoft.com/office/officeart/2005/8/layout/vList2" loCatId="list" qsTypeId="urn:microsoft.com/office/officeart/2005/8/quickstyle/simple1#7" qsCatId="simple" csTypeId="urn:microsoft.com/office/officeart/2005/8/colors/colorful1#4" csCatId="colorful" phldr="1"/>
      <dgm:spPr/>
      <dgm:t>
        <a:bodyPr/>
        <a:lstStyle/>
        <a:p>
          <a:endParaRPr lang="en-US"/>
        </a:p>
      </dgm:t>
    </dgm:pt>
    <dgm:pt modelId="{B3B5F31D-B8EC-4391-A1F4-1DF76EB7E8A0}">
      <dgm:prSet phldrT="[Text]"/>
      <dgm:spPr/>
      <dgm:t>
        <a:bodyPr/>
        <a:lstStyle/>
        <a:p>
          <a:r>
            <a:rPr lang="en-US" dirty="0"/>
            <a:t>1.  Urine test by certified lab technician</a:t>
          </a:r>
        </a:p>
      </dgm:t>
    </dgm:pt>
    <dgm:pt modelId="{FE0C6936-7CE1-475C-AF3C-B996C1EAE99A}" type="parTrans" cxnId="{65FDF1E4-759E-4A1A-82C6-310FA7E1D3DC}">
      <dgm:prSet/>
      <dgm:spPr/>
      <dgm:t>
        <a:bodyPr/>
        <a:lstStyle/>
        <a:p>
          <a:endParaRPr lang="en-US"/>
        </a:p>
      </dgm:t>
    </dgm:pt>
    <dgm:pt modelId="{EFE99529-302F-441B-BDE8-74A980D5E5E8}" type="sibTrans" cxnId="{65FDF1E4-759E-4A1A-82C6-310FA7E1D3DC}">
      <dgm:prSet/>
      <dgm:spPr/>
      <dgm:t>
        <a:bodyPr/>
        <a:lstStyle/>
        <a:p>
          <a:endParaRPr lang="en-US"/>
        </a:p>
      </dgm:t>
    </dgm:pt>
    <dgm:pt modelId="{1938D825-A5D9-4A9B-9396-CCE28A82B549}">
      <dgm:prSet/>
      <dgm:spPr/>
      <dgm:t>
        <a:bodyPr/>
        <a:lstStyle/>
        <a:p>
          <a:r>
            <a:rPr lang="en-US" dirty="0"/>
            <a:t>Conducted with  defined “chain of custody” process to ensure control over sample</a:t>
          </a:r>
        </a:p>
      </dgm:t>
    </dgm:pt>
    <dgm:pt modelId="{AD4FD13A-ADB3-4E84-A56F-EBFC89305D0A}" type="parTrans" cxnId="{64A5B952-844A-4FAB-B659-B67970B74005}">
      <dgm:prSet/>
      <dgm:spPr/>
      <dgm:t>
        <a:bodyPr/>
        <a:lstStyle/>
        <a:p>
          <a:endParaRPr lang="en-US"/>
        </a:p>
      </dgm:t>
    </dgm:pt>
    <dgm:pt modelId="{1AC7AF6E-A136-4B1B-AEDB-65887D28183D}" type="sibTrans" cxnId="{64A5B952-844A-4FAB-B659-B67970B74005}">
      <dgm:prSet/>
      <dgm:spPr/>
      <dgm:t>
        <a:bodyPr/>
        <a:lstStyle/>
        <a:p>
          <a:endParaRPr lang="en-US"/>
        </a:p>
      </dgm:t>
    </dgm:pt>
    <dgm:pt modelId="{A82211F7-000A-402B-B67B-41A04649CBCA}">
      <dgm:prSet/>
      <dgm:spPr/>
      <dgm:t>
        <a:bodyPr/>
        <a:lstStyle/>
        <a:p>
          <a:r>
            <a:rPr lang="en-US" dirty="0"/>
            <a:t>Split specimen sample-a primary and secondary vial are requested</a:t>
          </a:r>
        </a:p>
      </dgm:t>
    </dgm:pt>
    <dgm:pt modelId="{84D24778-F209-4B3C-ABCB-260557C2C739}" type="parTrans" cxnId="{0868FAB4-0C6F-418A-BDCC-1FC751D8E949}">
      <dgm:prSet/>
      <dgm:spPr/>
      <dgm:t>
        <a:bodyPr/>
        <a:lstStyle/>
        <a:p>
          <a:endParaRPr lang="en-US"/>
        </a:p>
      </dgm:t>
    </dgm:pt>
    <dgm:pt modelId="{79F3A268-959C-493F-9FB2-98CD6AE9975A}" type="sibTrans" cxnId="{0868FAB4-0C6F-418A-BDCC-1FC751D8E949}">
      <dgm:prSet/>
      <dgm:spPr/>
      <dgm:t>
        <a:bodyPr/>
        <a:lstStyle/>
        <a:p>
          <a:endParaRPr lang="en-US"/>
        </a:p>
      </dgm:t>
    </dgm:pt>
    <dgm:pt modelId="{4D74607F-316A-49A9-821F-1505250D68D9}">
      <dgm:prSet/>
      <dgm:spPr/>
      <dgm:t>
        <a:bodyPr/>
        <a:lstStyle/>
        <a:p>
          <a:r>
            <a:rPr lang="en-US" dirty="0"/>
            <a:t>2.  Medical Review Officer (MRO) reviews results</a:t>
          </a:r>
        </a:p>
      </dgm:t>
    </dgm:pt>
    <dgm:pt modelId="{150A1F29-EA1E-40FB-8ECC-3AFDCD33C818}" type="parTrans" cxnId="{753D099C-D490-46FD-813C-C9E2098049CB}">
      <dgm:prSet/>
      <dgm:spPr/>
      <dgm:t>
        <a:bodyPr/>
        <a:lstStyle/>
        <a:p>
          <a:endParaRPr lang="en-US"/>
        </a:p>
      </dgm:t>
    </dgm:pt>
    <dgm:pt modelId="{6B8D1C0C-C0CC-4950-9CC9-4FE3307008A2}" type="sibTrans" cxnId="{753D099C-D490-46FD-813C-C9E2098049CB}">
      <dgm:prSet/>
      <dgm:spPr/>
      <dgm:t>
        <a:bodyPr/>
        <a:lstStyle/>
        <a:p>
          <a:endParaRPr lang="en-US"/>
        </a:p>
      </dgm:t>
    </dgm:pt>
    <dgm:pt modelId="{4CCAC741-0C64-449E-84AB-E43139389B66}">
      <dgm:prSet/>
      <dgm:spPr/>
      <dgm:t>
        <a:bodyPr/>
        <a:lstStyle/>
        <a:p>
          <a:r>
            <a:rPr lang="en-US" dirty="0"/>
            <a:t>MRO notifies employee of positive results, then the City Designated Representative (CDR)</a:t>
          </a:r>
        </a:p>
      </dgm:t>
    </dgm:pt>
    <dgm:pt modelId="{A58C70FC-BAC1-4539-8F56-52FEFF6E89EC}" type="parTrans" cxnId="{9E01C4D9-C2EB-4332-A113-8E9DC0DFE6DE}">
      <dgm:prSet/>
      <dgm:spPr/>
      <dgm:t>
        <a:bodyPr/>
        <a:lstStyle/>
        <a:p>
          <a:endParaRPr lang="en-US"/>
        </a:p>
      </dgm:t>
    </dgm:pt>
    <dgm:pt modelId="{D5959050-65CA-4633-8D1F-685E9B038BF6}" type="sibTrans" cxnId="{9E01C4D9-C2EB-4332-A113-8E9DC0DFE6DE}">
      <dgm:prSet/>
      <dgm:spPr/>
      <dgm:t>
        <a:bodyPr/>
        <a:lstStyle/>
        <a:p>
          <a:endParaRPr lang="en-US"/>
        </a:p>
      </dgm:t>
    </dgm:pt>
    <dgm:pt modelId="{81A38AE4-D8A2-4776-96A4-690D183FF440}">
      <dgm:prSet/>
      <dgm:spPr/>
      <dgm:t>
        <a:bodyPr/>
        <a:lstStyle/>
        <a:p>
          <a:r>
            <a:rPr lang="en-US" dirty="0"/>
            <a:t>Typically conducted at a City facility</a:t>
          </a:r>
        </a:p>
      </dgm:t>
    </dgm:pt>
    <dgm:pt modelId="{ED185645-BC50-4D6D-A015-9CE04D17EC84}" type="parTrans" cxnId="{7A77070B-DA1E-4E70-93E8-73024854FF0F}">
      <dgm:prSet/>
      <dgm:spPr/>
      <dgm:t>
        <a:bodyPr/>
        <a:lstStyle/>
        <a:p>
          <a:endParaRPr lang="en-US"/>
        </a:p>
      </dgm:t>
    </dgm:pt>
    <dgm:pt modelId="{3E03D528-454D-430D-9382-67DA0A537B6A}" type="sibTrans" cxnId="{7A77070B-DA1E-4E70-93E8-73024854FF0F}">
      <dgm:prSet/>
      <dgm:spPr/>
      <dgm:t>
        <a:bodyPr/>
        <a:lstStyle/>
        <a:p>
          <a:endParaRPr lang="en-US"/>
        </a:p>
      </dgm:t>
    </dgm:pt>
    <dgm:pt modelId="{C042D600-7038-48DC-849B-678EF094236D}">
      <dgm:prSet/>
      <dgm:spPr/>
      <dgm:t>
        <a:bodyPr/>
        <a:lstStyle/>
        <a:p>
          <a:r>
            <a:rPr lang="en-US" dirty="0"/>
            <a:t>3.  Results received by employer/employee</a:t>
          </a:r>
        </a:p>
      </dgm:t>
    </dgm:pt>
    <dgm:pt modelId="{F176971C-BCCC-4634-873A-CD49FA1F33CC}" type="parTrans" cxnId="{1E1A2862-ADCA-49E5-A08F-B0DA5E6544A3}">
      <dgm:prSet/>
      <dgm:spPr/>
      <dgm:t>
        <a:bodyPr/>
        <a:lstStyle/>
        <a:p>
          <a:endParaRPr lang="en-US"/>
        </a:p>
      </dgm:t>
    </dgm:pt>
    <dgm:pt modelId="{E50D991C-2288-4DF2-940E-1F2CC44D5E9A}" type="sibTrans" cxnId="{1E1A2862-ADCA-49E5-A08F-B0DA5E6544A3}">
      <dgm:prSet/>
      <dgm:spPr/>
      <dgm:t>
        <a:bodyPr/>
        <a:lstStyle/>
        <a:p>
          <a:endParaRPr lang="en-US"/>
        </a:p>
      </dgm:t>
    </dgm:pt>
    <dgm:pt modelId="{0CD359E1-0A88-4C26-8FAC-7F280875C2EA}" type="pres">
      <dgm:prSet presAssocID="{09739A5F-01F0-423F-9174-ABFEB58C8106}" presName="linear" presStyleCnt="0">
        <dgm:presLayoutVars>
          <dgm:animLvl val="lvl"/>
          <dgm:resizeHandles val="exact"/>
        </dgm:presLayoutVars>
      </dgm:prSet>
      <dgm:spPr/>
    </dgm:pt>
    <dgm:pt modelId="{D8AF3354-B78A-4BB0-96E3-CED03D9E205D}" type="pres">
      <dgm:prSet presAssocID="{B3B5F31D-B8EC-4391-A1F4-1DF76EB7E8A0}" presName="parentText" presStyleLbl="node1" presStyleIdx="0" presStyleCnt="3">
        <dgm:presLayoutVars>
          <dgm:chMax val="0"/>
          <dgm:bulletEnabled val="1"/>
        </dgm:presLayoutVars>
      </dgm:prSet>
      <dgm:spPr/>
    </dgm:pt>
    <dgm:pt modelId="{9D21AEA7-803C-4F76-B532-D3EDB1A6296A}" type="pres">
      <dgm:prSet presAssocID="{B3B5F31D-B8EC-4391-A1F4-1DF76EB7E8A0}" presName="childText" presStyleLbl="revTx" presStyleIdx="0" presStyleCnt="2">
        <dgm:presLayoutVars>
          <dgm:bulletEnabled val="1"/>
        </dgm:presLayoutVars>
      </dgm:prSet>
      <dgm:spPr/>
    </dgm:pt>
    <dgm:pt modelId="{67B7A4E3-F5B3-49BE-82FB-6F27D3DFF5C7}" type="pres">
      <dgm:prSet presAssocID="{4D74607F-316A-49A9-821F-1505250D68D9}" presName="parentText" presStyleLbl="node1" presStyleIdx="1" presStyleCnt="3">
        <dgm:presLayoutVars>
          <dgm:chMax val="0"/>
          <dgm:bulletEnabled val="1"/>
        </dgm:presLayoutVars>
      </dgm:prSet>
      <dgm:spPr/>
    </dgm:pt>
    <dgm:pt modelId="{16AC9E88-CA16-4B32-948E-28F952DB4A8B}" type="pres">
      <dgm:prSet presAssocID="{6B8D1C0C-C0CC-4950-9CC9-4FE3307008A2}" presName="spacer" presStyleCnt="0"/>
      <dgm:spPr/>
    </dgm:pt>
    <dgm:pt modelId="{30003240-E051-4491-9B82-9F6B13C81073}" type="pres">
      <dgm:prSet presAssocID="{C042D600-7038-48DC-849B-678EF094236D}" presName="parentText" presStyleLbl="node1" presStyleIdx="2" presStyleCnt="3">
        <dgm:presLayoutVars>
          <dgm:chMax val="0"/>
          <dgm:bulletEnabled val="1"/>
        </dgm:presLayoutVars>
      </dgm:prSet>
      <dgm:spPr/>
    </dgm:pt>
    <dgm:pt modelId="{C9383D2F-FB9D-45DD-AA26-66D9C5AA1372}" type="pres">
      <dgm:prSet presAssocID="{C042D600-7038-48DC-849B-678EF094236D}" presName="childText" presStyleLbl="revTx" presStyleIdx="1" presStyleCnt="2">
        <dgm:presLayoutVars>
          <dgm:bulletEnabled val="1"/>
        </dgm:presLayoutVars>
      </dgm:prSet>
      <dgm:spPr/>
    </dgm:pt>
  </dgm:ptLst>
  <dgm:cxnLst>
    <dgm:cxn modelId="{7A77070B-DA1E-4E70-93E8-73024854FF0F}" srcId="{B3B5F31D-B8EC-4391-A1F4-1DF76EB7E8A0}" destId="{81A38AE4-D8A2-4776-96A4-690D183FF440}" srcOrd="0" destOrd="0" parTransId="{ED185645-BC50-4D6D-A015-9CE04D17EC84}" sibTransId="{3E03D528-454D-430D-9382-67DA0A537B6A}"/>
    <dgm:cxn modelId="{4972D535-2B71-47BC-9F11-457D9DEC9C33}" type="presOf" srcId="{4D74607F-316A-49A9-821F-1505250D68D9}" destId="{67B7A4E3-F5B3-49BE-82FB-6F27D3DFF5C7}" srcOrd="0" destOrd="0" presId="urn:microsoft.com/office/officeart/2005/8/layout/vList2"/>
    <dgm:cxn modelId="{1E1A2862-ADCA-49E5-A08F-B0DA5E6544A3}" srcId="{09739A5F-01F0-423F-9174-ABFEB58C8106}" destId="{C042D600-7038-48DC-849B-678EF094236D}" srcOrd="2" destOrd="0" parTransId="{F176971C-BCCC-4634-873A-CD49FA1F33CC}" sibTransId="{E50D991C-2288-4DF2-940E-1F2CC44D5E9A}"/>
    <dgm:cxn modelId="{8A3B2743-FCCD-43D8-AC8F-4515FD289015}" type="presOf" srcId="{C042D600-7038-48DC-849B-678EF094236D}" destId="{30003240-E051-4491-9B82-9F6B13C81073}" srcOrd="0" destOrd="0" presId="urn:microsoft.com/office/officeart/2005/8/layout/vList2"/>
    <dgm:cxn modelId="{297B7045-310E-447D-BB8E-767AC26995C9}" type="presOf" srcId="{B3B5F31D-B8EC-4391-A1F4-1DF76EB7E8A0}" destId="{D8AF3354-B78A-4BB0-96E3-CED03D9E205D}" srcOrd="0" destOrd="0" presId="urn:microsoft.com/office/officeart/2005/8/layout/vList2"/>
    <dgm:cxn modelId="{F42E1C52-5E1E-46D1-8AA8-08B7DB9A2350}" type="presOf" srcId="{81A38AE4-D8A2-4776-96A4-690D183FF440}" destId="{9D21AEA7-803C-4F76-B532-D3EDB1A6296A}" srcOrd="0" destOrd="0" presId="urn:microsoft.com/office/officeart/2005/8/layout/vList2"/>
    <dgm:cxn modelId="{64A5B952-844A-4FAB-B659-B67970B74005}" srcId="{B3B5F31D-B8EC-4391-A1F4-1DF76EB7E8A0}" destId="{1938D825-A5D9-4A9B-9396-CCE28A82B549}" srcOrd="1" destOrd="0" parTransId="{AD4FD13A-ADB3-4E84-A56F-EBFC89305D0A}" sibTransId="{1AC7AF6E-A136-4B1B-AEDB-65887D28183D}"/>
    <dgm:cxn modelId="{9BFF6A79-602F-4218-BA1A-1C6F2FE8F36F}" type="presOf" srcId="{4CCAC741-0C64-449E-84AB-E43139389B66}" destId="{C9383D2F-FB9D-45DD-AA26-66D9C5AA1372}" srcOrd="0" destOrd="0" presId="urn:microsoft.com/office/officeart/2005/8/layout/vList2"/>
    <dgm:cxn modelId="{F12C6A8B-2543-49E0-A1B9-C816E7406253}" type="presOf" srcId="{1938D825-A5D9-4A9B-9396-CCE28A82B549}" destId="{9D21AEA7-803C-4F76-B532-D3EDB1A6296A}" srcOrd="0" destOrd="1" presId="urn:microsoft.com/office/officeart/2005/8/layout/vList2"/>
    <dgm:cxn modelId="{6BAE5596-A5A4-4875-9144-AB0B78999BF6}" type="presOf" srcId="{A82211F7-000A-402B-B67B-41A04649CBCA}" destId="{9D21AEA7-803C-4F76-B532-D3EDB1A6296A}" srcOrd="0" destOrd="2" presId="urn:microsoft.com/office/officeart/2005/8/layout/vList2"/>
    <dgm:cxn modelId="{753D099C-D490-46FD-813C-C9E2098049CB}" srcId="{09739A5F-01F0-423F-9174-ABFEB58C8106}" destId="{4D74607F-316A-49A9-821F-1505250D68D9}" srcOrd="1" destOrd="0" parTransId="{150A1F29-EA1E-40FB-8ECC-3AFDCD33C818}" sibTransId="{6B8D1C0C-C0CC-4950-9CC9-4FE3307008A2}"/>
    <dgm:cxn modelId="{0868FAB4-0C6F-418A-BDCC-1FC751D8E949}" srcId="{B3B5F31D-B8EC-4391-A1F4-1DF76EB7E8A0}" destId="{A82211F7-000A-402B-B67B-41A04649CBCA}" srcOrd="2" destOrd="0" parTransId="{84D24778-F209-4B3C-ABCB-260557C2C739}" sibTransId="{79F3A268-959C-493F-9FB2-98CD6AE9975A}"/>
    <dgm:cxn modelId="{3BF6CED3-4444-4742-9539-BBCD8CCFB806}" type="presOf" srcId="{09739A5F-01F0-423F-9174-ABFEB58C8106}" destId="{0CD359E1-0A88-4C26-8FAC-7F280875C2EA}" srcOrd="0" destOrd="0" presId="urn:microsoft.com/office/officeart/2005/8/layout/vList2"/>
    <dgm:cxn modelId="{9E01C4D9-C2EB-4332-A113-8E9DC0DFE6DE}" srcId="{C042D600-7038-48DC-849B-678EF094236D}" destId="{4CCAC741-0C64-449E-84AB-E43139389B66}" srcOrd="0" destOrd="0" parTransId="{A58C70FC-BAC1-4539-8F56-52FEFF6E89EC}" sibTransId="{D5959050-65CA-4633-8D1F-685E9B038BF6}"/>
    <dgm:cxn modelId="{65FDF1E4-759E-4A1A-82C6-310FA7E1D3DC}" srcId="{09739A5F-01F0-423F-9174-ABFEB58C8106}" destId="{B3B5F31D-B8EC-4391-A1F4-1DF76EB7E8A0}" srcOrd="0" destOrd="0" parTransId="{FE0C6936-7CE1-475C-AF3C-B996C1EAE99A}" sibTransId="{EFE99529-302F-441B-BDE8-74A980D5E5E8}"/>
    <dgm:cxn modelId="{CD0A3435-49C8-447E-9C79-4EDFA238BCE8}" type="presParOf" srcId="{0CD359E1-0A88-4C26-8FAC-7F280875C2EA}" destId="{D8AF3354-B78A-4BB0-96E3-CED03D9E205D}" srcOrd="0" destOrd="0" presId="urn:microsoft.com/office/officeart/2005/8/layout/vList2"/>
    <dgm:cxn modelId="{A61BCD81-177D-483E-9E27-217702FED99A}" type="presParOf" srcId="{0CD359E1-0A88-4C26-8FAC-7F280875C2EA}" destId="{9D21AEA7-803C-4F76-B532-D3EDB1A6296A}" srcOrd="1" destOrd="0" presId="urn:microsoft.com/office/officeart/2005/8/layout/vList2"/>
    <dgm:cxn modelId="{E4B5E01D-F1FD-4FB0-8E77-EF15F4848471}" type="presParOf" srcId="{0CD359E1-0A88-4C26-8FAC-7F280875C2EA}" destId="{67B7A4E3-F5B3-49BE-82FB-6F27D3DFF5C7}" srcOrd="2" destOrd="0" presId="urn:microsoft.com/office/officeart/2005/8/layout/vList2"/>
    <dgm:cxn modelId="{1174B482-9360-4BF0-A704-B9E578C7BF98}" type="presParOf" srcId="{0CD359E1-0A88-4C26-8FAC-7F280875C2EA}" destId="{16AC9E88-CA16-4B32-948E-28F952DB4A8B}" srcOrd="3" destOrd="0" presId="urn:microsoft.com/office/officeart/2005/8/layout/vList2"/>
    <dgm:cxn modelId="{97ECA041-BE8C-480A-9CBC-986229F23840}" type="presParOf" srcId="{0CD359E1-0A88-4C26-8FAC-7F280875C2EA}" destId="{30003240-E051-4491-9B82-9F6B13C81073}" srcOrd="4" destOrd="0" presId="urn:microsoft.com/office/officeart/2005/8/layout/vList2"/>
    <dgm:cxn modelId="{BC03C96A-FFAE-40CB-AEF5-BADDDFE0F587}" type="presParOf" srcId="{0CD359E1-0A88-4C26-8FAC-7F280875C2EA}" destId="{C9383D2F-FB9D-45DD-AA26-66D9C5AA1372}"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9AA5061-34C1-4CB9-8159-FE916ACD3B86}" type="doc">
      <dgm:prSet loTypeId="urn:microsoft.com/office/officeart/2005/8/layout/lProcess3" loCatId="process" qsTypeId="urn:microsoft.com/office/officeart/2005/8/quickstyle/simple3#1" qsCatId="simple" csTypeId="urn:microsoft.com/office/officeart/2005/8/colors/accent1_2#7" csCatId="accent1" phldr="1"/>
      <dgm:spPr/>
      <dgm:t>
        <a:bodyPr/>
        <a:lstStyle/>
        <a:p>
          <a:endParaRPr lang="en-US"/>
        </a:p>
      </dgm:t>
    </dgm:pt>
    <dgm:pt modelId="{BD44C997-6E9C-4FB1-AF1F-39D578981AE5}">
      <dgm:prSet phldrT="[Text]"/>
      <dgm:spPr/>
      <dgm:t>
        <a:bodyPr/>
        <a:lstStyle/>
        <a:p>
          <a:r>
            <a:rPr lang="en-US" dirty="0"/>
            <a:t>Observe/ Identify</a:t>
          </a:r>
        </a:p>
      </dgm:t>
    </dgm:pt>
    <dgm:pt modelId="{03D08698-02E1-4FB2-906C-119CB896B551}" type="parTrans" cxnId="{C83A6CDC-9CBA-4549-BAFC-719A0ED3C34D}">
      <dgm:prSet/>
      <dgm:spPr/>
      <dgm:t>
        <a:bodyPr/>
        <a:lstStyle/>
        <a:p>
          <a:endParaRPr lang="en-US"/>
        </a:p>
      </dgm:t>
    </dgm:pt>
    <dgm:pt modelId="{A9CA5EE0-1DCC-41B9-8CE3-06A63D7ABBBA}" type="sibTrans" cxnId="{C83A6CDC-9CBA-4549-BAFC-719A0ED3C34D}">
      <dgm:prSet/>
      <dgm:spPr/>
      <dgm:t>
        <a:bodyPr/>
        <a:lstStyle/>
        <a:p>
          <a:endParaRPr lang="en-US"/>
        </a:p>
      </dgm:t>
    </dgm:pt>
    <dgm:pt modelId="{FC48D571-1955-409A-BE51-CD35C897E915}">
      <dgm:prSet phldrT="[Text]"/>
      <dgm:spPr/>
      <dgm:t>
        <a:bodyPr/>
        <a:lstStyle/>
        <a:p>
          <a:r>
            <a:rPr lang="en-US" dirty="0"/>
            <a:t>Confirm</a:t>
          </a:r>
        </a:p>
      </dgm:t>
    </dgm:pt>
    <dgm:pt modelId="{EC958CF5-F20C-448D-825C-23175D5DFD6C}" type="parTrans" cxnId="{655B8756-214F-45E7-AEB5-B160A643CF97}">
      <dgm:prSet/>
      <dgm:spPr/>
      <dgm:t>
        <a:bodyPr/>
        <a:lstStyle/>
        <a:p>
          <a:endParaRPr lang="en-US"/>
        </a:p>
      </dgm:t>
    </dgm:pt>
    <dgm:pt modelId="{9EF37914-3B71-4F06-A876-8F0F85DD3A47}" type="sibTrans" cxnId="{655B8756-214F-45E7-AEB5-B160A643CF97}">
      <dgm:prSet/>
      <dgm:spPr/>
      <dgm:t>
        <a:bodyPr/>
        <a:lstStyle/>
        <a:p>
          <a:endParaRPr lang="en-US"/>
        </a:p>
      </dgm:t>
    </dgm:pt>
    <dgm:pt modelId="{C8E123F8-FC27-4893-95B1-015EA66A1FAA}">
      <dgm:prSet phldrT="[Text]"/>
      <dgm:spPr/>
      <dgm:t>
        <a:bodyPr/>
        <a:lstStyle/>
        <a:p>
          <a:r>
            <a:rPr lang="en-US" dirty="0"/>
            <a:t>Confront</a:t>
          </a:r>
        </a:p>
      </dgm:t>
    </dgm:pt>
    <dgm:pt modelId="{1DEBF4A4-BA85-4D58-9BB5-23CEE87A9930}" type="parTrans" cxnId="{B225A987-ABA9-4C00-A54E-8EF3EC5CDF5B}">
      <dgm:prSet/>
      <dgm:spPr/>
      <dgm:t>
        <a:bodyPr/>
        <a:lstStyle/>
        <a:p>
          <a:endParaRPr lang="en-US"/>
        </a:p>
      </dgm:t>
    </dgm:pt>
    <dgm:pt modelId="{491C3F7D-C921-4570-8058-8E17B10D54A3}" type="sibTrans" cxnId="{B225A987-ABA9-4C00-A54E-8EF3EC5CDF5B}">
      <dgm:prSet/>
      <dgm:spPr/>
      <dgm:t>
        <a:bodyPr/>
        <a:lstStyle/>
        <a:p>
          <a:endParaRPr lang="en-US"/>
        </a:p>
      </dgm:t>
    </dgm:pt>
    <dgm:pt modelId="{00E1515F-3EEA-4369-A3AA-C9421A29720E}">
      <dgm:prSet phldrT="[Text]"/>
      <dgm:spPr/>
      <dgm:t>
        <a:bodyPr/>
        <a:lstStyle/>
        <a:p>
          <a:r>
            <a:rPr lang="en-US" dirty="0"/>
            <a:t>Document</a:t>
          </a:r>
        </a:p>
      </dgm:t>
    </dgm:pt>
    <dgm:pt modelId="{440FD0B1-B94F-4DA5-A7A2-D3BFEDC772B5}" type="parTrans" cxnId="{F57BE1EA-4019-493E-B4C0-EA812F492320}">
      <dgm:prSet/>
      <dgm:spPr/>
      <dgm:t>
        <a:bodyPr/>
        <a:lstStyle/>
        <a:p>
          <a:endParaRPr lang="en-US"/>
        </a:p>
      </dgm:t>
    </dgm:pt>
    <dgm:pt modelId="{B5F74986-7CCF-4527-A0DF-425CD81F74F2}" type="sibTrans" cxnId="{F57BE1EA-4019-493E-B4C0-EA812F492320}">
      <dgm:prSet/>
      <dgm:spPr/>
      <dgm:t>
        <a:bodyPr/>
        <a:lstStyle/>
        <a:p>
          <a:endParaRPr lang="en-US"/>
        </a:p>
      </dgm:t>
    </dgm:pt>
    <dgm:pt modelId="{DB9CBACE-5899-4D5C-B33B-84F008A7DDA3}" type="pres">
      <dgm:prSet presAssocID="{59AA5061-34C1-4CB9-8159-FE916ACD3B86}" presName="Name0" presStyleCnt="0">
        <dgm:presLayoutVars>
          <dgm:chPref val="3"/>
          <dgm:dir/>
          <dgm:animLvl val="lvl"/>
          <dgm:resizeHandles/>
        </dgm:presLayoutVars>
      </dgm:prSet>
      <dgm:spPr/>
    </dgm:pt>
    <dgm:pt modelId="{38D5A2DA-6EF3-4D74-BF08-375E0D2CCA8B}" type="pres">
      <dgm:prSet presAssocID="{BD44C997-6E9C-4FB1-AF1F-39D578981AE5}" presName="horFlow" presStyleCnt="0"/>
      <dgm:spPr/>
    </dgm:pt>
    <dgm:pt modelId="{2CB98305-CAFA-496E-A7F7-78AA7FAD454B}" type="pres">
      <dgm:prSet presAssocID="{BD44C997-6E9C-4FB1-AF1F-39D578981AE5}" presName="bigChev" presStyleLbl="node1" presStyleIdx="0" presStyleCnt="1"/>
      <dgm:spPr/>
    </dgm:pt>
    <dgm:pt modelId="{4F133113-7867-4ACB-A998-1E5883096308}" type="pres">
      <dgm:prSet presAssocID="{440FD0B1-B94F-4DA5-A7A2-D3BFEDC772B5}" presName="parTrans" presStyleCnt="0"/>
      <dgm:spPr/>
    </dgm:pt>
    <dgm:pt modelId="{A3E029A0-E549-436A-9FEA-9A277278FF28}" type="pres">
      <dgm:prSet presAssocID="{00E1515F-3EEA-4369-A3AA-C9421A29720E}" presName="node" presStyleLbl="alignAccFollowNode1" presStyleIdx="0" presStyleCnt="3">
        <dgm:presLayoutVars>
          <dgm:bulletEnabled val="1"/>
        </dgm:presLayoutVars>
      </dgm:prSet>
      <dgm:spPr/>
    </dgm:pt>
    <dgm:pt modelId="{2CD626DB-D19E-44DB-A29D-97B4433CCC3A}" type="pres">
      <dgm:prSet presAssocID="{B5F74986-7CCF-4527-A0DF-425CD81F74F2}" presName="sibTrans" presStyleCnt="0"/>
      <dgm:spPr/>
    </dgm:pt>
    <dgm:pt modelId="{D104BFA7-86ED-437B-A4BF-96D22C477511}" type="pres">
      <dgm:prSet presAssocID="{FC48D571-1955-409A-BE51-CD35C897E915}" presName="node" presStyleLbl="alignAccFollowNode1" presStyleIdx="1" presStyleCnt="3">
        <dgm:presLayoutVars>
          <dgm:bulletEnabled val="1"/>
        </dgm:presLayoutVars>
      </dgm:prSet>
      <dgm:spPr/>
    </dgm:pt>
    <dgm:pt modelId="{7B313784-2C2D-446B-99CA-013980C53A61}" type="pres">
      <dgm:prSet presAssocID="{9EF37914-3B71-4F06-A876-8F0F85DD3A47}" presName="sibTrans" presStyleCnt="0"/>
      <dgm:spPr/>
    </dgm:pt>
    <dgm:pt modelId="{49E5EE32-CC3E-4459-AE9B-8E1D0B5085BF}" type="pres">
      <dgm:prSet presAssocID="{C8E123F8-FC27-4893-95B1-015EA66A1FAA}" presName="node" presStyleLbl="alignAccFollowNode1" presStyleIdx="2" presStyleCnt="3">
        <dgm:presLayoutVars>
          <dgm:bulletEnabled val="1"/>
        </dgm:presLayoutVars>
      </dgm:prSet>
      <dgm:spPr/>
    </dgm:pt>
  </dgm:ptLst>
  <dgm:cxnLst>
    <dgm:cxn modelId="{FDFC673D-9F0A-4294-AC08-5262C4E49C1D}" type="presOf" srcId="{FC48D571-1955-409A-BE51-CD35C897E915}" destId="{D104BFA7-86ED-437B-A4BF-96D22C477511}" srcOrd="0" destOrd="0" presId="urn:microsoft.com/office/officeart/2005/8/layout/lProcess3"/>
    <dgm:cxn modelId="{00C9A460-6F52-4C06-BA32-3183A9C83123}" type="presOf" srcId="{BD44C997-6E9C-4FB1-AF1F-39D578981AE5}" destId="{2CB98305-CAFA-496E-A7F7-78AA7FAD454B}" srcOrd="0" destOrd="0" presId="urn:microsoft.com/office/officeart/2005/8/layout/lProcess3"/>
    <dgm:cxn modelId="{655B8756-214F-45E7-AEB5-B160A643CF97}" srcId="{BD44C997-6E9C-4FB1-AF1F-39D578981AE5}" destId="{FC48D571-1955-409A-BE51-CD35C897E915}" srcOrd="1" destOrd="0" parTransId="{EC958CF5-F20C-448D-825C-23175D5DFD6C}" sibTransId="{9EF37914-3B71-4F06-A876-8F0F85DD3A47}"/>
    <dgm:cxn modelId="{67096D86-A41D-4BF3-943F-754053E6FC9D}" type="presOf" srcId="{00E1515F-3EEA-4369-A3AA-C9421A29720E}" destId="{A3E029A0-E549-436A-9FEA-9A277278FF28}" srcOrd="0" destOrd="0" presId="urn:microsoft.com/office/officeart/2005/8/layout/lProcess3"/>
    <dgm:cxn modelId="{B225A987-ABA9-4C00-A54E-8EF3EC5CDF5B}" srcId="{BD44C997-6E9C-4FB1-AF1F-39D578981AE5}" destId="{C8E123F8-FC27-4893-95B1-015EA66A1FAA}" srcOrd="2" destOrd="0" parTransId="{1DEBF4A4-BA85-4D58-9BB5-23CEE87A9930}" sibTransId="{491C3F7D-C921-4570-8058-8E17B10D54A3}"/>
    <dgm:cxn modelId="{F2F1BDAB-3258-45CF-B12D-6A8E424525F7}" type="presOf" srcId="{59AA5061-34C1-4CB9-8159-FE916ACD3B86}" destId="{DB9CBACE-5899-4D5C-B33B-84F008A7DDA3}" srcOrd="0" destOrd="0" presId="urn:microsoft.com/office/officeart/2005/8/layout/lProcess3"/>
    <dgm:cxn modelId="{C04A11C9-A643-44F8-8AD2-2C412F225785}" type="presOf" srcId="{C8E123F8-FC27-4893-95B1-015EA66A1FAA}" destId="{49E5EE32-CC3E-4459-AE9B-8E1D0B5085BF}" srcOrd="0" destOrd="0" presId="urn:microsoft.com/office/officeart/2005/8/layout/lProcess3"/>
    <dgm:cxn modelId="{C83A6CDC-9CBA-4549-BAFC-719A0ED3C34D}" srcId="{59AA5061-34C1-4CB9-8159-FE916ACD3B86}" destId="{BD44C997-6E9C-4FB1-AF1F-39D578981AE5}" srcOrd="0" destOrd="0" parTransId="{03D08698-02E1-4FB2-906C-119CB896B551}" sibTransId="{A9CA5EE0-1DCC-41B9-8CE3-06A63D7ABBBA}"/>
    <dgm:cxn modelId="{F57BE1EA-4019-493E-B4C0-EA812F492320}" srcId="{BD44C997-6E9C-4FB1-AF1F-39D578981AE5}" destId="{00E1515F-3EEA-4369-A3AA-C9421A29720E}" srcOrd="0" destOrd="0" parTransId="{440FD0B1-B94F-4DA5-A7A2-D3BFEDC772B5}" sibTransId="{B5F74986-7CCF-4527-A0DF-425CD81F74F2}"/>
    <dgm:cxn modelId="{F3FB7A4A-BE03-4D06-9E4F-B55AA817F7E3}" type="presParOf" srcId="{DB9CBACE-5899-4D5C-B33B-84F008A7DDA3}" destId="{38D5A2DA-6EF3-4D74-BF08-375E0D2CCA8B}" srcOrd="0" destOrd="0" presId="urn:microsoft.com/office/officeart/2005/8/layout/lProcess3"/>
    <dgm:cxn modelId="{1A2F2D70-7B5F-441D-8AD6-39ED14ABB601}" type="presParOf" srcId="{38D5A2DA-6EF3-4D74-BF08-375E0D2CCA8B}" destId="{2CB98305-CAFA-496E-A7F7-78AA7FAD454B}" srcOrd="0" destOrd="0" presId="urn:microsoft.com/office/officeart/2005/8/layout/lProcess3"/>
    <dgm:cxn modelId="{FD38D026-882C-4B8B-B4F6-642C88364CA7}" type="presParOf" srcId="{38D5A2DA-6EF3-4D74-BF08-375E0D2CCA8B}" destId="{4F133113-7867-4ACB-A998-1E5883096308}" srcOrd="1" destOrd="0" presId="urn:microsoft.com/office/officeart/2005/8/layout/lProcess3"/>
    <dgm:cxn modelId="{309AF1A8-762D-44BC-97DA-D50D5AADD2C6}" type="presParOf" srcId="{38D5A2DA-6EF3-4D74-BF08-375E0D2CCA8B}" destId="{A3E029A0-E549-436A-9FEA-9A277278FF28}" srcOrd="2" destOrd="0" presId="urn:microsoft.com/office/officeart/2005/8/layout/lProcess3"/>
    <dgm:cxn modelId="{77ADF0D8-3B52-4F63-95F4-0C519D261C50}" type="presParOf" srcId="{38D5A2DA-6EF3-4D74-BF08-375E0D2CCA8B}" destId="{2CD626DB-D19E-44DB-A29D-97B4433CCC3A}" srcOrd="3" destOrd="0" presId="urn:microsoft.com/office/officeart/2005/8/layout/lProcess3"/>
    <dgm:cxn modelId="{31BB9FA8-BB51-4978-93C4-F8D852A70E69}" type="presParOf" srcId="{38D5A2DA-6EF3-4D74-BF08-375E0D2CCA8B}" destId="{D104BFA7-86ED-437B-A4BF-96D22C477511}" srcOrd="4" destOrd="0" presId="urn:microsoft.com/office/officeart/2005/8/layout/lProcess3"/>
    <dgm:cxn modelId="{F065D435-2C4A-4B25-BD72-C93E0FF66AD2}" type="presParOf" srcId="{38D5A2DA-6EF3-4D74-BF08-375E0D2CCA8B}" destId="{7B313784-2C2D-446B-99CA-013980C53A61}" srcOrd="5" destOrd="0" presId="urn:microsoft.com/office/officeart/2005/8/layout/lProcess3"/>
    <dgm:cxn modelId="{2E597F2E-F4A0-4C00-A981-E452057BA8F6}" type="presParOf" srcId="{38D5A2DA-6EF3-4D74-BF08-375E0D2CCA8B}" destId="{49E5EE32-CC3E-4459-AE9B-8E1D0B5085BF}" srcOrd="6"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19.xml><?xml version="1.0" encoding="utf-8"?>
<dgm:dataModel xmlns:dgm="http://schemas.openxmlformats.org/drawingml/2006/diagram" xmlns:a="http://schemas.openxmlformats.org/drawingml/2006/main">
  <dgm:ptLst>
    <dgm:pt modelId="{188B4785-BA1E-4EEA-A97C-32ED07017AC4}" type="doc">
      <dgm:prSet loTypeId="urn:microsoft.com/office/officeart/2005/8/layout/process1" loCatId="process" qsTypeId="urn:microsoft.com/office/officeart/2005/8/quickstyle/simple1#14" qsCatId="simple" csTypeId="urn:microsoft.com/office/officeart/2005/8/colors/accent1_2#8" csCatId="accent1" phldr="1"/>
      <dgm:spPr/>
    </dgm:pt>
    <dgm:pt modelId="{039BCB2A-0F6E-4D1D-BADD-02E34F75A931}">
      <dgm:prSet phldrT="[Text]"/>
      <dgm:spPr/>
      <dgm:t>
        <a:bodyPr/>
        <a:lstStyle/>
        <a:p>
          <a:r>
            <a:rPr lang="en-US" dirty="0"/>
            <a:t>Remain observant to </a:t>
          </a:r>
          <a:r>
            <a:rPr lang="en-US" b="0" i="1" dirty="0"/>
            <a:t>changes</a:t>
          </a:r>
          <a:r>
            <a:rPr lang="en-US" dirty="0"/>
            <a:t> in behavior or common characteristics of drug and alcohol use</a:t>
          </a:r>
        </a:p>
      </dgm:t>
    </dgm:pt>
    <dgm:pt modelId="{2A4EC74F-2ED2-4367-AFCD-4B31280515A7}" type="parTrans" cxnId="{D53DF80B-4E2B-4E7C-B69E-F08F91FB7FA0}">
      <dgm:prSet/>
      <dgm:spPr/>
      <dgm:t>
        <a:bodyPr/>
        <a:lstStyle/>
        <a:p>
          <a:endParaRPr lang="en-US"/>
        </a:p>
      </dgm:t>
    </dgm:pt>
    <dgm:pt modelId="{2941B76D-73E9-4E66-B931-AA3EEAE66702}" type="sibTrans" cxnId="{D53DF80B-4E2B-4E7C-B69E-F08F91FB7FA0}">
      <dgm:prSet/>
      <dgm:spPr/>
      <dgm:t>
        <a:bodyPr/>
        <a:lstStyle/>
        <a:p>
          <a:endParaRPr lang="en-US"/>
        </a:p>
      </dgm:t>
    </dgm:pt>
    <dgm:pt modelId="{9B511B57-356C-4DD1-BEBC-D40D9627F8C0}">
      <dgm:prSet phldrT="[Text]"/>
      <dgm:spPr/>
      <dgm:t>
        <a:bodyPr/>
        <a:lstStyle/>
        <a:p>
          <a:r>
            <a:rPr lang="en-US" dirty="0"/>
            <a:t>Write down observations, and get a second supervisor to review</a:t>
          </a:r>
        </a:p>
      </dgm:t>
    </dgm:pt>
    <dgm:pt modelId="{ECCD932F-3A9A-4B67-A9A9-AC7B9CC34156}" type="parTrans" cxnId="{B74EF8B4-9D38-4291-A09F-615B7FEF598F}">
      <dgm:prSet/>
      <dgm:spPr/>
      <dgm:t>
        <a:bodyPr/>
        <a:lstStyle/>
        <a:p>
          <a:endParaRPr lang="en-US"/>
        </a:p>
      </dgm:t>
    </dgm:pt>
    <dgm:pt modelId="{8410845B-C6C1-4EC7-9A69-19DCFA81FCF5}" type="sibTrans" cxnId="{B74EF8B4-9D38-4291-A09F-615B7FEF598F}">
      <dgm:prSet/>
      <dgm:spPr/>
      <dgm:t>
        <a:bodyPr/>
        <a:lstStyle/>
        <a:p>
          <a:endParaRPr lang="en-US"/>
        </a:p>
      </dgm:t>
    </dgm:pt>
    <dgm:pt modelId="{59A85739-7FBD-4E71-A556-895AB1872EDA}">
      <dgm:prSet phldrT="[Text]"/>
      <dgm:spPr/>
      <dgm:t>
        <a:bodyPr/>
        <a:lstStyle/>
        <a:p>
          <a:r>
            <a:rPr lang="en-US" dirty="0"/>
            <a:t>Use the reasonable suspicion check-list where appropriate</a:t>
          </a:r>
        </a:p>
      </dgm:t>
    </dgm:pt>
    <dgm:pt modelId="{398048A6-9F79-4F0E-84C1-B03719A4A586}" type="parTrans" cxnId="{43D54B42-5AB1-4127-81C4-423F2C10DB5E}">
      <dgm:prSet/>
      <dgm:spPr/>
      <dgm:t>
        <a:bodyPr/>
        <a:lstStyle/>
        <a:p>
          <a:endParaRPr lang="en-US"/>
        </a:p>
      </dgm:t>
    </dgm:pt>
    <dgm:pt modelId="{CB944E63-DD73-49C8-AB46-B93CB216B7C3}" type="sibTrans" cxnId="{43D54B42-5AB1-4127-81C4-423F2C10DB5E}">
      <dgm:prSet/>
      <dgm:spPr/>
      <dgm:t>
        <a:bodyPr/>
        <a:lstStyle/>
        <a:p>
          <a:endParaRPr lang="en-US"/>
        </a:p>
      </dgm:t>
    </dgm:pt>
    <dgm:pt modelId="{1227F933-F450-4EBF-8597-B07290131BA8}">
      <dgm:prSet phldrT="[Text]"/>
      <dgm:spPr/>
      <dgm:t>
        <a:bodyPr/>
        <a:lstStyle/>
        <a:p>
          <a:r>
            <a:rPr lang="en-US" dirty="0"/>
            <a:t>Notify Human Resources</a:t>
          </a:r>
        </a:p>
      </dgm:t>
    </dgm:pt>
    <dgm:pt modelId="{92112E97-DE8E-4F24-8014-FB5D66988EC3}" type="parTrans" cxnId="{161305B0-D166-4E10-8484-3ECA1F4C67B7}">
      <dgm:prSet/>
      <dgm:spPr/>
      <dgm:t>
        <a:bodyPr/>
        <a:lstStyle/>
        <a:p>
          <a:endParaRPr lang="en-US"/>
        </a:p>
      </dgm:t>
    </dgm:pt>
    <dgm:pt modelId="{2077B192-5AE7-4E77-95C4-7914851A1238}" type="sibTrans" cxnId="{161305B0-D166-4E10-8484-3ECA1F4C67B7}">
      <dgm:prSet/>
      <dgm:spPr/>
      <dgm:t>
        <a:bodyPr/>
        <a:lstStyle/>
        <a:p>
          <a:endParaRPr lang="en-US"/>
        </a:p>
      </dgm:t>
    </dgm:pt>
    <dgm:pt modelId="{3F3FF859-E4FE-4239-89F5-89C387AC9886}" type="pres">
      <dgm:prSet presAssocID="{188B4785-BA1E-4EEA-A97C-32ED07017AC4}" presName="Name0" presStyleCnt="0">
        <dgm:presLayoutVars>
          <dgm:dir/>
          <dgm:resizeHandles val="exact"/>
        </dgm:presLayoutVars>
      </dgm:prSet>
      <dgm:spPr/>
    </dgm:pt>
    <dgm:pt modelId="{9197576C-65EE-43DC-92C1-B166B010DE15}" type="pres">
      <dgm:prSet presAssocID="{039BCB2A-0F6E-4D1D-BADD-02E34F75A931}" presName="node" presStyleLbl="node1" presStyleIdx="0" presStyleCnt="4">
        <dgm:presLayoutVars>
          <dgm:bulletEnabled val="1"/>
        </dgm:presLayoutVars>
      </dgm:prSet>
      <dgm:spPr/>
    </dgm:pt>
    <dgm:pt modelId="{CDA6C2D4-8752-46C5-9222-A767915406B0}" type="pres">
      <dgm:prSet presAssocID="{2941B76D-73E9-4E66-B931-AA3EEAE66702}" presName="sibTrans" presStyleLbl="sibTrans2D1" presStyleIdx="0" presStyleCnt="3"/>
      <dgm:spPr/>
    </dgm:pt>
    <dgm:pt modelId="{D8B3247E-4B81-4FA8-A555-DCCB9A2F0C52}" type="pres">
      <dgm:prSet presAssocID="{2941B76D-73E9-4E66-B931-AA3EEAE66702}" presName="connectorText" presStyleLbl="sibTrans2D1" presStyleIdx="0" presStyleCnt="3"/>
      <dgm:spPr/>
    </dgm:pt>
    <dgm:pt modelId="{761B38ED-5C98-4895-A2BB-64FF06C71247}" type="pres">
      <dgm:prSet presAssocID="{9B511B57-356C-4DD1-BEBC-D40D9627F8C0}" presName="node" presStyleLbl="node1" presStyleIdx="1" presStyleCnt="4">
        <dgm:presLayoutVars>
          <dgm:bulletEnabled val="1"/>
        </dgm:presLayoutVars>
      </dgm:prSet>
      <dgm:spPr/>
    </dgm:pt>
    <dgm:pt modelId="{616E6C3D-403A-413C-9360-BC31AEB98AB6}" type="pres">
      <dgm:prSet presAssocID="{8410845B-C6C1-4EC7-9A69-19DCFA81FCF5}" presName="sibTrans" presStyleLbl="sibTrans2D1" presStyleIdx="1" presStyleCnt="3"/>
      <dgm:spPr/>
    </dgm:pt>
    <dgm:pt modelId="{6597D7FA-34AE-424D-9FCB-8EA1691499B4}" type="pres">
      <dgm:prSet presAssocID="{8410845B-C6C1-4EC7-9A69-19DCFA81FCF5}" presName="connectorText" presStyleLbl="sibTrans2D1" presStyleIdx="1" presStyleCnt="3"/>
      <dgm:spPr/>
    </dgm:pt>
    <dgm:pt modelId="{0D7F28AF-B0E6-490B-8EE6-D72940746ACB}" type="pres">
      <dgm:prSet presAssocID="{59A85739-7FBD-4E71-A556-895AB1872EDA}" presName="node" presStyleLbl="node1" presStyleIdx="2" presStyleCnt="4">
        <dgm:presLayoutVars>
          <dgm:bulletEnabled val="1"/>
        </dgm:presLayoutVars>
      </dgm:prSet>
      <dgm:spPr/>
    </dgm:pt>
    <dgm:pt modelId="{98276E97-B2CC-471D-819D-D917FBBE7BE0}" type="pres">
      <dgm:prSet presAssocID="{CB944E63-DD73-49C8-AB46-B93CB216B7C3}" presName="sibTrans" presStyleLbl="sibTrans2D1" presStyleIdx="2" presStyleCnt="3"/>
      <dgm:spPr/>
    </dgm:pt>
    <dgm:pt modelId="{B8C8E846-901E-4502-9E3A-977B80490EC2}" type="pres">
      <dgm:prSet presAssocID="{CB944E63-DD73-49C8-AB46-B93CB216B7C3}" presName="connectorText" presStyleLbl="sibTrans2D1" presStyleIdx="2" presStyleCnt="3"/>
      <dgm:spPr/>
    </dgm:pt>
    <dgm:pt modelId="{C7A7D4CA-C304-4A8B-8396-5276A90A7036}" type="pres">
      <dgm:prSet presAssocID="{1227F933-F450-4EBF-8597-B07290131BA8}" presName="node" presStyleLbl="node1" presStyleIdx="3" presStyleCnt="4">
        <dgm:presLayoutVars>
          <dgm:bulletEnabled val="1"/>
        </dgm:presLayoutVars>
      </dgm:prSet>
      <dgm:spPr/>
    </dgm:pt>
  </dgm:ptLst>
  <dgm:cxnLst>
    <dgm:cxn modelId="{87062604-295C-429E-8C20-8DC83504F24B}" type="presOf" srcId="{9B511B57-356C-4DD1-BEBC-D40D9627F8C0}" destId="{761B38ED-5C98-4895-A2BB-64FF06C71247}" srcOrd="0" destOrd="0" presId="urn:microsoft.com/office/officeart/2005/8/layout/process1"/>
    <dgm:cxn modelId="{D53DF80B-4E2B-4E7C-B69E-F08F91FB7FA0}" srcId="{188B4785-BA1E-4EEA-A97C-32ED07017AC4}" destId="{039BCB2A-0F6E-4D1D-BADD-02E34F75A931}" srcOrd="0" destOrd="0" parTransId="{2A4EC74F-2ED2-4367-AFCD-4B31280515A7}" sibTransId="{2941B76D-73E9-4E66-B931-AA3EEAE66702}"/>
    <dgm:cxn modelId="{26B47C27-5155-469C-B12D-139F54F7A21B}" type="presOf" srcId="{59A85739-7FBD-4E71-A556-895AB1872EDA}" destId="{0D7F28AF-B0E6-490B-8EE6-D72940746ACB}" srcOrd="0" destOrd="0" presId="urn:microsoft.com/office/officeart/2005/8/layout/process1"/>
    <dgm:cxn modelId="{5379523E-245F-441E-B43F-2A23851974FB}" type="presOf" srcId="{188B4785-BA1E-4EEA-A97C-32ED07017AC4}" destId="{3F3FF859-E4FE-4239-89F5-89C387AC9886}" srcOrd="0" destOrd="0" presId="urn:microsoft.com/office/officeart/2005/8/layout/process1"/>
    <dgm:cxn modelId="{A6A2CF5D-8316-4F7A-99BB-10294D09E98D}" type="presOf" srcId="{2941B76D-73E9-4E66-B931-AA3EEAE66702}" destId="{D8B3247E-4B81-4FA8-A555-DCCB9A2F0C52}" srcOrd="1" destOrd="0" presId="urn:microsoft.com/office/officeart/2005/8/layout/process1"/>
    <dgm:cxn modelId="{43D54B42-5AB1-4127-81C4-423F2C10DB5E}" srcId="{188B4785-BA1E-4EEA-A97C-32ED07017AC4}" destId="{59A85739-7FBD-4E71-A556-895AB1872EDA}" srcOrd="2" destOrd="0" parTransId="{398048A6-9F79-4F0E-84C1-B03719A4A586}" sibTransId="{CB944E63-DD73-49C8-AB46-B93CB216B7C3}"/>
    <dgm:cxn modelId="{32912964-B03B-4B40-BE36-278B06B39444}" type="presOf" srcId="{CB944E63-DD73-49C8-AB46-B93CB216B7C3}" destId="{B8C8E846-901E-4502-9E3A-977B80490EC2}" srcOrd="1" destOrd="0" presId="urn:microsoft.com/office/officeart/2005/8/layout/process1"/>
    <dgm:cxn modelId="{46E1AE44-A749-484C-AD1F-6D2B5C097C02}" type="presOf" srcId="{CB944E63-DD73-49C8-AB46-B93CB216B7C3}" destId="{98276E97-B2CC-471D-819D-D917FBBE7BE0}" srcOrd="0" destOrd="0" presId="urn:microsoft.com/office/officeart/2005/8/layout/process1"/>
    <dgm:cxn modelId="{4561A382-E26D-4385-A28B-3025FA342551}" type="presOf" srcId="{8410845B-C6C1-4EC7-9A69-19DCFA81FCF5}" destId="{6597D7FA-34AE-424D-9FCB-8EA1691499B4}" srcOrd="1" destOrd="0" presId="urn:microsoft.com/office/officeart/2005/8/layout/process1"/>
    <dgm:cxn modelId="{A5B8AB95-083B-40E6-8A07-DDFC23843798}" type="presOf" srcId="{2941B76D-73E9-4E66-B931-AA3EEAE66702}" destId="{CDA6C2D4-8752-46C5-9222-A767915406B0}" srcOrd="0" destOrd="0" presId="urn:microsoft.com/office/officeart/2005/8/layout/process1"/>
    <dgm:cxn modelId="{08DCDA96-9349-4087-B650-7F62F28C6EC0}" type="presOf" srcId="{039BCB2A-0F6E-4D1D-BADD-02E34F75A931}" destId="{9197576C-65EE-43DC-92C1-B166B010DE15}" srcOrd="0" destOrd="0" presId="urn:microsoft.com/office/officeart/2005/8/layout/process1"/>
    <dgm:cxn modelId="{161305B0-D166-4E10-8484-3ECA1F4C67B7}" srcId="{188B4785-BA1E-4EEA-A97C-32ED07017AC4}" destId="{1227F933-F450-4EBF-8597-B07290131BA8}" srcOrd="3" destOrd="0" parTransId="{92112E97-DE8E-4F24-8014-FB5D66988EC3}" sibTransId="{2077B192-5AE7-4E77-95C4-7914851A1238}"/>
    <dgm:cxn modelId="{97CE0CB0-136B-46E3-9CE2-E671B1825BC4}" type="presOf" srcId="{1227F933-F450-4EBF-8597-B07290131BA8}" destId="{C7A7D4CA-C304-4A8B-8396-5276A90A7036}" srcOrd="0" destOrd="0" presId="urn:microsoft.com/office/officeart/2005/8/layout/process1"/>
    <dgm:cxn modelId="{B74EF8B4-9D38-4291-A09F-615B7FEF598F}" srcId="{188B4785-BA1E-4EEA-A97C-32ED07017AC4}" destId="{9B511B57-356C-4DD1-BEBC-D40D9627F8C0}" srcOrd="1" destOrd="0" parTransId="{ECCD932F-3A9A-4B67-A9A9-AC7B9CC34156}" sibTransId="{8410845B-C6C1-4EC7-9A69-19DCFA81FCF5}"/>
    <dgm:cxn modelId="{C5067DC8-19F9-4DE0-9F59-F0A331C57590}" type="presOf" srcId="{8410845B-C6C1-4EC7-9A69-19DCFA81FCF5}" destId="{616E6C3D-403A-413C-9360-BC31AEB98AB6}" srcOrd="0" destOrd="0" presId="urn:microsoft.com/office/officeart/2005/8/layout/process1"/>
    <dgm:cxn modelId="{89B8D792-224F-4D32-8442-D7C607E9BA4E}" type="presParOf" srcId="{3F3FF859-E4FE-4239-89F5-89C387AC9886}" destId="{9197576C-65EE-43DC-92C1-B166B010DE15}" srcOrd="0" destOrd="0" presId="urn:microsoft.com/office/officeart/2005/8/layout/process1"/>
    <dgm:cxn modelId="{3DE3EBBF-C1BF-4A32-9EFA-D45D59381E1E}" type="presParOf" srcId="{3F3FF859-E4FE-4239-89F5-89C387AC9886}" destId="{CDA6C2D4-8752-46C5-9222-A767915406B0}" srcOrd="1" destOrd="0" presId="urn:microsoft.com/office/officeart/2005/8/layout/process1"/>
    <dgm:cxn modelId="{71101936-00D0-4887-8B77-DFA238BD3851}" type="presParOf" srcId="{CDA6C2D4-8752-46C5-9222-A767915406B0}" destId="{D8B3247E-4B81-4FA8-A555-DCCB9A2F0C52}" srcOrd="0" destOrd="0" presId="urn:microsoft.com/office/officeart/2005/8/layout/process1"/>
    <dgm:cxn modelId="{E30E97EA-39B6-466A-9F60-E271B6A95980}" type="presParOf" srcId="{3F3FF859-E4FE-4239-89F5-89C387AC9886}" destId="{761B38ED-5C98-4895-A2BB-64FF06C71247}" srcOrd="2" destOrd="0" presId="urn:microsoft.com/office/officeart/2005/8/layout/process1"/>
    <dgm:cxn modelId="{79CC9CE6-D059-49C1-9EB2-94B33D938DD2}" type="presParOf" srcId="{3F3FF859-E4FE-4239-89F5-89C387AC9886}" destId="{616E6C3D-403A-413C-9360-BC31AEB98AB6}" srcOrd="3" destOrd="0" presId="urn:microsoft.com/office/officeart/2005/8/layout/process1"/>
    <dgm:cxn modelId="{F813358A-7F92-4738-9AAD-00D118255B6C}" type="presParOf" srcId="{616E6C3D-403A-413C-9360-BC31AEB98AB6}" destId="{6597D7FA-34AE-424D-9FCB-8EA1691499B4}" srcOrd="0" destOrd="0" presId="urn:microsoft.com/office/officeart/2005/8/layout/process1"/>
    <dgm:cxn modelId="{EA828A8C-9CB0-40BE-9787-9EE9C2EF0BDD}" type="presParOf" srcId="{3F3FF859-E4FE-4239-89F5-89C387AC9886}" destId="{0D7F28AF-B0E6-490B-8EE6-D72940746ACB}" srcOrd="4" destOrd="0" presId="urn:microsoft.com/office/officeart/2005/8/layout/process1"/>
    <dgm:cxn modelId="{144B497D-9AAB-40AD-9017-9DF4CA505319}" type="presParOf" srcId="{3F3FF859-E4FE-4239-89F5-89C387AC9886}" destId="{98276E97-B2CC-471D-819D-D917FBBE7BE0}" srcOrd="5" destOrd="0" presId="urn:microsoft.com/office/officeart/2005/8/layout/process1"/>
    <dgm:cxn modelId="{2E80F59E-CEDB-406B-96F7-906CE80DBFA6}" type="presParOf" srcId="{98276E97-B2CC-471D-819D-D917FBBE7BE0}" destId="{B8C8E846-901E-4502-9E3A-977B80490EC2}" srcOrd="0" destOrd="0" presId="urn:microsoft.com/office/officeart/2005/8/layout/process1"/>
    <dgm:cxn modelId="{296E56F4-4AF2-4219-8ED8-0EF8C64503DF}" type="presParOf" srcId="{3F3FF859-E4FE-4239-89F5-89C387AC9886}" destId="{C7A7D4CA-C304-4A8B-8396-5276A90A7036}"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24B27072-8690-40A2-81E3-D42EB700E5EF}" type="doc">
      <dgm:prSet loTypeId="urn:microsoft.com/office/officeart/2005/8/layout/vList2" loCatId="list" qsTypeId="urn:microsoft.com/office/officeart/2005/8/quickstyle/simple1#15" qsCatId="simple" csTypeId="urn:microsoft.com/office/officeart/2005/8/colors/colorful1#8" csCatId="colorful" phldr="1"/>
      <dgm:spPr/>
      <dgm:t>
        <a:bodyPr/>
        <a:lstStyle/>
        <a:p>
          <a:endParaRPr lang="en-US"/>
        </a:p>
      </dgm:t>
    </dgm:pt>
    <dgm:pt modelId="{E4AC8355-1D10-4382-BFE6-4FD9EC1A1CDB}">
      <dgm:prSet phldrT="[Text]"/>
      <dgm:spPr/>
      <dgm:t>
        <a:bodyPr/>
        <a:lstStyle/>
        <a:p>
          <a:r>
            <a:rPr lang="en-US" dirty="0"/>
            <a:t>Ask about alcohol or drug use</a:t>
          </a:r>
        </a:p>
      </dgm:t>
    </dgm:pt>
    <dgm:pt modelId="{C222DC8A-8A3A-4ADE-8E6C-8D0C62F4C585}" type="parTrans" cxnId="{F731FB05-7D95-4F58-94E4-90C476B949D2}">
      <dgm:prSet/>
      <dgm:spPr/>
      <dgm:t>
        <a:bodyPr/>
        <a:lstStyle/>
        <a:p>
          <a:endParaRPr lang="en-US"/>
        </a:p>
      </dgm:t>
    </dgm:pt>
    <dgm:pt modelId="{481E5122-BA3B-4B04-9BE7-953C97B7784A}" type="sibTrans" cxnId="{F731FB05-7D95-4F58-94E4-90C476B949D2}">
      <dgm:prSet/>
      <dgm:spPr/>
      <dgm:t>
        <a:bodyPr/>
        <a:lstStyle/>
        <a:p>
          <a:endParaRPr lang="en-US"/>
        </a:p>
      </dgm:t>
    </dgm:pt>
    <dgm:pt modelId="{E57AC83E-DDCB-4409-9B8F-1FF123C3DFC2}">
      <dgm:prSet/>
      <dgm:spPr/>
      <dgm:t>
        <a:bodyPr/>
        <a:lstStyle/>
        <a:p>
          <a:r>
            <a:rPr lang="en-US" dirty="0"/>
            <a:t>Continue to document, noting any inconsistencies in their responses</a:t>
          </a:r>
        </a:p>
      </dgm:t>
    </dgm:pt>
    <dgm:pt modelId="{4FF6370D-824C-4B78-A6E9-5B35FB4E7B90}" type="parTrans" cxnId="{EC9400A4-2BD2-49C0-B541-441237CC1390}">
      <dgm:prSet/>
      <dgm:spPr/>
      <dgm:t>
        <a:bodyPr/>
        <a:lstStyle/>
        <a:p>
          <a:endParaRPr lang="en-US"/>
        </a:p>
      </dgm:t>
    </dgm:pt>
    <dgm:pt modelId="{678BC8D8-3633-42E9-B43A-ADF06770ED41}" type="sibTrans" cxnId="{EC9400A4-2BD2-49C0-B541-441237CC1390}">
      <dgm:prSet/>
      <dgm:spPr/>
      <dgm:t>
        <a:bodyPr/>
        <a:lstStyle/>
        <a:p>
          <a:endParaRPr lang="en-US"/>
        </a:p>
      </dgm:t>
    </dgm:pt>
    <dgm:pt modelId="{1D0A2311-DB79-4FDC-A18A-78EB1FC7E533}">
      <dgm:prSet/>
      <dgm:spPr/>
      <dgm:t>
        <a:bodyPr/>
        <a:lstStyle/>
        <a:p>
          <a:r>
            <a:rPr lang="en-US" dirty="0"/>
            <a:t>Test if allowable – Contact HR if you think you need to test</a:t>
          </a:r>
        </a:p>
      </dgm:t>
    </dgm:pt>
    <dgm:pt modelId="{3B2844CF-3654-4D7C-AA15-5751751120F5}" type="parTrans" cxnId="{E66120A0-A84A-46C5-BA63-D51221F088C5}">
      <dgm:prSet/>
      <dgm:spPr/>
      <dgm:t>
        <a:bodyPr/>
        <a:lstStyle/>
        <a:p>
          <a:endParaRPr lang="en-US"/>
        </a:p>
      </dgm:t>
    </dgm:pt>
    <dgm:pt modelId="{FAC08D64-F309-45C1-8882-2ACBF8EF588D}" type="sibTrans" cxnId="{E66120A0-A84A-46C5-BA63-D51221F088C5}">
      <dgm:prSet/>
      <dgm:spPr/>
      <dgm:t>
        <a:bodyPr/>
        <a:lstStyle/>
        <a:p>
          <a:endParaRPr lang="en-US"/>
        </a:p>
      </dgm:t>
    </dgm:pt>
    <dgm:pt modelId="{9FEE372C-74AA-40A3-9FE6-627E68EBFCFE}">
      <dgm:prSet/>
      <dgm:spPr/>
      <dgm:t>
        <a:bodyPr/>
        <a:lstStyle/>
        <a:p>
          <a:r>
            <a:rPr lang="en-US" dirty="0"/>
            <a:t>Offer resources including:</a:t>
          </a:r>
        </a:p>
      </dgm:t>
    </dgm:pt>
    <dgm:pt modelId="{88D8907D-6425-462A-9ACB-41CF2858080A}" type="parTrans" cxnId="{2FEB6E9C-F7F3-4122-AB9A-8049420804E4}">
      <dgm:prSet/>
      <dgm:spPr/>
      <dgm:t>
        <a:bodyPr/>
        <a:lstStyle/>
        <a:p>
          <a:endParaRPr lang="en-US"/>
        </a:p>
      </dgm:t>
    </dgm:pt>
    <dgm:pt modelId="{43C96EDA-6C8A-42E9-B2D5-990087321FD6}" type="sibTrans" cxnId="{2FEB6E9C-F7F3-4122-AB9A-8049420804E4}">
      <dgm:prSet/>
      <dgm:spPr/>
      <dgm:t>
        <a:bodyPr/>
        <a:lstStyle/>
        <a:p>
          <a:endParaRPr lang="en-US"/>
        </a:p>
      </dgm:t>
    </dgm:pt>
    <dgm:pt modelId="{124C503C-61EC-4F17-9F67-6BF6C16CF37E}">
      <dgm:prSet/>
      <dgm:spPr/>
      <dgm:t>
        <a:bodyPr/>
        <a:lstStyle/>
        <a:p>
          <a:r>
            <a:rPr lang="en-US" dirty="0"/>
            <a:t>Early intervention through recognition; diagnosis; and treatment </a:t>
          </a:r>
        </a:p>
      </dgm:t>
    </dgm:pt>
    <dgm:pt modelId="{56DC07AB-586B-40C4-8FAC-291289AE774E}" type="parTrans" cxnId="{BBBF4CBB-DF5F-458A-9AE3-DEDB1F332E26}">
      <dgm:prSet/>
      <dgm:spPr/>
      <dgm:t>
        <a:bodyPr/>
        <a:lstStyle/>
        <a:p>
          <a:endParaRPr lang="en-US"/>
        </a:p>
      </dgm:t>
    </dgm:pt>
    <dgm:pt modelId="{ED0AC766-7E66-445F-A6BB-04250F61B90B}" type="sibTrans" cxnId="{BBBF4CBB-DF5F-458A-9AE3-DEDB1F332E26}">
      <dgm:prSet/>
      <dgm:spPr/>
      <dgm:t>
        <a:bodyPr/>
        <a:lstStyle/>
        <a:p>
          <a:endParaRPr lang="en-US"/>
        </a:p>
      </dgm:t>
    </dgm:pt>
    <dgm:pt modelId="{3DE31027-A90B-404F-A870-D4AD652C87ED}">
      <dgm:prSet/>
      <dgm:spPr/>
      <dgm:t>
        <a:bodyPr/>
        <a:lstStyle/>
        <a:p>
          <a:r>
            <a:rPr lang="en-US" dirty="0"/>
            <a:t>Encouragement to self refer </a:t>
          </a:r>
        </a:p>
      </dgm:t>
    </dgm:pt>
    <dgm:pt modelId="{028DBF30-4DAC-4CCD-A9CE-20D70CAB8715}" type="parTrans" cxnId="{1DFFC1B3-4B0A-4F76-89BE-E0663A7F8EE8}">
      <dgm:prSet/>
      <dgm:spPr/>
      <dgm:t>
        <a:bodyPr/>
        <a:lstStyle/>
        <a:p>
          <a:endParaRPr lang="en-US"/>
        </a:p>
      </dgm:t>
    </dgm:pt>
    <dgm:pt modelId="{0E3A4930-3FB6-41E4-A7CD-34CF71D8393F}" type="sibTrans" cxnId="{1DFFC1B3-4B0A-4F76-89BE-E0663A7F8EE8}">
      <dgm:prSet/>
      <dgm:spPr/>
      <dgm:t>
        <a:bodyPr/>
        <a:lstStyle/>
        <a:p>
          <a:endParaRPr lang="en-US"/>
        </a:p>
      </dgm:t>
    </dgm:pt>
    <dgm:pt modelId="{EA62BFCB-1766-4051-AB56-697389A991A0}">
      <dgm:prSet/>
      <dgm:spPr/>
      <dgm:t>
        <a:bodyPr/>
        <a:lstStyle/>
        <a:p>
          <a:r>
            <a:rPr lang="en-US" dirty="0"/>
            <a:t>Reach out to EAP to obtain additional support for both the employee and yourself</a:t>
          </a:r>
        </a:p>
      </dgm:t>
    </dgm:pt>
    <dgm:pt modelId="{26D6A3BA-BA23-4FF7-BEBB-C4B790678D59}" type="parTrans" cxnId="{7B32A7ED-163A-495C-A14E-99C83A9D8D60}">
      <dgm:prSet/>
      <dgm:spPr/>
      <dgm:t>
        <a:bodyPr/>
        <a:lstStyle/>
        <a:p>
          <a:endParaRPr lang="en-US"/>
        </a:p>
      </dgm:t>
    </dgm:pt>
    <dgm:pt modelId="{B9F92955-EAEF-4C0F-A3AA-7AD15B548D29}" type="sibTrans" cxnId="{7B32A7ED-163A-495C-A14E-99C83A9D8D60}">
      <dgm:prSet/>
      <dgm:spPr/>
      <dgm:t>
        <a:bodyPr/>
        <a:lstStyle/>
        <a:p>
          <a:endParaRPr lang="en-US"/>
        </a:p>
      </dgm:t>
    </dgm:pt>
    <dgm:pt modelId="{BB2CE343-0B6D-4350-8A4F-959A55E3BDAD}">
      <dgm:prSet/>
      <dgm:spPr/>
      <dgm:t>
        <a:bodyPr/>
        <a:lstStyle/>
        <a:p>
          <a:r>
            <a:rPr lang="en-US" dirty="0"/>
            <a:t>Internal EAP –Arlyn Gonzalez – 266-6561</a:t>
          </a:r>
        </a:p>
      </dgm:t>
    </dgm:pt>
    <dgm:pt modelId="{6EDCC7EF-E2B7-41B6-8687-38B4B4B36F31}" type="parTrans" cxnId="{3FDDE78B-0912-489C-9920-D304C2CD4649}">
      <dgm:prSet/>
      <dgm:spPr/>
      <dgm:t>
        <a:bodyPr/>
        <a:lstStyle/>
        <a:p>
          <a:endParaRPr lang="en-US"/>
        </a:p>
      </dgm:t>
    </dgm:pt>
    <dgm:pt modelId="{5B7655E0-8F62-42CB-8E69-1087B3425925}" type="sibTrans" cxnId="{3FDDE78B-0912-489C-9920-D304C2CD4649}">
      <dgm:prSet/>
      <dgm:spPr/>
      <dgm:t>
        <a:bodyPr/>
        <a:lstStyle/>
        <a:p>
          <a:endParaRPr lang="en-US"/>
        </a:p>
      </dgm:t>
    </dgm:pt>
    <dgm:pt modelId="{3CE25102-DE35-4EBF-B7FB-4E2838E492A1}">
      <dgm:prSet/>
      <dgm:spPr/>
      <dgm:t>
        <a:bodyPr/>
        <a:lstStyle/>
        <a:p>
          <a:r>
            <a:rPr lang="en-US" dirty="0"/>
            <a:t>External EAP – FEI Behavioral Health - 1-800-236-7905 FEI Workforce Resilience</a:t>
          </a:r>
        </a:p>
      </dgm:t>
    </dgm:pt>
    <dgm:pt modelId="{8E97A26D-EB77-40C2-91BC-790C2F856A00}" type="parTrans" cxnId="{B30C06E1-A6C8-4F5B-98B1-7528D2AAE2C7}">
      <dgm:prSet/>
      <dgm:spPr/>
      <dgm:t>
        <a:bodyPr/>
        <a:lstStyle/>
        <a:p>
          <a:endParaRPr lang="en-US"/>
        </a:p>
      </dgm:t>
    </dgm:pt>
    <dgm:pt modelId="{41C5D91F-CDDE-40B3-A312-892619B9E2D3}" type="sibTrans" cxnId="{B30C06E1-A6C8-4F5B-98B1-7528D2AAE2C7}">
      <dgm:prSet/>
      <dgm:spPr/>
      <dgm:t>
        <a:bodyPr/>
        <a:lstStyle/>
        <a:p>
          <a:endParaRPr lang="en-US"/>
        </a:p>
      </dgm:t>
    </dgm:pt>
    <dgm:pt modelId="{47FD19A1-571A-4887-85CC-3AC033F215D7}" type="pres">
      <dgm:prSet presAssocID="{24B27072-8690-40A2-81E3-D42EB700E5EF}" presName="linear" presStyleCnt="0">
        <dgm:presLayoutVars>
          <dgm:animLvl val="lvl"/>
          <dgm:resizeHandles val="exact"/>
        </dgm:presLayoutVars>
      </dgm:prSet>
      <dgm:spPr/>
    </dgm:pt>
    <dgm:pt modelId="{C4DE052E-08B6-4D5E-B882-FF1285B0DFBE}" type="pres">
      <dgm:prSet presAssocID="{E4AC8355-1D10-4382-BFE6-4FD9EC1A1CDB}" presName="parentText" presStyleLbl="node1" presStyleIdx="0" presStyleCnt="5">
        <dgm:presLayoutVars>
          <dgm:chMax val="0"/>
          <dgm:bulletEnabled val="1"/>
        </dgm:presLayoutVars>
      </dgm:prSet>
      <dgm:spPr/>
    </dgm:pt>
    <dgm:pt modelId="{E249950D-29A1-473D-9476-8B61E3241BFF}" type="pres">
      <dgm:prSet presAssocID="{481E5122-BA3B-4B04-9BE7-953C97B7784A}" presName="spacer" presStyleCnt="0"/>
      <dgm:spPr/>
    </dgm:pt>
    <dgm:pt modelId="{8EC83BDC-0B40-441B-B895-8B32AF83CB16}" type="pres">
      <dgm:prSet presAssocID="{E57AC83E-DDCB-4409-9B8F-1FF123C3DFC2}" presName="parentText" presStyleLbl="node1" presStyleIdx="1" presStyleCnt="5">
        <dgm:presLayoutVars>
          <dgm:chMax val="0"/>
          <dgm:bulletEnabled val="1"/>
        </dgm:presLayoutVars>
      </dgm:prSet>
      <dgm:spPr/>
    </dgm:pt>
    <dgm:pt modelId="{AD6D7984-BEB5-421A-A905-4911AE7A8D00}" type="pres">
      <dgm:prSet presAssocID="{678BC8D8-3633-42E9-B43A-ADF06770ED41}" presName="spacer" presStyleCnt="0"/>
      <dgm:spPr/>
    </dgm:pt>
    <dgm:pt modelId="{EB5BC64A-F9EC-4606-A2FA-BC97233B5C00}" type="pres">
      <dgm:prSet presAssocID="{1D0A2311-DB79-4FDC-A18A-78EB1FC7E533}" presName="parentText" presStyleLbl="node1" presStyleIdx="2" presStyleCnt="5">
        <dgm:presLayoutVars>
          <dgm:chMax val="0"/>
          <dgm:bulletEnabled val="1"/>
        </dgm:presLayoutVars>
      </dgm:prSet>
      <dgm:spPr/>
    </dgm:pt>
    <dgm:pt modelId="{F67C1D03-53CB-468E-B58A-45E5B241A546}" type="pres">
      <dgm:prSet presAssocID="{FAC08D64-F309-45C1-8882-2ACBF8EF588D}" presName="spacer" presStyleCnt="0"/>
      <dgm:spPr/>
    </dgm:pt>
    <dgm:pt modelId="{0F4810C2-0256-4645-912A-9CA03909CAA3}" type="pres">
      <dgm:prSet presAssocID="{9FEE372C-74AA-40A3-9FE6-627E68EBFCFE}" presName="parentText" presStyleLbl="node1" presStyleIdx="3" presStyleCnt="5">
        <dgm:presLayoutVars>
          <dgm:chMax val="0"/>
          <dgm:bulletEnabled val="1"/>
        </dgm:presLayoutVars>
      </dgm:prSet>
      <dgm:spPr/>
    </dgm:pt>
    <dgm:pt modelId="{4740EABA-1200-4E28-B335-3FA2BC810A8D}" type="pres">
      <dgm:prSet presAssocID="{9FEE372C-74AA-40A3-9FE6-627E68EBFCFE}" presName="childText" presStyleLbl="revTx" presStyleIdx="0" presStyleCnt="2">
        <dgm:presLayoutVars>
          <dgm:bulletEnabled val="1"/>
        </dgm:presLayoutVars>
      </dgm:prSet>
      <dgm:spPr/>
    </dgm:pt>
    <dgm:pt modelId="{8E29937E-1288-4F65-86C1-F4FD8C73A15F}" type="pres">
      <dgm:prSet presAssocID="{EA62BFCB-1766-4051-AB56-697389A991A0}" presName="parentText" presStyleLbl="node1" presStyleIdx="4" presStyleCnt="5">
        <dgm:presLayoutVars>
          <dgm:chMax val="0"/>
          <dgm:bulletEnabled val="1"/>
        </dgm:presLayoutVars>
      </dgm:prSet>
      <dgm:spPr/>
    </dgm:pt>
    <dgm:pt modelId="{AFFA22B9-2434-479A-8460-7A2CEC25F6BD}" type="pres">
      <dgm:prSet presAssocID="{EA62BFCB-1766-4051-AB56-697389A991A0}" presName="childText" presStyleLbl="revTx" presStyleIdx="1" presStyleCnt="2">
        <dgm:presLayoutVars>
          <dgm:bulletEnabled val="1"/>
        </dgm:presLayoutVars>
      </dgm:prSet>
      <dgm:spPr/>
    </dgm:pt>
  </dgm:ptLst>
  <dgm:cxnLst>
    <dgm:cxn modelId="{F731FB05-7D95-4F58-94E4-90C476B949D2}" srcId="{24B27072-8690-40A2-81E3-D42EB700E5EF}" destId="{E4AC8355-1D10-4382-BFE6-4FD9EC1A1CDB}" srcOrd="0" destOrd="0" parTransId="{C222DC8A-8A3A-4ADE-8E6C-8D0C62F4C585}" sibTransId="{481E5122-BA3B-4B04-9BE7-953C97B7784A}"/>
    <dgm:cxn modelId="{9AC96B13-2E5B-43AF-A470-05D6B04D7ADC}" type="presOf" srcId="{3DE31027-A90B-404F-A870-D4AD652C87ED}" destId="{4740EABA-1200-4E28-B335-3FA2BC810A8D}" srcOrd="0" destOrd="1" presId="urn:microsoft.com/office/officeart/2005/8/layout/vList2"/>
    <dgm:cxn modelId="{BA09DC3D-3979-44A8-8E6A-A2E346A6071A}" type="presOf" srcId="{9FEE372C-74AA-40A3-9FE6-627E68EBFCFE}" destId="{0F4810C2-0256-4645-912A-9CA03909CAA3}" srcOrd="0" destOrd="0" presId="urn:microsoft.com/office/officeart/2005/8/layout/vList2"/>
    <dgm:cxn modelId="{9CACF06C-A188-4A16-B1B9-DE84373032BE}" type="presOf" srcId="{1D0A2311-DB79-4FDC-A18A-78EB1FC7E533}" destId="{EB5BC64A-F9EC-4606-A2FA-BC97233B5C00}" srcOrd="0" destOrd="0" presId="urn:microsoft.com/office/officeart/2005/8/layout/vList2"/>
    <dgm:cxn modelId="{E3CB4D72-C509-44B2-8629-98CCD424BF11}" type="presOf" srcId="{E4AC8355-1D10-4382-BFE6-4FD9EC1A1CDB}" destId="{C4DE052E-08B6-4D5E-B882-FF1285B0DFBE}" srcOrd="0" destOrd="0" presId="urn:microsoft.com/office/officeart/2005/8/layout/vList2"/>
    <dgm:cxn modelId="{3FDDE78B-0912-489C-9920-D304C2CD4649}" srcId="{EA62BFCB-1766-4051-AB56-697389A991A0}" destId="{BB2CE343-0B6D-4350-8A4F-959A55E3BDAD}" srcOrd="0" destOrd="0" parTransId="{6EDCC7EF-E2B7-41B6-8687-38B4B4B36F31}" sibTransId="{5B7655E0-8F62-42CB-8E69-1087B3425925}"/>
    <dgm:cxn modelId="{187BDA94-8413-49AD-B703-AF517EC7B145}" type="presOf" srcId="{BB2CE343-0B6D-4350-8A4F-959A55E3BDAD}" destId="{AFFA22B9-2434-479A-8460-7A2CEC25F6BD}" srcOrd="0" destOrd="0" presId="urn:microsoft.com/office/officeart/2005/8/layout/vList2"/>
    <dgm:cxn modelId="{2FEB6E9C-F7F3-4122-AB9A-8049420804E4}" srcId="{24B27072-8690-40A2-81E3-D42EB700E5EF}" destId="{9FEE372C-74AA-40A3-9FE6-627E68EBFCFE}" srcOrd="3" destOrd="0" parTransId="{88D8907D-6425-462A-9ACB-41CF2858080A}" sibTransId="{43C96EDA-6C8A-42E9-B2D5-990087321FD6}"/>
    <dgm:cxn modelId="{E66120A0-A84A-46C5-BA63-D51221F088C5}" srcId="{24B27072-8690-40A2-81E3-D42EB700E5EF}" destId="{1D0A2311-DB79-4FDC-A18A-78EB1FC7E533}" srcOrd="2" destOrd="0" parTransId="{3B2844CF-3654-4D7C-AA15-5751751120F5}" sibTransId="{FAC08D64-F309-45C1-8882-2ACBF8EF588D}"/>
    <dgm:cxn modelId="{EC9400A4-2BD2-49C0-B541-441237CC1390}" srcId="{24B27072-8690-40A2-81E3-D42EB700E5EF}" destId="{E57AC83E-DDCB-4409-9B8F-1FF123C3DFC2}" srcOrd="1" destOrd="0" parTransId="{4FF6370D-824C-4B78-A6E9-5B35FB4E7B90}" sibTransId="{678BC8D8-3633-42E9-B43A-ADF06770ED41}"/>
    <dgm:cxn modelId="{1DFFC1B3-4B0A-4F76-89BE-E0663A7F8EE8}" srcId="{9FEE372C-74AA-40A3-9FE6-627E68EBFCFE}" destId="{3DE31027-A90B-404F-A870-D4AD652C87ED}" srcOrd="1" destOrd="0" parTransId="{028DBF30-4DAC-4CCD-A9CE-20D70CAB8715}" sibTransId="{0E3A4930-3FB6-41E4-A7CD-34CF71D8393F}"/>
    <dgm:cxn modelId="{BBBF4CBB-DF5F-458A-9AE3-DEDB1F332E26}" srcId="{9FEE372C-74AA-40A3-9FE6-627E68EBFCFE}" destId="{124C503C-61EC-4F17-9F67-6BF6C16CF37E}" srcOrd="0" destOrd="0" parTransId="{56DC07AB-586B-40C4-8FAC-291289AE774E}" sibTransId="{ED0AC766-7E66-445F-A6BB-04250F61B90B}"/>
    <dgm:cxn modelId="{58F54CBD-C74F-4178-80BC-C14CAE6B5A6D}" type="presOf" srcId="{124C503C-61EC-4F17-9F67-6BF6C16CF37E}" destId="{4740EABA-1200-4E28-B335-3FA2BC810A8D}" srcOrd="0" destOrd="0" presId="urn:microsoft.com/office/officeart/2005/8/layout/vList2"/>
    <dgm:cxn modelId="{372FB1C1-6020-4968-A1EF-8A231AB19E4B}" type="presOf" srcId="{3CE25102-DE35-4EBF-B7FB-4E2838E492A1}" destId="{AFFA22B9-2434-479A-8460-7A2CEC25F6BD}" srcOrd="0" destOrd="1" presId="urn:microsoft.com/office/officeart/2005/8/layout/vList2"/>
    <dgm:cxn modelId="{CE294BD1-B61A-4EC8-BB66-F2344532288C}" type="presOf" srcId="{24B27072-8690-40A2-81E3-D42EB700E5EF}" destId="{47FD19A1-571A-4887-85CC-3AC033F215D7}" srcOrd="0" destOrd="0" presId="urn:microsoft.com/office/officeart/2005/8/layout/vList2"/>
    <dgm:cxn modelId="{B30C06E1-A6C8-4F5B-98B1-7528D2AAE2C7}" srcId="{EA62BFCB-1766-4051-AB56-697389A991A0}" destId="{3CE25102-DE35-4EBF-B7FB-4E2838E492A1}" srcOrd="1" destOrd="0" parTransId="{8E97A26D-EB77-40C2-91BC-790C2F856A00}" sibTransId="{41C5D91F-CDDE-40B3-A312-892619B9E2D3}"/>
    <dgm:cxn modelId="{11075BED-D5E9-4D3E-AC12-F655AE743AA3}" type="presOf" srcId="{EA62BFCB-1766-4051-AB56-697389A991A0}" destId="{8E29937E-1288-4F65-86C1-F4FD8C73A15F}" srcOrd="0" destOrd="0" presId="urn:microsoft.com/office/officeart/2005/8/layout/vList2"/>
    <dgm:cxn modelId="{7B32A7ED-163A-495C-A14E-99C83A9D8D60}" srcId="{24B27072-8690-40A2-81E3-D42EB700E5EF}" destId="{EA62BFCB-1766-4051-AB56-697389A991A0}" srcOrd="4" destOrd="0" parTransId="{26D6A3BA-BA23-4FF7-BEBB-C4B790678D59}" sibTransId="{B9F92955-EAEF-4C0F-A3AA-7AD15B548D29}"/>
    <dgm:cxn modelId="{B5DC36EF-8A86-48EB-AAFA-EC4E3D7FE190}" type="presOf" srcId="{E57AC83E-DDCB-4409-9B8F-1FF123C3DFC2}" destId="{8EC83BDC-0B40-441B-B895-8B32AF83CB16}" srcOrd="0" destOrd="0" presId="urn:microsoft.com/office/officeart/2005/8/layout/vList2"/>
    <dgm:cxn modelId="{61EAD45F-E82C-4E48-AE68-DBC3A73949EF}" type="presParOf" srcId="{47FD19A1-571A-4887-85CC-3AC033F215D7}" destId="{C4DE052E-08B6-4D5E-B882-FF1285B0DFBE}" srcOrd="0" destOrd="0" presId="urn:microsoft.com/office/officeart/2005/8/layout/vList2"/>
    <dgm:cxn modelId="{852DFB41-18C5-46B9-9574-1114F4EFA3BD}" type="presParOf" srcId="{47FD19A1-571A-4887-85CC-3AC033F215D7}" destId="{E249950D-29A1-473D-9476-8B61E3241BFF}" srcOrd="1" destOrd="0" presId="urn:microsoft.com/office/officeart/2005/8/layout/vList2"/>
    <dgm:cxn modelId="{9DF2A9FD-6747-409E-9BFD-B035CBAD659F}" type="presParOf" srcId="{47FD19A1-571A-4887-85CC-3AC033F215D7}" destId="{8EC83BDC-0B40-441B-B895-8B32AF83CB16}" srcOrd="2" destOrd="0" presId="urn:microsoft.com/office/officeart/2005/8/layout/vList2"/>
    <dgm:cxn modelId="{41B650DD-E082-4A7A-8E33-A0292929DAF3}" type="presParOf" srcId="{47FD19A1-571A-4887-85CC-3AC033F215D7}" destId="{AD6D7984-BEB5-421A-A905-4911AE7A8D00}" srcOrd="3" destOrd="0" presId="urn:microsoft.com/office/officeart/2005/8/layout/vList2"/>
    <dgm:cxn modelId="{430BC533-4B90-4CC7-9C80-E24A4151049D}" type="presParOf" srcId="{47FD19A1-571A-4887-85CC-3AC033F215D7}" destId="{EB5BC64A-F9EC-4606-A2FA-BC97233B5C00}" srcOrd="4" destOrd="0" presId="urn:microsoft.com/office/officeart/2005/8/layout/vList2"/>
    <dgm:cxn modelId="{BD1EAC35-A5EB-437F-BFA9-3A417821F599}" type="presParOf" srcId="{47FD19A1-571A-4887-85CC-3AC033F215D7}" destId="{F67C1D03-53CB-468E-B58A-45E5B241A546}" srcOrd="5" destOrd="0" presId="urn:microsoft.com/office/officeart/2005/8/layout/vList2"/>
    <dgm:cxn modelId="{09754438-F8F2-4586-B2E3-9FCA3A6E30F1}" type="presParOf" srcId="{47FD19A1-571A-4887-85CC-3AC033F215D7}" destId="{0F4810C2-0256-4645-912A-9CA03909CAA3}" srcOrd="6" destOrd="0" presId="urn:microsoft.com/office/officeart/2005/8/layout/vList2"/>
    <dgm:cxn modelId="{848DD1E5-9D1E-4E0C-BB6D-411ECF355AB3}" type="presParOf" srcId="{47FD19A1-571A-4887-85CC-3AC033F215D7}" destId="{4740EABA-1200-4E28-B335-3FA2BC810A8D}" srcOrd="7" destOrd="0" presId="urn:microsoft.com/office/officeart/2005/8/layout/vList2"/>
    <dgm:cxn modelId="{F8A49ADE-A83F-4C22-9A0B-E80B1C869720}" type="presParOf" srcId="{47FD19A1-571A-4887-85CC-3AC033F215D7}" destId="{8E29937E-1288-4F65-86C1-F4FD8C73A15F}" srcOrd="8" destOrd="0" presId="urn:microsoft.com/office/officeart/2005/8/layout/vList2"/>
    <dgm:cxn modelId="{A15D17FB-36DE-4FE5-BCFE-5451C2E7DB85}" type="presParOf" srcId="{47FD19A1-571A-4887-85CC-3AC033F215D7}" destId="{AFFA22B9-2434-479A-8460-7A2CEC25F6BD}"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EC617A-3B57-470F-A0CE-19785A503B2E}">
      <dsp:nvSpPr>
        <dsp:cNvPr id="0" name=""/>
        <dsp:cNvSpPr/>
      </dsp:nvSpPr>
      <dsp:spPr>
        <a:xfrm>
          <a:off x="699604" y="0"/>
          <a:ext cx="7797018" cy="4023126"/>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A29268-64A4-4385-A41A-DB43D03F88A4}">
      <dsp:nvSpPr>
        <dsp:cNvPr id="0" name=""/>
        <dsp:cNvSpPr/>
      </dsp:nvSpPr>
      <dsp:spPr>
        <a:xfrm>
          <a:off x="4611" y="1206937"/>
          <a:ext cx="2217887" cy="160925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Discuss the impacts of drugs and alcohol in the workplace</a:t>
          </a:r>
        </a:p>
      </dsp:txBody>
      <dsp:txXfrm>
        <a:off x="83168" y="1285494"/>
        <a:ext cx="2060773" cy="1452136"/>
      </dsp:txXfrm>
    </dsp:sp>
    <dsp:sp modelId="{880233C8-FA6A-41C9-ACFA-DAB20D9D23F1}">
      <dsp:nvSpPr>
        <dsp:cNvPr id="0" name=""/>
        <dsp:cNvSpPr/>
      </dsp:nvSpPr>
      <dsp:spPr>
        <a:xfrm>
          <a:off x="2333393" y="1206937"/>
          <a:ext cx="2217887" cy="1609250"/>
        </a:xfrm>
        <a:prstGeom prst="roundRect">
          <a:avLst/>
        </a:prstGeom>
        <a:solidFill>
          <a:schemeClr val="accent4">
            <a:hueOff val="119958"/>
            <a:satOff val="5793"/>
            <a:lumOff val="326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Overview the policy and process of drug testing at the City</a:t>
          </a:r>
        </a:p>
      </dsp:txBody>
      <dsp:txXfrm>
        <a:off x="2411950" y="1285494"/>
        <a:ext cx="2060773" cy="1452136"/>
      </dsp:txXfrm>
    </dsp:sp>
    <dsp:sp modelId="{DFDD2CD3-4155-4D3A-9F45-7A903B35A614}">
      <dsp:nvSpPr>
        <dsp:cNvPr id="0" name=""/>
        <dsp:cNvSpPr/>
      </dsp:nvSpPr>
      <dsp:spPr>
        <a:xfrm>
          <a:off x="4662175" y="1206937"/>
          <a:ext cx="2217887" cy="1609250"/>
        </a:xfrm>
        <a:prstGeom prst="roundRect">
          <a:avLst/>
        </a:prstGeom>
        <a:solidFill>
          <a:schemeClr val="accent4">
            <a:hueOff val="239915"/>
            <a:satOff val="11587"/>
            <a:lumOff val="65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Understand related supervisor responsibilities</a:t>
          </a:r>
        </a:p>
      </dsp:txBody>
      <dsp:txXfrm>
        <a:off x="4740732" y="1285494"/>
        <a:ext cx="2060773" cy="1452136"/>
      </dsp:txXfrm>
    </dsp:sp>
    <dsp:sp modelId="{3A0E7BE8-3A1B-49C1-91AC-AD4A0B187590}">
      <dsp:nvSpPr>
        <dsp:cNvPr id="0" name=""/>
        <dsp:cNvSpPr/>
      </dsp:nvSpPr>
      <dsp:spPr>
        <a:xfrm>
          <a:off x="6990957" y="1206937"/>
          <a:ext cx="2217887" cy="1609250"/>
        </a:xfrm>
        <a:prstGeom prst="roundRect">
          <a:avLst/>
        </a:prstGeom>
        <a:solidFill>
          <a:schemeClr val="accent4">
            <a:hueOff val="359873"/>
            <a:satOff val="17380"/>
            <a:lumOff val="980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Build awareness about the Drug and Alcohol Clearinghouse</a:t>
          </a:r>
        </a:p>
      </dsp:txBody>
      <dsp:txXfrm>
        <a:off x="7069514" y="1285494"/>
        <a:ext cx="2060773" cy="14521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B2AB79-1A8A-4D1B-A85E-0A9A0067ADE2}">
      <dsp:nvSpPr>
        <dsp:cNvPr id="0" name=""/>
        <dsp:cNvSpPr/>
      </dsp:nvSpPr>
      <dsp:spPr>
        <a:xfrm>
          <a:off x="0" y="14651"/>
          <a:ext cx="10058399" cy="635602"/>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Drug abuse and addiction cost American society more than $740 billion annually</a:t>
          </a:r>
        </a:p>
      </dsp:txBody>
      <dsp:txXfrm>
        <a:off x="31028" y="45679"/>
        <a:ext cx="9996343" cy="573546"/>
      </dsp:txXfrm>
    </dsp:sp>
    <dsp:sp modelId="{5A595B31-54D0-4DF1-8FC3-A23D99B44FE9}">
      <dsp:nvSpPr>
        <dsp:cNvPr id="0" name=""/>
        <dsp:cNvSpPr/>
      </dsp:nvSpPr>
      <dsp:spPr>
        <a:xfrm>
          <a:off x="0" y="696333"/>
          <a:ext cx="10058399" cy="635602"/>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Approximately 1.15 million overdose deaths in the US since 2000</a:t>
          </a:r>
        </a:p>
      </dsp:txBody>
      <dsp:txXfrm>
        <a:off x="31028" y="727361"/>
        <a:ext cx="9996343" cy="573546"/>
      </dsp:txXfrm>
    </dsp:sp>
    <dsp:sp modelId="{4FFF5D5A-DE82-4D1B-9317-ACD5316AF29F}">
      <dsp:nvSpPr>
        <dsp:cNvPr id="0" name=""/>
        <dsp:cNvSpPr/>
      </dsp:nvSpPr>
      <dsp:spPr>
        <a:xfrm>
          <a:off x="0" y="1378016"/>
          <a:ext cx="10058399" cy="635602"/>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51.2% of people have used illicit drugs at least once</a:t>
          </a:r>
        </a:p>
      </dsp:txBody>
      <dsp:txXfrm>
        <a:off x="31028" y="1409044"/>
        <a:ext cx="9996343" cy="573546"/>
      </dsp:txXfrm>
    </dsp:sp>
    <dsp:sp modelId="{B455830E-7207-406B-95A7-68014300BFDF}">
      <dsp:nvSpPr>
        <dsp:cNvPr id="0" name=""/>
        <dsp:cNvSpPr/>
      </dsp:nvSpPr>
      <dsp:spPr>
        <a:xfrm>
          <a:off x="0" y="2059699"/>
          <a:ext cx="10058399" cy="635602"/>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Approximately 9.49 million Americans misuse opioids annually</a:t>
          </a:r>
        </a:p>
      </dsp:txBody>
      <dsp:txXfrm>
        <a:off x="31028" y="2090727"/>
        <a:ext cx="9996343" cy="573546"/>
      </dsp:txXfrm>
    </dsp:sp>
    <dsp:sp modelId="{68125811-049C-44AD-A7F6-0D163926072A}">
      <dsp:nvSpPr>
        <dsp:cNvPr id="0" name=""/>
        <dsp:cNvSpPr/>
      </dsp:nvSpPr>
      <dsp:spPr>
        <a:xfrm>
          <a:off x="0" y="2741381"/>
          <a:ext cx="10058399" cy="635602"/>
        </a:xfrm>
        <a:prstGeom prst="roundRect">
          <a:avLst/>
        </a:prstGeom>
        <a:solidFill>
          <a:schemeClr val="accent4">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Taking opioids for a period longer than 3 months increases the risk of addiction 15 times- most persons in acute pain rarely need more than 7 days’ worth</a:t>
          </a:r>
        </a:p>
      </dsp:txBody>
      <dsp:txXfrm>
        <a:off x="31028" y="2772409"/>
        <a:ext cx="9996343" cy="573546"/>
      </dsp:txXfrm>
    </dsp:sp>
    <dsp:sp modelId="{3C2C6FD1-5E27-405B-96BB-BBF1AD8C2DFC}">
      <dsp:nvSpPr>
        <dsp:cNvPr id="0" name=""/>
        <dsp:cNvSpPr/>
      </dsp:nvSpPr>
      <dsp:spPr>
        <a:xfrm>
          <a:off x="0" y="3423064"/>
          <a:ext cx="10058399" cy="635602"/>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$11 billion was incurred in healthcare costs related to the use of illegal drugs and $26 billion for prescription opioids</a:t>
          </a:r>
        </a:p>
      </dsp:txBody>
      <dsp:txXfrm>
        <a:off x="31028" y="3454092"/>
        <a:ext cx="9996343" cy="5735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6C635-F644-453D-96C1-EA4295FEF827}">
      <dsp:nvSpPr>
        <dsp:cNvPr id="0" name=""/>
        <dsp:cNvSpPr/>
      </dsp:nvSpPr>
      <dsp:spPr>
        <a:xfrm>
          <a:off x="0" y="287113"/>
          <a:ext cx="2547937" cy="15287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Assure employees are able to safely perform their duties</a:t>
          </a:r>
        </a:p>
      </dsp:txBody>
      <dsp:txXfrm>
        <a:off x="0" y="287113"/>
        <a:ext cx="2547937" cy="1528762"/>
      </dsp:txXfrm>
    </dsp:sp>
    <dsp:sp modelId="{AC74B675-F1D8-474B-B547-BDCAC9375DA1}">
      <dsp:nvSpPr>
        <dsp:cNvPr id="0" name=""/>
        <dsp:cNvSpPr/>
      </dsp:nvSpPr>
      <dsp:spPr>
        <a:xfrm>
          <a:off x="2802731" y="287113"/>
          <a:ext cx="2547937" cy="15287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Create a workplace environment free from the adverse effects of drug and alcohol abuse or misuse</a:t>
          </a:r>
        </a:p>
      </dsp:txBody>
      <dsp:txXfrm>
        <a:off x="2802731" y="287113"/>
        <a:ext cx="2547937" cy="1528762"/>
      </dsp:txXfrm>
    </dsp:sp>
    <dsp:sp modelId="{1BE0C6D6-CA70-4111-BD0C-EC17616FBC86}">
      <dsp:nvSpPr>
        <dsp:cNvPr id="0" name=""/>
        <dsp:cNvSpPr/>
      </dsp:nvSpPr>
      <dsp:spPr>
        <a:xfrm>
          <a:off x="5605462" y="287113"/>
          <a:ext cx="2547937" cy="15287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Prohibit the unlawful manufacture, distribution, dispensing, possession or use of drugs/controlled substances</a:t>
          </a:r>
        </a:p>
      </dsp:txBody>
      <dsp:txXfrm>
        <a:off x="5605462" y="287113"/>
        <a:ext cx="2547937" cy="1528762"/>
      </dsp:txXfrm>
    </dsp:sp>
    <dsp:sp modelId="{8CC29C5A-18C2-431D-AE25-474ED67B2880}">
      <dsp:nvSpPr>
        <dsp:cNvPr id="0" name=""/>
        <dsp:cNvSpPr/>
      </dsp:nvSpPr>
      <dsp:spPr>
        <a:xfrm>
          <a:off x="1401365" y="2070669"/>
          <a:ext cx="2547937" cy="15287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Provide employees with necessary related resources</a:t>
          </a:r>
        </a:p>
      </dsp:txBody>
      <dsp:txXfrm>
        <a:off x="1401365" y="2070669"/>
        <a:ext cx="2547937" cy="1528762"/>
      </dsp:txXfrm>
    </dsp:sp>
    <dsp:sp modelId="{EE5E0530-0660-4E3C-8D05-3908F29EB6F7}">
      <dsp:nvSpPr>
        <dsp:cNvPr id="0" name=""/>
        <dsp:cNvSpPr/>
      </dsp:nvSpPr>
      <dsp:spPr>
        <a:xfrm>
          <a:off x="4204096" y="2070669"/>
          <a:ext cx="2547937" cy="15287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Comply with the federal law</a:t>
          </a:r>
        </a:p>
      </dsp:txBody>
      <dsp:txXfrm>
        <a:off x="4204096" y="2070669"/>
        <a:ext cx="2547937" cy="15287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647BEA-9BEE-4CE5-9074-5001AF9D131D}">
      <dsp:nvSpPr>
        <dsp:cNvPr id="0" name=""/>
        <dsp:cNvSpPr/>
      </dsp:nvSpPr>
      <dsp:spPr>
        <a:xfrm>
          <a:off x="314324" y="1971"/>
          <a:ext cx="2946796" cy="176807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Employees whose position requires them to hold a Commercial Driver’s License (CDL)</a:t>
          </a:r>
        </a:p>
      </dsp:txBody>
      <dsp:txXfrm>
        <a:off x="314324" y="1971"/>
        <a:ext cx="2946796" cy="1768078"/>
      </dsp:txXfrm>
    </dsp:sp>
    <dsp:sp modelId="{AF68458B-4C49-4D71-8F96-ADA616AB7118}">
      <dsp:nvSpPr>
        <dsp:cNvPr id="0" name=""/>
        <dsp:cNvSpPr/>
      </dsp:nvSpPr>
      <dsp:spPr>
        <a:xfrm>
          <a:off x="3555801" y="1971"/>
          <a:ext cx="2946796" cy="1768078"/>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Applicants for positions that require CDL</a:t>
          </a:r>
        </a:p>
      </dsp:txBody>
      <dsp:txXfrm>
        <a:off x="3555801" y="1971"/>
        <a:ext cx="2946796" cy="1768078"/>
      </dsp:txXfrm>
    </dsp:sp>
    <dsp:sp modelId="{9FB037BB-BCC7-42E6-887C-F89D191540D7}">
      <dsp:nvSpPr>
        <dsp:cNvPr id="0" name=""/>
        <dsp:cNvSpPr/>
      </dsp:nvSpPr>
      <dsp:spPr>
        <a:xfrm>
          <a:off x="6797278" y="1971"/>
          <a:ext cx="2946796" cy="1768078"/>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u="sng" kern="1200" dirty="0"/>
            <a:t>All</a:t>
          </a:r>
          <a:r>
            <a:rPr lang="en-US" sz="2300" kern="1200" dirty="0"/>
            <a:t> applicants may be subject to pre-employment testing</a:t>
          </a:r>
        </a:p>
      </dsp:txBody>
      <dsp:txXfrm>
        <a:off x="6797278" y="1971"/>
        <a:ext cx="2946796" cy="1768078"/>
      </dsp:txXfrm>
    </dsp:sp>
    <dsp:sp modelId="{9E499F59-65E9-4FB5-A406-F4D72DDBD8FD}">
      <dsp:nvSpPr>
        <dsp:cNvPr id="0" name=""/>
        <dsp:cNvSpPr/>
      </dsp:nvSpPr>
      <dsp:spPr>
        <a:xfrm>
          <a:off x="314324" y="2064729"/>
          <a:ext cx="2946796" cy="1768078"/>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Employees moving to a position that requires CDL</a:t>
          </a:r>
          <a:endParaRPr lang="en-US" sz="2300" kern="1200" dirty="0"/>
        </a:p>
      </dsp:txBody>
      <dsp:txXfrm>
        <a:off x="314324" y="2064729"/>
        <a:ext cx="2946796" cy="1768078"/>
      </dsp:txXfrm>
    </dsp:sp>
    <dsp:sp modelId="{A8326491-B140-4DDF-8DFF-7D817C010E9F}">
      <dsp:nvSpPr>
        <dsp:cNvPr id="0" name=""/>
        <dsp:cNvSpPr/>
      </dsp:nvSpPr>
      <dsp:spPr>
        <a:xfrm>
          <a:off x="3555801" y="2064729"/>
          <a:ext cx="2946796" cy="1768078"/>
        </a:xfrm>
        <a:prstGeom prst="rect">
          <a:avLst/>
        </a:prstGeom>
        <a:solidFill>
          <a:schemeClr val="accent4">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Madison Metro is covered by a slightly different policy</a:t>
          </a:r>
        </a:p>
        <a:p>
          <a:pPr marL="0" lvl="0" indent="0" algn="ctr" defTabSz="1022350">
            <a:lnSpc>
              <a:spcPct val="90000"/>
            </a:lnSpc>
            <a:spcBef>
              <a:spcPct val="0"/>
            </a:spcBef>
            <a:spcAft>
              <a:spcPct val="35000"/>
            </a:spcAft>
            <a:buNone/>
          </a:pPr>
          <a:r>
            <a:rPr lang="en-US" sz="2300" kern="1200" dirty="0"/>
            <a:t>FTA vs FMCSA</a:t>
          </a:r>
        </a:p>
      </dsp:txBody>
      <dsp:txXfrm>
        <a:off x="3555801" y="2064729"/>
        <a:ext cx="2946796" cy="1768078"/>
      </dsp:txXfrm>
    </dsp:sp>
    <dsp:sp modelId="{8A9B72C8-9D4B-4DAC-8C6F-93A90A627DE6}">
      <dsp:nvSpPr>
        <dsp:cNvPr id="0" name=""/>
        <dsp:cNvSpPr/>
      </dsp:nvSpPr>
      <dsp:spPr>
        <a:xfrm>
          <a:off x="6797278" y="2064729"/>
          <a:ext cx="2946796" cy="176807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All other employees</a:t>
          </a:r>
        </a:p>
      </dsp:txBody>
      <dsp:txXfrm>
        <a:off x="6797278" y="2064729"/>
        <a:ext cx="2946796" cy="17680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F5ABC5-3281-472E-B14C-CD8AD3473073}">
      <dsp:nvSpPr>
        <dsp:cNvPr id="0" name=""/>
        <dsp:cNvSpPr/>
      </dsp:nvSpPr>
      <dsp:spPr>
        <a:xfrm>
          <a:off x="3616253" y="403"/>
          <a:ext cx="5424379" cy="667180"/>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mj-lt"/>
            </a:rPr>
            <a:t>Any person applying for a position that requires a CDL must complete a drug test AND alcohol test</a:t>
          </a:r>
        </a:p>
      </dsp:txBody>
      <dsp:txXfrm>
        <a:off x="3616253" y="83801"/>
        <a:ext cx="5174187" cy="500385"/>
      </dsp:txXfrm>
    </dsp:sp>
    <dsp:sp modelId="{20C52438-7A71-4993-BE5D-F40B9BCF6369}">
      <dsp:nvSpPr>
        <dsp:cNvPr id="0" name=""/>
        <dsp:cNvSpPr/>
      </dsp:nvSpPr>
      <dsp:spPr>
        <a:xfrm>
          <a:off x="0" y="403"/>
          <a:ext cx="3616253" cy="66718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b="1" kern="1200" dirty="0">
              <a:latin typeface="+mj-lt"/>
            </a:rPr>
            <a:t>Pre-employment</a:t>
          </a:r>
          <a:endParaRPr lang="en-US" sz="3000" kern="1200" dirty="0">
            <a:latin typeface="+mj-lt"/>
          </a:endParaRPr>
        </a:p>
      </dsp:txBody>
      <dsp:txXfrm>
        <a:off x="32569" y="32972"/>
        <a:ext cx="3551115" cy="602042"/>
      </dsp:txXfrm>
    </dsp:sp>
    <dsp:sp modelId="{B66BAB39-F062-44B4-901B-C5F6B2F5A0E1}">
      <dsp:nvSpPr>
        <dsp:cNvPr id="0" name=""/>
        <dsp:cNvSpPr/>
      </dsp:nvSpPr>
      <dsp:spPr>
        <a:xfrm>
          <a:off x="3616253" y="734301"/>
          <a:ext cx="5424379" cy="667180"/>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mj-lt"/>
            </a:rPr>
            <a:t>Loss of human life, serious injury, citation, major property damage</a:t>
          </a:r>
        </a:p>
      </dsp:txBody>
      <dsp:txXfrm>
        <a:off x="3616253" y="817699"/>
        <a:ext cx="5174187" cy="500385"/>
      </dsp:txXfrm>
    </dsp:sp>
    <dsp:sp modelId="{B0B33518-5746-4A9C-A18C-3CCF1243A7D5}">
      <dsp:nvSpPr>
        <dsp:cNvPr id="0" name=""/>
        <dsp:cNvSpPr/>
      </dsp:nvSpPr>
      <dsp:spPr>
        <a:xfrm>
          <a:off x="0" y="734301"/>
          <a:ext cx="3616253" cy="667180"/>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b="1" kern="1200" dirty="0">
              <a:latin typeface="+mj-lt"/>
            </a:rPr>
            <a:t>Post-accident</a:t>
          </a:r>
        </a:p>
      </dsp:txBody>
      <dsp:txXfrm>
        <a:off x="32569" y="766870"/>
        <a:ext cx="3551115" cy="602042"/>
      </dsp:txXfrm>
    </dsp:sp>
    <dsp:sp modelId="{731D584C-FAB3-4CBB-B23C-36978FD34A19}">
      <dsp:nvSpPr>
        <dsp:cNvPr id="0" name=""/>
        <dsp:cNvSpPr/>
      </dsp:nvSpPr>
      <dsp:spPr>
        <a:xfrm>
          <a:off x="3616253" y="1468200"/>
          <a:ext cx="5424379" cy="667180"/>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mj-lt"/>
            </a:rPr>
            <a:t>Conducted quarterly on randomly selected pool of drivers</a:t>
          </a:r>
        </a:p>
      </dsp:txBody>
      <dsp:txXfrm>
        <a:off x="3616253" y="1551598"/>
        <a:ext cx="5174187" cy="500385"/>
      </dsp:txXfrm>
    </dsp:sp>
    <dsp:sp modelId="{6926422C-6354-4F35-A96B-D4C9384ABBDD}">
      <dsp:nvSpPr>
        <dsp:cNvPr id="0" name=""/>
        <dsp:cNvSpPr/>
      </dsp:nvSpPr>
      <dsp:spPr>
        <a:xfrm>
          <a:off x="0" y="1468200"/>
          <a:ext cx="3616253" cy="667180"/>
        </a:xfrm>
        <a:prstGeom prst="roundRect">
          <a:avLst/>
        </a:prstGeom>
        <a:gradFill rotWithShape="0">
          <a:gsLst>
            <a:gs pos="0">
              <a:schemeClr val="accent4">
                <a:hueOff val="0"/>
                <a:satOff val="0"/>
                <a:lumOff val="0"/>
                <a:alphaOff val="0"/>
                <a:shade val="85000"/>
                <a:satMod val="130000"/>
              </a:schemeClr>
            </a:gs>
            <a:gs pos="34000">
              <a:schemeClr val="accent4">
                <a:hueOff val="0"/>
                <a:satOff val="0"/>
                <a:lumOff val="0"/>
                <a:alphaOff val="0"/>
                <a:shade val="87000"/>
                <a:satMod val="125000"/>
              </a:schemeClr>
            </a:gs>
            <a:gs pos="70000">
              <a:schemeClr val="accent4">
                <a:hueOff val="0"/>
                <a:satOff val="0"/>
                <a:lumOff val="0"/>
                <a:alphaOff val="0"/>
                <a:tint val="100000"/>
                <a:shade val="90000"/>
                <a:satMod val="130000"/>
              </a:schemeClr>
            </a:gs>
            <a:gs pos="100000">
              <a:schemeClr val="accent4">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b="1" kern="1200" dirty="0">
              <a:latin typeface="+mj-lt"/>
            </a:rPr>
            <a:t>Random</a:t>
          </a:r>
          <a:endParaRPr lang="en-US" sz="3000" kern="1200" dirty="0">
            <a:latin typeface="+mj-lt"/>
          </a:endParaRPr>
        </a:p>
      </dsp:txBody>
      <dsp:txXfrm>
        <a:off x="32569" y="1500769"/>
        <a:ext cx="3551115" cy="602042"/>
      </dsp:txXfrm>
    </dsp:sp>
    <dsp:sp modelId="{8C2FBC82-1C96-4242-B341-B2614DA544CE}">
      <dsp:nvSpPr>
        <dsp:cNvPr id="0" name=""/>
        <dsp:cNvSpPr/>
      </dsp:nvSpPr>
      <dsp:spPr>
        <a:xfrm>
          <a:off x="3616253" y="2202098"/>
          <a:ext cx="5424379" cy="667180"/>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mj-lt"/>
            </a:rPr>
            <a:t>Result of trained observers reasonable belief that employee has violated policy</a:t>
          </a:r>
          <a:endParaRPr lang="en-US" sz="1600" kern="1200" dirty="0">
            <a:latin typeface="+mj-lt"/>
          </a:endParaRPr>
        </a:p>
      </dsp:txBody>
      <dsp:txXfrm>
        <a:off x="3616253" y="2285496"/>
        <a:ext cx="5174187" cy="500385"/>
      </dsp:txXfrm>
    </dsp:sp>
    <dsp:sp modelId="{0D24E392-1002-4CD1-A9C3-2FA64E0B5205}">
      <dsp:nvSpPr>
        <dsp:cNvPr id="0" name=""/>
        <dsp:cNvSpPr/>
      </dsp:nvSpPr>
      <dsp:spPr>
        <a:xfrm>
          <a:off x="0" y="2202098"/>
          <a:ext cx="3616253" cy="667180"/>
        </a:xfrm>
        <a:prstGeom prst="roundRect">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b="1" kern="1200" dirty="0">
              <a:latin typeface="+mj-lt"/>
            </a:rPr>
            <a:t>Reasonable Suspicion </a:t>
          </a:r>
        </a:p>
      </dsp:txBody>
      <dsp:txXfrm>
        <a:off x="32569" y="2234667"/>
        <a:ext cx="3551115" cy="602042"/>
      </dsp:txXfrm>
    </dsp:sp>
    <dsp:sp modelId="{4598D88D-57EE-4632-BF32-59487F376569}">
      <dsp:nvSpPr>
        <dsp:cNvPr id="0" name=""/>
        <dsp:cNvSpPr/>
      </dsp:nvSpPr>
      <dsp:spPr>
        <a:xfrm>
          <a:off x="3617136" y="2935996"/>
          <a:ext cx="5419082" cy="716171"/>
        </a:xfrm>
        <a:prstGeom prst="rightArrow">
          <a:avLst>
            <a:gd name="adj1" fmla="val 75000"/>
            <a:gd name="adj2" fmla="val 50000"/>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dirty="0">
              <a:latin typeface="+mj-lt"/>
            </a:rPr>
            <a:t>CDL test for alcohol &gt; 0.04 (return at .00)</a:t>
          </a:r>
        </a:p>
        <a:p>
          <a:pPr marL="171450" lvl="1" indent="-171450" algn="l" defTabSz="755650">
            <a:lnSpc>
              <a:spcPct val="90000"/>
            </a:lnSpc>
            <a:spcBef>
              <a:spcPct val="0"/>
            </a:spcBef>
            <a:spcAft>
              <a:spcPct val="15000"/>
            </a:spcAft>
            <a:buChar char="•"/>
          </a:pPr>
          <a:r>
            <a:rPr lang="en-US" sz="1700" kern="1200" dirty="0">
              <a:latin typeface="+mj-lt"/>
            </a:rPr>
            <a:t>Positive drug/controlled substance test</a:t>
          </a:r>
        </a:p>
      </dsp:txBody>
      <dsp:txXfrm>
        <a:off x="3617136" y="3025517"/>
        <a:ext cx="5150518" cy="537129"/>
      </dsp:txXfrm>
    </dsp:sp>
    <dsp:sp modelId="{125FD7CA-F7FA-4C53-9678-726AA1C13395}">
      <dsp:nvSpPr>
        <dsp:cNvPr id="0" name=""/>
        <dsp:cNvSpPr/>
      </dsp:nvSpPr>
      <dsp:spPr>
        <a:xfrm>
          <a:off x="4414" y="2960492"/>
          <a:ext cx="3612721" cy="667180"/>
        </a:xfrm>
        <a:prstGeom prst="roundRect">
          <a:avLst/>
        </a:prstGeom>
        <a:solidFill>
          <a:schemeClr val="accent5">
            <a:lumMod val="75000"/>
          </a:schemeClr>
        </a:soli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b="1" kern="1200" dirty="0">
              <a:latin typeface="+mj-lt"/>
            </a:rPr>
            <a:t>Return-to-duty</a:t>
          </a:r>
        </a:p>
      </dsp:txBody>
      <dsp:txXfrm>
        <a:off x="36983" y="2993061"/>
        <a:ext cx="3547583" cy="602042"/>
      </dsp:txXfrm>
    </dsp:sp>
    <dsp:sp modelId="{F1035F01-0018-4383-81BF-7E7EE41E3EDE}">
      <dsp:nvSpPr>
        <dsp:cNvPr id="0" name=""/>
        <dsp:cNvSpPr/>
      </dsp:nvSpPr>
      <dsp:spPr>
        <a:xfrm>
          <a:off x="3616253" y="3718886"/>
          <a:ext cx="5424379" cy="667180"/>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dirty="0">
              <a:latin typeface="+mj-lt"/>
            </a:rPr>
            <a:t>Unannounced testing prescribed SAP to ensure compliance to treatment program</a:t>
          </a:r>
        </a:p>
      </dsp:txBody>
      <dsp:txXfrm>
        <a:off x="3616253" y="3802284"/>
        <a:ext cx="5174187" cy="500385"/>
      </dsp:txXfrm>
    </dsp:sp>
    <dsp:sp modelId="{216B482A-E0EA-4122-BAD7-4342B81782EA}">
      <dsp:nvSpPr>
        <dsp:cNvPr id="0" name=""/>
        <dsp:cNvSpPr/>
      </dsp:nvSpPr>
      <dsp:spPr>
        <a:xfrm>
          <a:off x="0" y="3718886"/>
          <a:ext cx="3616253" cy="66718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b="1" kern="1200" dirty="0">
              <a:latin typeface="+mj-lt"/>
            </a:rPr>
            <a:t>Follow-up</a:t>
          </a:r>
          <a:r>
            <a:rPr lang="en-US" sz="3000" kern="1200" dirty="0">
              <a:latin typeface="+mj-lt"/>
            </a:rPr>
            <a:t> </a:t>
          </a:r>
        </a:p>
      </dsp:txBody>
      <dsp:txXfrm>
        <a:off x="32569" y="3751455"/>
        <a:ext cx="3551115" cy="6020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2BEB8E-32DA-415C-B147-768481594AF9}">
      <dsp:nvSpPr>
        <dsp:cNvPr id="0" name=""/>
        <dsp:cNvSpPr/>
      </dsp:nvSpPr>
      <dsp:spPr>
        <a:xfrm>
          <a:off x="8840" y="1000827"/>
          <a:ext cx="2642294" cy="158537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Clearinghouse check and Drug screen conducted prior to obtaining position</a:t>
          </a:r>
        </a:p>
      </dsp:txBody>
      <dsp:txXfrm>
        <a:off x="55274" y="1047261"/>
        <a:ext cx="2549426" cy="1492508"/>
      </dsp:txXfrm>
    </dsp:sp>
    <dsp:sp modelId="{E6B0C98B-0139-40A7-AC78-7ABB317F4EB8}">
      <dsp:nvSpPr>
        <dsp:cNvPr id="0" name=""/>
        <dsp:cNvSpPr/>
      </dsp:nvSpPr>
      <dsp:spPr>
        <a:xfrm>
          <a:off x="2915364" y="1465870"/>
          <a:ext cx="560166" cy="655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915364" y="1596928"/>
        <a:ext cx="392116" cy="393173"/>
      </dsp:txXfrm>
    </dsp:sp>
    <dsp:sp modelId="{BFC7443A-5891-4432-92A9-1A18C8DA7DA9}">
      <dsp:nvSpPr>
        <dsp:cNvPr id="0" name=""/>
        <dsp:cNvSpPr/>
      </dsp:nvSpPr>
      <dsp:spPr>
        <a:xfrm>
          <a:off x="3708052" y="1000827"/>
          <a:ext cx="2642294" cy="158537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Breath Alcohol Test conducted on first day</a:t>
          </a:r>
        </a:p>
      </dsp:txBody>
      <dsp:txXfrm>
        <a:off x="3754486" y="1047261"/>
        <a:ext cx="2549426" cy="1492508"/>
      </dsp:txXfrm>
    </dsp:sp>
    <dsp:sp modelId="{D13AF51B-96F5-49EB-8D18-F9FA6CB30714}">
      <dsp:nvSpPr>
        <dsp:cNvPr id="0" name=""/>
        <dsp:cNvSpPr/>
      </dsp:nvSpPr>
      <dsp:spPr>
        <a:xfrm>
          <a:off x="6614576" y="1465870"/>
          <a:ext cx="560166" cy="655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6614576" y="1596928"/>
        <a:ext cx="392116" cy="393173"/>
      </dsp:txXfrm>
    </dsp:sp>
    <dsp:sp modelId="{079FAC5C-C083-406A-8325-CE1528D0399F}">
      <dsp:nvSpPr>
        <dsp:cNvPr id="0" name=""/>
        <dsp:cNvSpPr/>
      </dsp:nvSpPr>
      <dsp:spPr>
        <a:xfrm>
          <a:off x="7407265" y="1000827"/>
          <a:ext cx="2642294" cy="158537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Results must be provided prior to beginning work in safety sensitive position</a:t>
          </a:r>
        </a:p>
      </dsp:txBody>
      <dsp:txXfrm>
        <a:off x="7453699" y="1047261"/>
        <a:ext cx="2549426" cy="14925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2BEB8E-32DA-415C-B147-768481594AF9}">
      <dsp:nvSpPr>
        <dsp:cNvPr id="0" name=""/>
        <dsp:cNvSpPr/>
      </dsp:nvSpPr>
      <dsp:spPr>
        <a:xfrm>
          <a:off x="5045" y="976640"/>
          <a:ext cx="2205905" cy="163374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Employee hired without CDL/Permit</a:t>
          </a:r>
        </a:p>
        <a:p>
          <a:pPr marL="0" lvl="0" indent="0" algn="ctr" defTabSz="800100">
            <a:lnSpc>
              <a:spcPct val="90000"/>
            </a:lnSpc>
            <a:spcBef>
              <a:spcPct val="0"/>
            </a:spcBef>
            <a:spcAft>
              <a:spcPct val="35000"/>
            </a:spcAft>
            <a:buNone/>
          </a:pPr>
          <a:r>
            <a:rPr lang="en-US" sz="1800" kern="1200" dirty="0"/>
            <a:t>DER and Analyst Informed</a:t>
          </a:r>
        </a:p>
      </dsp:txBody>
      <dsp:txXfrm>
        <a:off x="52896" y="1024491"/>
        <a:ext cx="2110203" cy="1538047"/>
      </dsp:txXfrm>
    </dsp:sp>
    <dsp:sp modelId="{E6B0C98B-0139-40A7-AC78-7ABB317F4EB8}">
      <dsp:nvSpPr>
        <dsp:cNvPr id="0" name=""/>
        <dsp:cNvSpPr/>
      </dsp:nvSpPr>
      <dsp:spPr>
        <a:xfrm>
          <a:off x="2431541" y="1519983"/>
          <a:ext cx="467652" cy="5470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431541" y="1629396"/>
        <a:ext cx="327356" cy="328238"/>
      </dsp:txXfrm>
    </dsp:sp>
    <dsp:sp modelId="{BFC7443A-5891-4432-92A9-1A18C8DA7DA9}">
      <dsp:nvSpPr>
        <dsp:cNvPr id="0" name=""/>
        <dsp:cNvSpPr/>
      </dsp:nvSpPr>
      <dsp:spPr>
        <a:xfrm>
          <a:off x="3093313" y="976640"/>
          <a:ext cx="2205905" cy="163374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CDL/Permit obtained by deadline</a:t>
          </a:r>
        </a:p>
        <a:p>
          <a:pPr marL="0" lvl="0" indent="0" algn="ctr" defTabSz="800100">
            <a:lnSpc>
              <a:spcPct val="90000"/>
            </a:lnSpc>
            <a:spcBef>
              <a:spcPct val="0"/>
            </a:spcBef>
            <a:spcAft>
              <a:spcPct val="35000"/>
            </a:spcAft>
            <a:buNone/>
          </a:pPr>
          <a:r>
            <a:rPr lang="en-US" sz="1800" kern="1200" dirty="0"/>
            <a:t>Reach out to DER to schedule Pre-employment tests</a:t>
          </a:r>
        </a:p>
      </dsp:txBody>
      <dsp:txXfrm>
        <a:off x="3141164" y="1024491"/>
        <a:ext cx="2110203" cy="1538047"/>
      </dsp:txXfrm>
    </dsp:sp>
    <dsp:sp modelId="{D13AF51B-96F5-49EB-8D18-F9FA6CB30714}">
      <dsp:nvSpPr>
        <dsp:cNvPr id="0" name=""/>
        <dsp:cNvSpPr/>
      </dsp:nvSpPr>
      <dsp:spPr>
        <a:xfrm>
          <a:off x="5519809" y="1519983"/>
          <a:ext cx="467652" cy="5470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519809" y="1629396"/>
        <a:ext cx="327356" cy="328238"/>
      </dsp:txXfrm>
    </dsp:sp>
    <dsp:sp modelId="{079FAC5C-C083-406A-8325-CE1528D0399F}">
      <dsp:nvSpPr>
        <dsp:cNvPr id="0" name=""/>
        <dsp:cNvSpPr/>
      </dsp:nvSpPr>
      <dsp:spPr>
        <a:xfrm>
          <a:off x="6181581" y="976640"/>
          <a:ext cx="2205905" cy="163374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Employee completes clearinghouse and drug test</a:t>
          </a:r>
        </a:p>
      </dsp:txBody>
      <dsp:txXfrm>
        <a:off x="6229432" y="1024491"/>
        <a:ext cx="2110203" cy="1538047"/>
      </dsp:txXfrm>
    </dsp:sp>
    <dsp:sp modelId="{3AB86A22-E383-4947-84C2-2C7EEB8FF6C4}">
      <dsp:nvSpPr>
        <dsp:cNvPr id="0" name=""/>
        <dsp:cNvSpPr/>
      </dsp:nvSpPr>
      <dsp:spPr>
        <a:xfrm>
          <a:off x="8608078" y="1519983"/>
          <a:ext cx="467652" cy="5470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608078" y="1629396"/>
        <a:ext cx="327356" cy="328238"/>
      </dsp:txXfrm>
    </dsp:sp>
    <dsp:sp modelId="{0B39FE99-A94B-47B0-AE0E-56B29B60A51E}">
      <dsp:nvSpPr>
        <dsp:cNvPr id="0" name=""/>
        <dsp:cNvSpPr/>
      </dsp:nvSpPr>
      <dsp:spPr>
        <a:xfrm>
          <a:off x="9269849" y="976640"/>
          <a:ext cx="2205905" cy="163374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Once drug test and </a:t>
          </a:r>
        </a:p>
      </dsp:txBody>
      <dsp:txXfrm>
        <a:off x="9317700" y="1024491"/>
        <a:ext cx="2110203" cy="153804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215C9-41B7-4EFD-9469-F2BA02EFC35C}">
      <dsp:nvSpPr>
        <dsp:cNvPr id="0" name=""/>
        <dsp:cNvSpPr/>
      </dsp:nvSpPr>
      <dsp:spPr>
        <a:xfrm>
          <a:off x="0" y="0"/>
          <a:ext cx="8549640" cy="120681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Prior to employment, employees are required to go online and provide authorization for us to complete a full query through the Federal Drug and Alcohol Clearinghouse</a:t>
          </a:r>
        </a:p>
      </dsp:txBody>
      <dsp:txXfrm>
        <a:off x="35346" y="35346"/>
        <a:ext cx="7247390" cy="1136125"/>
      </dsp:txXfrm>
    </dsp:sp>
    <dsp:sp modelId="{C1E79CA6-2223-4509-958F-B729D5C93779}">
      <dsp:nvSpPr>
        <dsp:cNvPr id="0" name=""/>
        <dsp:cNvSpPr/>
      </dsp:nvSpPr>
      <dsp:spPr>
        <a:xfrm>
          <a:off x="754379" y="1407953"/>
          <a:ext cx="8549640" cy="1206817"/>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Employees are to register with the Drug and Alcohol Clearinghouse at this time</a:t>
          </a:r>
        </a:p>
      </dsp:txBody>
      <dsp:txXfrm>
        <a:off x="789725" y="1443299"/>
        <a:ext cx="6940136" cy="1136125"/>
      </dsp:txXfrm>
    </dsp:sp>
    <dsp:sp modelId="{7E605F5E-7A5C-4CC6-B497-89A885D9AC5F}">
      <dsp:nvSpPr>
        <dsp:cNvPr id="0" name=""/>
        <dsp:cNvSpPr/>
      </dsp:nvSpPr>
      <dsp:spPr>
        <a:xfrm>
          <a:off x="1508759" y="2815907"/>
          <a:ext cx="8549640" cy="1206817"/>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Provided the employee is not listed in the Clearinghouse as “prohibited, they are allowed to move forward in the hiring process</a:t>
          </a:r>
        </a:p>
      </dsp:txBody>
      <dsp:txXfrm>
        <a:off x="1544105" y="2851253"/>
        <a:ext cx="6940136" cy="1136125"/>
      </dsp:txXfrm>
    </dsp:sp>
    <dsp:sp modelId="{DB08CB9B-266D-4678-9865-21C2C6CD2F10}">
      <dsp:nvSpPr>
        <dsp:cNvPr id="0" name=""/>
        <dsp:cNvSpPr/>
      </dsp:nvSpPr>
      <dsp:spPr>
        <a:xfrm>
          <a:off x="7765208" y="915169"/>
          <a:ext cx="784431" cy="784431"/>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7941705" y="915169"/>
        <a:ext cx="431437" cy="590284"/>
      </dsp:txXfrm>
    </dsp:sp>
    <dsp:sp modelId="{61F436B3-4E03-417E-AAF2-D620570675C7}">
      <dsp:nvSpPr>
        <dsp:cNvPr id="0" name=""/>
        <dsp:cNvSpPr/>
      </dsp:nvSpPr>
      <dsp:spPr>
        <a:xfrm>
          <a:off x="8519588" y="2315078"/>
          <a:ext cx="784431" cy="784431"/>
        </a:xfrm>
        <a:prstGeom prst="downArrow">
          <a:avLst>
            <a:gd name="adj1" fmla="val 55000"/>
            <a:gd name="adj2" fmla="val 45000"/>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696085" y="2315078"/>
        <a:ext cx="431437" cy="59028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81845-46DB-4EA3-9E34-776B31C5B8BF}">
      <dsp:nvSpPr>
        <dsp:cNvPr id="0" name=""/>
        <dsp:cNvSpPr/>
      </dsp:nvSpPr>
      <dsp:spPr>
        <a:xfrm>
          <a:off x="0" y="0"/>
          <a:ext cx="8549640" cy="120681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Employees sign a limited query consent form upon hire that allows the City to perform an annual limited query</a:t>
          </a:r>
        </a:p>
      </dsp:txBody>
      <dsp:txXfrm>
        <a:off x="35346" y="35346"/>
        <a:ext cx="7247390" cy="1136125"/>
      </dsp:txXfrm>
    </dsp:sp>
    <dsp:sp modelId="{74F5707E-F0A3-4B54-B5C5-60D0C1804C2F}">
      <dsp:nvSpPr>
        <dsp:cNvPr id="0" name=""/>
        <dsp:cNvSpPr/>
      </dsp:nvSpPr>
      <dsp:spPr>
        <a:xfrm>
          <a:off x="754379" y="1407953"/>
          <a:ext cx="8549640" cy="1206817"/>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After conducting the annual limited query, the City may have some employees who are listed as “record found” and the employee is sent a notice that they are required to give permission for a full query</a:t>
          </a:r>
        </a:p>
      </dsp:txBody>
      <dsp:txXfrm>
        <a:off x="789725" y="1443299"/>
        <a:ext cx="6940136" cy="1136125"/>
      </dsp:txXfrm>
    </dsp:sp>
    <dsp:sp modelId="{BF84B599-C93F-4A60-8999-EDDFBEB67389}">
      <dsp:nvSpPr>
        <dsp:cNvPr id="0" name=""/>
        <dsp:cNvSpPr/>
      </dsp:nvSpPr>
      <dsp:spPr>
        <a:xfrm>
          <a:off x="1508759" y="2815907"/>
          <a:ext cx="8549640" cy="1206817"/>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If they do not provide that authorization in 24 hours they are required to be removed from safety sensitive work</a:t>
          </a:r>
        </a:p>
      </dsp:txBody>
      <dsp:txXfrm>
        <a:off x="1544105" y="2851253"/>
        <a:ext cx="6940136" cy="1136125"/>
      </dsp:txXfrm>
    </dsp:sp>
    <dsp:sp modelId="{576EF892-50E7-42EF-A504-F55448AEC02C}">
      <dsp:nvSpPr>
        <dsp:cNvPr id="0" name=""/>
        <dsp:cNvSpPr/>
      </dsp:nvSpPr>
      <dsp:spPr>
        <a:xfrm>
          <a:off x="7765208" y="915169"/>
          <a:ext cx="784431" cy="784431"/>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7941705" y="915169"/>
        <a:ext cx="431437" cy="590284"/>
      </dsp:txXfrm>
    </dsp:sp>
    <dsp:sp modelId="{9A1E6169-12A1-43D9-9256-7A99FAC2E6BB}">
      <dsp:nvSpPr>
        <dsp:cNvPr id="0" name=""/>
        <dsp:cNvSpPr/>
      </dsp:nvSpPr>
      <dsp:spPr>
        <a:xfrm>
          <a:off x="8519588" y="2315078"/>
          <a:ext cx="784431" cy="784431"/>
        </a:xfrm>
        <a:prstGeom prst="downArrow">
          <a:avLst>
            <a:gd name="adj1" fmla="val 55000"/>
            <a:gd name="adj2" fmla="val 45000"/>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696085" y="2315078"/>
        <a:ext cx="431437" cy="59028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558BB1-AE5F-4F7B-B9A5-5117FE9C7D87}">
      <dsp:nvSpPr>
        <dsp:cNvPr id="0" name=""/>
        <dsp:cNvSpPr/>
      </dsp:nvSpPr>
      <dsp:spPr>
        <a:xfrm>
          <a:off x="8840" y="1218674"/>
          <a:ext cx="2642294" cy="158537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CDL drivers tested in cases of </a:t>
          </a:r>
          <a:r>
            <a:rPr lang="en-US" sz="1900" kern="1200" dirty="0">
              <a:latin typeface="+mj-lt"/>
            </a:rPr>
            <a:t>Loss of human life, serious injury, citation, major property damage</a:t>
          </a:r>
          <a:endParaRPr lang="en-US" sz="1900" kern="1200" dirty="0"/>
        </a:p>
      </dsp:txBody>
      <dsp:txXfrm>
        <a:off x="55274" y="1265108"/>
        <a:ext cx="2549426" cy="1492508"/>
      </dsp:txXfrm>
    </dsp:sp>
    <dsp:sp modelId="{D3F522DA-7C88-497A-9488-3A6A070FAF63}">
      <dsp:nvSpPr>
        <dsp:cNvPr id="0" name=""/>
        <dsp:cNvSpPr/>
      </dsp:nvSpPr>
      <dsp:spPr>
        <a:xfrm>
          <a:off x="2915364" y="1683717"/>
          <a:ext cx="560166" cy="655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915364" y="1814775"/>
        <a:ext cx="392116" cy="393173"/>
      </dsp:txXfrm>
    </dsp:sp>
    <dsp:sp modelId="{CD839D1C-1C80-4609-906E-B8F496B66AE0}">
      <dsp:nvSpPr>
        <dsp:cNvPr id="0" name=""/>
        <dsp:cNvSpPr/>
      </dsp:nvSpPr>
      <dsp:spPr>
        <a:xfrm>
          <a:off x="3708052" y="1218674"/>
          <a:ext cx="2642294" cy="158537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Non-CDL drivers tested at discretion of the Police Department</a:t>
          </a:r>
        </a:p>
      </dsp:txBody>
      <dsp:txXfrm>
        <a:off x="3754486" y="1265108"/>
        <a:ext cx="2549426" cy="1492508"/>
      </dsp:txXfrm>
    </dsp:sp>
    <dsp:sp modelId="{532170D8-743F-4ADE-B4CA-4B927F235371}">
      <dsp:nvSpPr>
        <dsp:cNvPr id="0" name=""/>
        <dsp:cNvSpPr/>
      </dsp:nvSpPr>
      <dsp:spPr>
        <a:xfrm>
          <a:off x="6614576" y="1683717"/>
          <a:ext cx="560166" cy="655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614576" y="1814775"/>
        <a:ext cx="392116" cy="393173"/>
      </dsp:txXfrm>
    </dsp:sp>
    <dsp:sp modelId="{ADEC1982-1C5E-4F6D-B60C-771D2C0263DF}">
      <dsp:nvSpPr>
        <dsp:cNvPr id="0" name=""/>
        <dsp:cNvSpPr/>
      </dsp:nvSpPr>
      <dsp:spPr>
        <a:xfrm>
          <a:off x="7407265" y="1218674"/>
          <a:ext cx="2642294" cy="158537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Cannot return to safety sensitive work until test results are received</a:t>
          </a:r>
        </a:p>
      </dsp:txBody>
      <dsp:txXfrm>
        <a:off x="7453699" y="1265108"/>
        <a:ext cx="2549426" cy="149250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30339-8443-4BE0-AE58-4AD74C4370FB}">
      <dsp:nvSpPr>
        <dsp:cNvPr id="0" name=""/>
        <dsp:cNvSpPr/>
      </dsp:nvSpPr>
      <dsp:spPr>
        <a:xfrm>
          <a:off x="8768" y="1476595"/>
          <a:ext cx="2620710" cy="157242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City tests 50% of the total number of CDL drivers for drugs</a:t>
          </a:r>
        </a:p>
      </dsp:txBody>
      <dsp:txXfrm>
        <a:off x="54823" y="1522650"/>
        <a:ext cx="2528600" cy="1480316"/>
      </dsp:txXfrm>
    </dsp:sp>
    <dsp:sp modelId="{BF3F869C-A409-4B2C-BEF3-1ADA68DF4297}">
      <dsp:nvSpPr>
        <dsp:cNvPr id="0" name=""/>
        <dsp:cNvSpPr/>
      </dsp:nvSpPr>
      <dsp:spPr>
        <a:xfrm>
          <a:off x="2891549" y="1937840"/>
          <a:ext cx="555590" cy="6499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891549" y="2067827"/>
        <a:ext cx="388913" cy="389962"/>
      </dsp:txXfrm>
    </dsp:sp>
    <dsp:sp modelId="{E65479A3-79B3-4D59-89D9-82425CE95978}">
      <dsp:nvSpPr>
        <dsp:cNvPr id="0" name=""/>
        <dsp:cNvSpPr/>
      </dsp:nvSpPr>
      <dsp:spPr>
        <a:xfrm>
          <a:off x="3677763" y="1476595"/>
          <a:ext cx="2620710" cy="157242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City tests 10% of the total number of CDL holders for alcohol</a:t>
          </a:r>
        </a:p>
      </dsp:txBody>
      <dsp:txXfrm>
        <a:off x="3723818" y="1522650"/>
        <a:ext cx="2528600" cy="1480316"/>
      </dsp:txXfrm>
    </dsp:sp>
    <dsp:sp modelId="{EB9B8D43-44F7-432D-A272-36A00EFC7D4D}">
      <dsp:nvSpPr>
        <dsp:cNvPr id="0" name=""/>
        <dsp:cNvSpPr/>
      </dsp:nvSpPr>
      <dsp:spPr>
        <a:xfrm>
          <a:off x="6560544" y="1937840"/>
          <a:ext cx="555590" cy="6499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6560544" y="2067827"/>
        <a:ext cx="388913" cy="389962"/>
      </dsp:txXfrm>
    </dsp:sp>
    <dsp:sp modelId="{96194669-3BC2-4031-AC84-F3C30FA61749}">
      <dsp:nvSpPr>
        <dsp:cNvPr id="0" name=""/>
        <dsp:cNvSpPr/>
      </dsp:nvSpPr>
      <dsp:spPr>
        <a:xfrm>
          <a:off x="7346758" y="1476595"/>
          <a:ext cx="2620710" cy="157242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Some test results are provided immediately, but if awaiting results employees can return to work</a:t>
          </a:r>
        </a:p>
      </dsp:txBody>
      <dsp:txXfrm>
        <a:off x="7392813" y="1522650"/>
        <a:ext cx="2528600" cy="148031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AF3354-B78A-4BB0-96E3-CED03D9E205D}">
      <dsp:nvSpPr>
        <dsp:cNvPr id="0" name=""/>
        <dsp:cNvSpPr/>
      </dsp:nvSpPr>
      <dsp:spPr>
        <a:xfrm>
          <a:off x="0" y="17677"/>
          <a:ext cx="10058399" cy="64759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1.  Tests are entered electronically in the portal</a:t>
          </a:r>
        </a:p>
      </dsp:txBody>
      <dsp:txXfrm>
        <a:off x="31613" y="49290"/>
        <a:ext cx="9995173" cy="584369"/>
      </dsp:txXfrm>
    </dsp:sp>
    <dsp:sp modelId="{9D21AEA7-803C-4F76-B532-D3EDB1A6296A}">
      <dsp:nvSpPr>
        <dsp:cNvPr id="0" name=""/>
        <dsp:cNvSpPr/>
      </dsp:nvSpPr>
      <dsp:spPr>
        <a:xfrm>
          <a:off x="0" y="665272"/>
          <a:ext cx="10058399" cy="1089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This will produce an “</a:t>
          </a:r>
          <a:r>
            <a:rPr lang="en-US" sz="2100" kern="1200" dirty="0" err="1"/>
            <a:t>ePASSPORT</a:t>
          </a:r>
          <a:r>
            <a:rPr lang="en-US" sz="2100" kern="1200" dirty="0"/>
            <a:t>” which is the new testing notification form</a:t>
          </a:r>
        </a:p>
        <a:p>
          <a:pPr marL="228600" lvl="1" indent="-228600" algn="l" defTabSz="933450">
            <a:lnSpc>
              <a:spcPct val="90000"/>
            </a:lnSpc>
            <a:spcBef>
              <a:spcPct val="0"/>
            </a:spcBef>
            <a:spcAft>
              <a:spcPct val="20000"/>
            </a:spcAft>
            <a:buChar char="•"/>
          </a:pPr>
          <a:r>
            <a:rPr lang="en-US" sz="2100" kern="1200" dirty="0"/>
            <a:t>Requires no “Notice Provided by” signature</a:t>
          </a:r>
        </a:p>
        <a:p>
          <a:pPr marL="228600" lvl="1" indent="-228600" algn="l" defTabSz="933450">
            <a:lnSpc>
              <a:spcPct val="90000"/>
            </a:lnSpc>
            <a:spcBef>
              <a:spcPct val="0"/>
            </a:spcBef>
            <a:spcAft>
              <a:spcPct val="20000"/>
            </a:spcAft>
            <a:buChar char="•"/>
          </a:pPr>
          <a:r>
            <a:rPr lang="en-US" sz="2100" kern="1200" dirty="0"/>
            <a:t>Will be emailed to the department, no physical pickup</a:t>
          </a:r>
        </a:p>
      </dsp:txBody>
      <dsp:txXfrm>
        <a:off x="0" y="665272"/>
        <a:ext cx="10058399" cy="1089854"/>
      </dsp:txXfrm>
    </dsp:sp>
    <dsp:sp modelId="{67B7A4E3-F5B3-49BE-82FB-6F27D3DFF5C7}">
      <dsp:nvSpPr>
        <dsp:cNvPr id="0" name=""/>
        <dsp:cNvSpPr/>
      </dsp:nvSpPr>
      <dsp:spPr>
        <a:xfrm>
          <a:off x="0" y="1681052"/>
          <a:ext cx="10058399" cy="64759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2.  Tests are performed, like usual</a:t>
          </a:r>
        </a:p>
      </dsp:txBody>
      <dsp:txXfrm>
        <a:off x="31613" y="1712665"/>
        <a:ext cx="9995173" cy="584369"/>
      </dsp:txXfrm>
    </dsp:sp>
    <dsp:sp modelId="{30003240-E051-4491-9B82-9F6B13C81073}">
      <dsp:nvSpPr>
        <dsp:cNvPr id="0" name=""/>
        <dsp:cNvSpPr/>
      </dsp:nvSpPr>
      <dsp:spPr>
        <a:xfrm>
          <a:off x="0" y="3179892"/>
          <a:ext cx="10058399" cy="647595"/>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3.  CDR maintains all paperwork</a:t>
          </a:r>
        </a:p>
      </dsp:txBody>
      <dsp:txXfrm>
        <a:off x="31613" y="3211505"/>
        <a:ext cx="9995173" cy="584369"/>
      </dsp:txXfrm>
    </dsp:sp>
    <dsp:sp modelId="{C9383D2F-FB9D-45DD-AA26-66D9C5AA1372}">
      <dsp:nvSpPr>
        <dsp:cNvPr id="0" name=""/>
        <dsp:cNvSpPr/>
      </dsp:nvSpPr>
      <dsp:spPr>
        <a:xfrm>
          <a:off x="0" y="3145754"/>
          <a:ext cx="10058399" cy="145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34290" rIns="192024" bIns="34290" numCol="1" spcCol="1270" anchor="t" anchorCtr="0">
          <a:noAutofit/>
        </a:bodyPr>
        <a:lstStyle/>
        <a:p>
          <a:pPr marL="228600" lvl="1" indent="-228600" algn="l" defTabSz="933450">
            <a:lnSpc>
              <a:spcPct val="90000"/>
            </a:lnSpc>
            <a:spcBef>
              <a:spcPct val="0"/>
            </a:spcBef>
            <a:spcAft>
              <a:spcPct val="20000"/>
            </a:spcAft>
            <a:buChar char="•"/>
          </a:pPr>
          <a:endParaRPr lang="en-US" sz="2100" kern="1200" dirty="0"/>
        </a:p>
        <a:p>
          <a:pPr marL="228600" lvl="1" indent="-228600" algn="l" defTabSz="933450">
            <a:lnSpc>
              <a:spcPct val="90000"/>
            </a:lnSpc>
            <a:spcBef>
              <a:spcPct val="0"/>
            </a:spcBef>
            <a:spcAft>
              <a:spcPct val="20000"/>
            </a:spcAft>
            <a:buChar char="•"/>
          </a:pPr>
          <a:endParaRPr lang="en-US" sz="2100" kern="1200" dirty="0"/>
        </a:p>
        <a:p>
          <a:pPr marL="228600" lvl="1" indent="-228600" algn="l" defTabSz="933450">
            <a:lnSpc>
              <a:spcPct val="90000"/>
            </a:lnSpc>
            <a:spcBef>
              <a:spcPct val="0"/>
            </a:spcBef>
            <a:spcAft>
              <a:spcPct val="20000"/>
            </a:spcAft>
            <a:buChar char="•"/>
          </a:pPr>
          <a:r>
            <a:rPr lang="en-US" sz="2100" kern="1200" dirty="0"/>
            <a:t>Will print both results and CCF (Chain of Custody) directly from portal</a:t>
          </a:r>
        </a:p>
        <a:p>
          <a:pPr marL="228600" lvl="1" indent="-228600" algn="l" defTabSz="933450">
            <a:lnSpc>
              <a:spcPct val="90000"/>
            </a:lnSpc>
            <a:spcBef>
              <a:spcPct val="0"/>
            </a:spcBef>
            <a:spcAft>
              <a:spcPct val="20000"/>
            </a:spcAft>
            <a:buChar char="•"/>
          </a:pPr>
          <a:r>
            <a:rPr lang="en-US" sz="2100" kern="1200" dirty="0"/>
            <a:t>No more inter-d exchange of these forms</a:t>
          </a:r>
        </a:p>
      </dsp:txBody>
      <dsp:txXfrm>
        <a:off x="0" y="3145754"/>
        <a:ext cx="10058399" cy="145314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AF3354-B78A-4BB0-96E3-CED03D9E205D}">
      <dsp:nvSpPr>
        <dsp:cNvPr id="0" name=""/>
        <dsp:cNvSpPr/>
      </dsp:nvSpPr>
      <dsp:spPr>
        <a:xfrm>
          <a:off x="0" y="84906"/>
          <a:ext cx="10058399" cy="57563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1.  Tests are still filled out on the paper Test Notification Form</a:t>
          </a:r>
        </a:p>
      </dsp:txBody>
      <dsp:txXfrm>
        <a:off x="28100" y="113006"/>
        <a:ext cx="10002199" cy="519439"/>
      </dsp:txXfrm>
    </dsp:sp>
    <dsp:sp modelId="{9D21AEA7-803C-4F76-B532-D3EDB1A6296A}">
      <dsp:nvSpPr>
        <dsp:cNvPr id="0" name=""/>
        <dsp:cNvSpPr/>
      </dsp:nvSpPr>
      <dsp:spPr>
        <a:xfrm>
          <a:off x="0" y="660546"/>
          <a:ext cx="10058399" cy="131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Primarily used for first day BATs, PM scheduled employees, and rescheduled random tests</a:t>
          </a:r>
        </a:p>
        <a:p>
          <a:pPr marL="171450" lvl="1" indent="-171450" algn="l" defTabSz="844550">
            <a:lnSpc>
              <a:spcPct val="90000"/>
            </a:lnSpc>
            <a:spcBef>
              <a:spcPct val="0"/>
            </a:spcBef>
            <a:spcAft>
              <a:spcPct val="20000"/>
            </a:spcAft>
            <a:buChar char="•"/>
          </a:pPr>
          <a:r>
            <a:rPr lang="en-US" sz="1900" kern="1200" dirty="0"/>
            <a:t>Requires a “Notice Provided by” signature in the top right corner</a:t>
          </a:r>
        </a:p>
        <a:p>
          <a:pPr marL="171450" lvl="1" indent="-171450" algn="l" defTabSz="844550">
            <a:lnSpc>
              <a:spcPct val="90000"/>
            </a:lnSpc>
            <a:spcBef>
              <a:spcPct val="0"/>
            </a:spcBef>
            <a:spcAft>
              <a:spcPct val="20000"/>
            </a:spcAft>
            <a:buChar char="•"/>
          </a:pPr>
          <a:r>
            <a:rPr lang="en-US" sz="1900" kern="1200" dirty="0"/>
            <a:t>For pre-employment BATs or one-off reschedules notification forms will be sent Inter-D</a:t>
          </a:r>
        </a:p>
        <a:p>
          <a:pPr marL="171450" lvl="1" indent="-171450" algn="l" defTabSz="844550">
            <a:lnSpc>
              <a:spcPct val="90000"/>
            </a:lnSpc>
            <a:spcBef>
              <a:spcPct val="0"/>
            </a:spcBef>
            <a:spcAft>
              <a:spcPct val="20000"/>
            </a:spcAft>
            <a:buChar char="•"/>
          </a:pPr>
          <a:r>
            <a:rPr lang="en-US" sz="1900" kern="1200" dirty="0"/>
            <a:t>For a batch of random tests DER will hand-deliver to department contact</a:t>
          </a:r>
        </a:p>
      </dsp:txBody>
      <dsp:txXfrm>
        <a:off x="0" y="660546"/>
        <a:ext cx="10058399" cy="1316520"/>
      </dsp:txXfrm>
    </dsp:sp>
    <dsp:sp modelId="{67B7A4E3-F5B3-49BE-82FB-6F27D3DFF5C7}">
      <dsp:nvSpPr>
        <dsp:cNvPr id="0" name=""/>
        <dsp:cNvSpPr/>
      </dsp:nvSpPr>
      <dsp:spPr>
        <a:xfrm>
          <a:off x="0" y="1911223"/>
          <a:ext cx="10058399" cy="575639"/>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2.  Tests are performed, like usual</a:t>
          </a:r>
        </a:p>
      </dsp:txBody>
      <dsp:txXfrm>
        <a:off x="28100" y="1939323"/>
        <a:ext cx="10002199" cy="519439"/>
      </dsp:txXfrm>
    </dsp:sp>
    <dsp:sp modelId="{30003240-E051-4491-9B82-9F6B13C81073}">
      <dsp:nvSpPr>
        <dsp:cNvPr id="0" name=""/>
        <dsp:cNvSpPr/>
      </dsp:nvSpPr>
      <dsp:spPr>
        <a:xfrm>
          <a:off x="0" y="3255481"/>
          <a:ext cx="10058399" cy="575639"/>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3.  CDR maintains all paperwork</a:t>
          </a:r>
        </a:p>
      </dsp:txBody>
      <dsp:txXfrm>
        <a:off x="28100" y="3283581"/>
        <a:ext cx="10002199" cy="519439"/>
      </dsp:txXfrm>
    </dsp:sp>
    <dsp:sp modelId="{C9383D2F-FB9D-45DD-AA26-66D9C5AA1372}">
      <dsp:nvSpPr>
        <dsp:cNvPr id="0" name=""/>
        <dsp:cNvSpPr/>
      </dsp:nvSpPr>
      <dsp:spPr>
        <a:xfrm>
          <a:off x="0" y="3282373"/>
          <a:ext cx="10058399" cy="131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30480" rIns="170688" bIns="30480" numCol="1" spcCol="1270" anchor="t" anchorCtr="0">
          <a:noAutofit/>
        </a:bodyPr>
        <a:lstStyle/>
        <a:p>
          <a:pPr marL="171450" lvl="1" indent="-171450" algn="l" defTabSz="844550">
            <a:lnSpc>
              <a:spcPct val="90000"/>
            </a:lnSpc>
            <a:spcBef>
              <a:spcPct val="0"/>
            </a:spcBef>
            <a:spcAft>
              <a:spcPct val="20000"/>
            </a:spcAft>
            <a:buChar char="•"/>
          </a:pPr>
          <a:endParaRPr lang="en-US" sz="1900" kern="1200" dirty="0"/>
        </a:p>
        <a:p>
          <a:pPr marL="171450" lvl="1" indent="-171450" algn="l" defTabSz="844550">
            <a:lnSpc>
              <a:spcPct val="90000"/>
            </a:lnSpc>
            <a:spcBef>
              <a:spcPct val="0"/>
            </a:spcBef>
            <a:spcAft>
              <a:spcPct val="20000"/>
            </a:spcAft>
            <a:buChar char="•"/>
          </a:pPr>
          <a:endParaRPr lang="en-US" sz="1900" kern="1200" dirty="0"/>
        </a:p>
        <a:p>
          <a:pPr marL="171450" lvl="1" indent="-171450" algn="l" defTabSz="844550">
            <a:lnSpc>
              <a:spcPct val="90000"/>
            </a:lnSpc>
            <a:spcBef>
              <a:spcPct val="0"/>
            </a:spcBef>
            <a:spcAft>
              <a:spcPct val="20000"/>
            </a:spcAft>
            <a:buChar char="•"/>
          </a:pPr>
          <a:r>
            <a:rPr lang="en-US" sz="1900" kern="1200" dirty="0"/>
            <a:t>Will get drug test results directly from Badgerland</a:t>
          </a:r>
        </a:p>
        <a:p>
          <a:pPr marL="171450" lvl="1" indent="-171450" algn="l" defTabSz="844550">
            <a:lnSpc>
              <a:spcPct val="90000"/>
            </a:lnSpc>
            <a:spcBef>
              <a:spcPct val="0"/>
            </a:spcBef>
            <a:spcAft>
              <a:spcPct val="20000"/>
            </a:spcAft>
            <a:buChar char="•"/>
          </a:pPr>
          <a:endParaRPr lang="en-US" sz="1900" kern="1200" dirty="0"/>
        </a:p>
      </dsp:txBody>
      <dsp:txXfrm>
        <a:off x="0" y="3282373"/>
        <a:ext cx="10058399" cy="131652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30339-8443-4BE0-AE58-4AD74C4370FB}">
      <dsp:nvSpPr>
        <dsp:cNvPr id="0" name=""/>
        <dsp:cNvSpPr/>
      </dsp:nvSpPr>
      <dsp:spPr>
        <a:xfrm>
          <a:off x="8768" y="1476595"/>
          <a:ext cx="2620710" cy="157242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Suspicious behavior must be directly observed by the supervisor with written record of observations</a:t>
          </a:r>
        </a:p>
      </dsp:txBody>
      <dsp:txXfrm>
        <a:off x="54823" y="1522650"/>
        <a:ext cx="2528600" cy="1480316"/>
      </dsp:txXfrm>
    </dsp:sp>
    <dsp:sp modelId="{BF3F869C-A409-4B2C-BEF3-1ADA68DF4297}">
      <dsp:nvSpPr>
        <dsp:cNvPr id="0" name=""/>
        <dsp:cNvSpPr/>
      </dsp:nvSpPr>
      <dsp:spPr>
        <a:xfrm>
          <a:off x="2891549" y="1937840"/>
          <a:ext cx="555590" cy="6499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891549" y="2067827"/>
        <a:ext cx="388913" cy="389962"/>
      </dsp:txXfrm>
    </dsp:sp>
    <dsp:sp modelId="{E65479A3-79B3-4D59-89D9-82425CE95978}">
      <dsp:nvSpPr>
        <dsp:cNvPr id="0" name=""/>
        <dsp:cNvSpPr/>
      </dsp:nvSpPr>
      <dsp:spPr>
        <a:xfrm>
          <a:off x="3677763" y="1476595"/>
          <a:ext cx="2620710" cy="157242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Alcohol testing must be completed within two hours of observed behavior</a:t>
          </a:r>
        </a:p>
      </dsp:txBody>
      <dsp:txXfrm>
        <a:off x="3723818" y="1522650"/>
        <a:ext cx="2528600" cy="1480316"/>
      </dsp:txXfrm>
    </dsp:sp>
    <dsp:sp modelId="{EB9B8D43-44F7-432D-A272-36A00EFC7D4D}">
      <dsp:nvSpPr>
        <dsp:cNvPr id="0" name=""/>
        <dsp:cNvSpPr/>
      </dsp:nvSpPr>
      <dsp:spPr>
        <a:xfrm>
          <a:off x="6560544" y="1937840"/>
          <a:ext cx="555590" cy="6499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560544" y="2067827"/>
        <a:ext cx="388913" cy="389962"/>
      </dsp:txXfrm>
    </dsp:sp>
    <dsp:sp modelId="{96194669-3BC2-4031-AC84-F3C30FA61749}">
      <dsp:nvSpPr>
        <dsp:cNvPr id="0" name=""/>
        <dsp:cNvSpPr/>
      </dsp:nvSpPr>
      <dsp:spPr>
        <a:xfrm>
          <a:off x="7346758" y="1476595"/>
          <a:ext cx="2620710" cy="157242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Drug and controlled substances testing must be done within 24 hours of reasonable suspicion</a:t>
          </a:r>
        </a:p>
      </dsp:txBody>
      <dsp:txXfrm>
        <a:off x="7392813" y="1522650"/>
        <a:ext cx="2528600" cy="148031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F324CF-356E-4871-A1AB-F0A8136FD059}">
      <dsp:nvSpPr>
        <dsp:cNvPr id="0" name=""/>
        <dsp:cNvSpPr/>
      </dsp:nvSpPr>
      <dsp:spPr>
        <a:xfrm>
          <a:off x="0" y="2031"/>
          <a:ext cx="9940066" cy="839756"/>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Employee must notify supervisor when taking any legally prescribed medications or therapeutics </a:t>
          </a:r>
          <a:r>
            <a:rPr lang="en-US" sz="2000" i="1" u="sng" kern="1200" dirty="0"/>
            <a:t>in specific cases</a:t>
          </a:r>
        </a:p>
      </dsp:txBody>
      <dsp:txXfrm>
        <a:off x="40994" y="43025"/>
        <a:ext cx="9858078" cy="757768"/>
      </dsp:txXfrm>
    </dsp:sp>
    <dsp:sp modelId="{83CDA2C0-E3FE-41E4-AD78-1FDB220EC756}">
      <dsp:nvSpPr>
        <dsp:cNvPr id="0" name=""/>
        <dsp:cNvSpPr/>
      </dsp:nvSpPr>
      <dsp:spPr>
        <a:xfrm>
          <a:off x="0" y="812959"/>
          <a:ext cx="9940066" cy="1229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597"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When any prescription or non-prescription drug contains alcohol</a:t>
          </a:r>
        </a:p>
        <a:p>
          <a:pPr marL="171450" lvl="1" indent="-171450" algn="l" defTabSz="800100">
            <a:lnSpc>
              <a:spcPct val="90000"/>
            </a:lnSpc>
            <a:spcBef>
              <a:spcPct val="0"/>
            </a:spcBef>
            <a:spcAft>
              <a:spcPct val="20000"/>
            </a:spcAft>
            <a:buChar char="•"/>
          </a:pPr>
          <a:r>
            <a:rPr lang="en-US" sz="1800" kern="1200" dirty="0"/>
            <a:t>When taking any prescription or non-prescription drug that carries a warning label that indicates that mental function, motor skills or judgment may be adversely affected by use of the medication.</a:t>
          </a:r>
        </a:p>
        <a:p>
          <a:pPr marL="171450" lvl="1" indent="-171450" algn="l" defTabSz="800100">
            <a:lnSpc>
              <a:spcPct val="90000"/>
            </a:lnSpc>
            <a:spcBef>
              <a:spcPct val="0"/>
            </a:spcBef>
            <a:spcAft>
              <a:spcPct val="20000"/>
            </a:spcAft>
            <a:buChar char="•"/>
          </a:pPr>
          <a:r>
            <a:rPr lang="en-US" sz="1800" kern="1200" dirty="0"/>
            <a:t>Example:  Employees are allowed to take some prescribed opioids even as CDL drivers, provided they are taking those opioids in accordance with prescription</a:t>
          </a:r>
        </a:p>
      </dsp:txBody>
      <dsp:txXfrm>
        <a:off x="0" y="812959"/>
        <a:ext cx="9940066" cy="1229088"/>
      </dsp:txXfrm>
    </dsp:sp>
    <dsp:sp modelId="{F3548B9B-4700-42A7-A93C-0D0AC8580C90}">
      <dsp:nvSpPr>
        <dsp:cNvPr id="0" name=""/>
        <dsp:cNvSpPr/>
      </dsp:nvSpPr>
      <dsp:spPr>
        <a:xfrm>
          <a:off x="0" y="2179730"/>
          <a:ext cx="9940066" cy="674853"/>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Supervisor reports in writing and reviews situation with City Safety Officer/Acc. Specialist </a:t>
          </a:r>
        </a:p>
      </dsp:txBody>
      <dsp:txXfrm>
        <a:off x="32944" y="2212674"/>
        <a:ext cx="9874178" cy="608965"/>
      </dsp:txXfrm>
    </dsp:sp>
    <dsp:sp modelId="{D76A586B-0A57-46AE-8BC0-F2090F64E868}">
      <dsp:nvSpPr>
        <dsp:cNvPr id="0" name=""/>
        <dsp:cNvSpPr/>
      </dsp:nvSpPr>
      <dsp:spPr>
        <a:xfrm>
          <a:off x="0" y="2757945"/>
          <a:ext cx="9940066" cy="839756"/>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No CDL operations when using any Schedule I drugs</a:t>
          </a:r>
        </a:p>
      </dsp:txBody>
      <dsp:txXfrm>
        <a:off x="40994" y="2798939"/>
        <a:ext cx="9858078" cy="757768"/>
      </dsp:txXfrm>
    </dsp:sp>
    <dsp:sp modelId="{110977BC-A18D-49EE-B11A-C0C5CCFB8446}">
      <dsp:nvSpPr>
        <dsp:cNvPr id="0" name=""/>
        <dsp:cNvSpPr/>
      </dsp:nvSpPr>
      <dsp:spPr>
        <a:xfrm>
          <a:off x="0" y="3597701"/>
          <a:ext cx="9940066" cy="790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597"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LSD</a:t>
          </a:r>
        </a:p>
        <a:p>
          <a:pPr marL="171450" lvl="1" indent="-171450" algn="l" defTabSz="800100">
            <a:lnSpc>
              <a:spcPct val="90000"/>
            </a:lnSpc>
            <a:spcBef>
              <a:spcPct val="0"/>
            </a:spcBef>
            <a:spcAft>
              <a:spcPct val="20000"/>
            </a:spcAft>
            <a:buChar char="•"/>
          </a:pPr>
          <a:r>
            <a:rPr lang="en-US" sz="1800" kern="1200" dirty="0"/>
            <a:t>Heroin</a:t>
          </a:r>
        </a:p>
        <a:p>
          <a:pPr marL="171450" lvl="1" indent="-171450" algn="l" defTabSz="800100">
            <a:lnSpc>
              <a:spcPct val="90000"/>
            </a:lnSpc>
            <a:spcBef>
              <a:spcPct val="0"/>
            </a:spcBef>
            <a:spcAft>
              <a:spcPct val="20000"/>
            </a:spcAft>
            <a:buChar char="•"/>
          </a:pPr>
          <a:r>
            <a:rPr lang="en-US" sz="1800" kern="1200" dirty="0"/>
            <a:t>Ecstasy</a:t>
          </a:r>
        </a:p>
      </dsp:txBody>
      <dsp:txXfrm>
        <a:off x="0" y="3597701"/>
        <a:ext cx="9940066" cy="79012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809242-8BC3-45B8-AEEA-9C45D1A69FC7}">
      <dsp:nvSpPr>
        <dsp:cNvPr id="0" name=""/>
        <dsp:cNvSpPr/>
      </dsp:nvSpPr>
      <dsp:spPr>
        <a:xfrm>
          <a:off x="0" y="37650"/>
          <a:ext cx="10058399" cy="45571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1.  Test conducted in confidential place</a:t>
          </a:r>
        </a:p>
      </dsp:txBody>
      <dsp:txXfrm>
        <a:off x="22246" y="59896"/>
        <a:ext cx="10013907" cy="411223"/>
      </dsp:txXfrm>
    </dsp:sp>
    <dsp:sp modelId="{09249157-DBA9-4C1E-AD34-CF735D15F889}">
      <dsp:nvSpPr>
        <dsp:cNvPr id="0" name=""/>
        <dsp:cNvSpPr/>
      </dsp:nvSpPr>
      <dsp:spPr>
        <a:xfrm>
          <a:off x="0" y="493365"/>
          <a:ext cx="10058399" cy="786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t>Administered by Breath Alcohol Technician (BAT) using Evidential Breath Testing (EBT) device</a:t>
          </a:r>
        </a:p>
        <a:p>
          <a:pPr marL="114300" lvl="1" indent="-114300" algn="l" defTabSz="666750">
            <a:lnSpc>
              <a:spcPct val="90000"/>
            </a:lnSpc>
            <a:spcBef>
              <a:spcPct val="0"/>
            </a:spcBef>
            <a:spcAft>
              <a:spcPct val="20000"/>
            </a:spcAft>
            <a:buChar char="•"/>
          </a:pPr>
          <a:r>
            <a:rPr lang="en-US" sz="1500" kern="1200"/>
            <a:t>BAT completes required paperwork and picture ID is required for both employee and BAT</a:t>
          </a:r>
        </a:p>
        <a:p>
          <a:pPr marL="114300" lvl="1" indent="-114300" algn="l" defTabSz="666750">
            <a:lnSpc>
              <a:spcPct val="90000"/>
            </a:lnSpc>
            <a:spcBef>
              <a:spcPct val="0"/>
            </a:spcBef>
            <a:spcAft>
              <a:spcPct val="20000"/>
            </a:spcAft>
            <a:buChar char="•"/>
          </a:pPr>
          <a:r>
            <a:rPr lang="en-US" sz="1500" kern="1200" dirty="0"/>
            <a:t>Conducts initial screening test and confirmation test (if required) within 15 to 20 minutes of initial test</a:t>
          </a:r>
        </a:p>
      </dsp:txBody>
      <dsp:txXfrm>
        <a:off x="0" y="493365"/>
        <a:ext cx="10058399" cy="786599"/>
      </dsp:txXfrm>
    </dsp:sp>
    <dsp:sp modelId="{A31AB046-2B87-462A-9AF1-2092B02080EE}">
      <dsp:nvSpPr>
        <dsp:cNvPr id="0" name=""/>
        <dsp:cNvSpPr/>
      </dsp:nvSpPr>
      <dsp:spPr>
        <a:xfrm>
          <a:off x="0" y="1279965"/>
          <a:ext cx="10058399" cy="45571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2A.  Instant results of initial screening test for all covered employees </a:t>
          </a:r>
        </a:p>
      </dsp:txBody>
      <dsp:txXfrm>
        <a:off x="22246" y="1302211"/>
        <a:ext cx="10013907" cy="411223"/>
      </dsp:txXfrm>
    </dsp:sp>
    <dsp:sp modelId="{023D6039-5B96-4E4E-A106-D23FCF7043AB}">
      <dsp:nvSpPr>
        <dsp:cNvPr id="0" name=""/>
        <dsp:cNvSpPr/>
      </dsp:nvSpPr>
      <dsp:spPr>
        <a:xfrm>
          <a:off x="0" y="1735680"/>
          <a:ext cx="10058399" cy="5211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If less than .04, employee can return to work</a:t>
          </a:r>
          <a:endParaRPr lang="en-US" sz="1500" kern="1200" dirty="0"/>
        </a:p>
        <a:p>
          <a:pPr marL="114300" lvl="1" indent="-114300" algn="l" defTabSz="666750">
            <a:lnSpc>
              <a:spcPct val="90000"/>
            </a:lnSpc>
            <a:spcBef>
              <a:spcPct val="0"/>
            </a:spcBef>
            <a:spcAft>
              <a:spcPct val="20000"/>
            </a:spcAft>
            <a:buChar char="•"/>
          </a:pPr>
          <a:r>
            <a:rPr lang="en-US" sz="1500" kern="1200" dirty="0"/>
            <a:t>If greater than .04, employee is removed from the work place</a:t>
          </a:r>
        </a:p>
      </dsp:txBody>
      <dsp:txXfrm>
        <a:off x="0" y="1735680"/>
        <a:ext cx="10058399" cy="521122"/>
      </dsp:txXfrm>
    </dsp:sp>
    <dsp:sp modelId="{A1B97047-65EF-4C83-970C-ACECD201303D}">
      <dsp:nvSpPr>
        <dsp:cNvPr id="0" name=""/>
        <dsp:cNvSpPr/>
      </dsp:nvSpPr>
      <dsp:spPr>
        <a:xfrm>
          <a:off x="0" y="2256802"/>
          <a:ext cx="10058399" cy="455715"/>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2B.  Instant results of initial screening test for CDL holders</a:t>
          </a:r>
        </a:p>
      </dsp:txBody>
      <dsp:txXfrm>
        <a:off x="22246" y="2279048"/>
        <a:ext cx="10013907" cy="411223"/>
      </dsp:txXfrm>
    </dsp:sp>
    <dsp:sp modelId="{091D231C-B1A8-4279-B1DB-B5377DEEDDAC}">
      <dsp:nvSpPr>
        <dsp:cNvPr id="0" name=""/>
        <dsp:cNvSpPr/>
      </dsp:nvSpPr>
      <dsp:spPr>
        <a:xfrm>
          <a:off x="0" y="2712517"/>
          <a:ext cx="10058399" cy="1238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t>If 0.00 return to work </a:t>
          </a:r>
        </a:p>
        <a:p>
          <a:pPr marL="114300" lvl="1" indent="-114300" algn="l" defTabSz="666750">
            <a:lnSpc>
              <a:spcPct val="90000"/>
            </a:lnSpc>
            <a:spcBef>
              <a:spcPct val="0"/>
            </a:spcBef>
            <a:spcAft>
              <a:spcPct val="20000"/>
            </a:spcAft>
            <a:buChar char="•"/>
          </a:pPr>
          <a:r>
            <a:rPr lang="en-US" sz="1500" kern="1200"/>
            <a:t>If 0.01 to 0.04 the employee cannot perform any safety sensitive functions for 24 hrs and may or may not be given other assigned duties in the department</a:t>
          </a:r>
          <a:endParaRPr lang="en-US" sz="1500" kern="1200" dirty="0"/>
        </a:p>
        <a:p>
          <a:pPr marL="114300" lvl="1" indent="-114300" algn="l" defTabSz="666750">
            <a:lnSpc>
              <a:spcPct val="90000"/>
            </a:lnSpc>
            <a:spcBef>
              <a:spcPct val="0"/>
            </a:spcBef>
            <a:spcAft>
              <a:spcPct val="20000"/>
            </a:spcAft>
            <a:buChar char="•"/>
          </a:pPr>
          <a:r>
            <a:rPr lang="en-US" sz="1500" kern="1200" dirty="0"/>
            <a:t>If greater than 0.04 employee subject to evaluation by SAP and return to duty testing as well as follow up</a:t>
          </a:r>
        </a:p>
        <a:p>
          <a:pPr marL="114300" lvl="1" indent="-114300" algn="l" defTabSz="666750">
            <a:lnSpc>
              <a:spcPct val="90000"/>
            </a:lnSpc>
            <a:spcBef>
              <a:spcPct val="0"/>
            </a:spcBef>
            <a:spcAft>
              <a:spcPct val="20000"/>
            </a:spcAft>
            <a:buChar char="•"/>
          </a:pPr>
          <a:r>
            <a:rPr lang="en-US" sz="1500" kern="1200"/>
            <a:t>If over .04, confirmation test 15-20 minutes after screening</a:t>
          </a:r>
          <a:endParaRPr lang="en-US" sz="1500" kern="1200" dirty="0"/>
        </a:p>
      </dsp:txBody>
      <dsp:txXfrm>
        <a:off x="0" y="2712517"/>
        <a:ext cx="10058399" cy="1238895"/>
      </dsp:txXfrm>
    </dsp:sp>
    <dsp:sp modelId="{79BF3548-D90F-4456-A8D7-F0DDA2FDFB93}">
      <dsp:nvSpPr>
        <dsp:cNvPr id="0" name=""/>
        <dsp:cNvSpPr/>
      </dsp:nvSpPr>
      <dsp:spPr>
        <a:xfrm>
          <a:off x="0" y="3951412"/>
          <a:ext cx="10058399" cy="455715"/>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3.  The BAT notifies Designated Employer Rep (DER) of test results</a:t>
          </a:r>
        </a:p>
      </dsp:txBody>
      <dsp:txXfrm>
        <a:off x="22246" y="3973658"/>
        <a:ext cx="10013907" cy="41122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AF3354-B78A-4BB0-96E3-CED03D9E205D}">
      <dsp:nvSpPr>
        <dsp:cNvPr id="0" name=""/>
        <dsp:cNvSpPr/>
      </dsp:nvSpPr>
      <dsp:spPr>
        <a:xfrm>
          <a:off x="0" y="127808"/>
          <a:ext cx="10058399" cy="64759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1.  Urine test by certified lab technician</a:t>
          </a:r>
        </a:p>
      </dsp:txBody>
      <dsp:txXfrm>
        <a:off x="31613" y="159421"/>
        <a:ext cx="9995173" cy="584369"/>
      </dsp:txXfrm>
    </dsp:sp>
    <dsp:sp modelId="{9D21AEA7-803C-4F76-B532-D3EDB1A6296A}">
      <dsp:nvSpPr>
        <dsp:cNvPr id="0" name=""/>
        <dsp:cNvSpPr/>
      </dsp:nvSpPr>
      <dsp:spPr>
        <a:xfrm>
          <a:off x="0" y="775403"/>
          <a:ext cx="10058399" cy="1089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Typically conducted at a City facility</a:t>
          </a:r>
        </a:p>
        <a:p>
          <a:pPr marL="228600" lvl="1" indent="-228600" algn="l" defTabSz="933450">
            <a:lnSpc>
              <a:spcPct val="90000"/>
            </a:lnSpc>
            <a:spcBef>
              <a:spcPct val="0"/>
            </a:spcBef>
            <a:spcAft>
              <a:spcPct val="20000"/>
            </a:spcAft>
            <a:buChar char="•"/>
          </a:pPr>
          <a:r>
            <a:rPr lang="en-US" sz="2100" kern="1200" dirty="0"/>
            <a:t>Conducted with  defined “chain of custody” process to ensure control over sample</a:t>
          </a:r>
        </a:p>
        <a:p>
          <a:pPr marL="228600" lvl="1" indent="-228600" algn="l" defTabSz="933450">
            <a:lnSpc>
              <a:spcPct val="90000"/>
            </a:lnSpc>
            <a:spcBef>
              <a:spcPct val="0"/>
            </a:spcBef>
            <a:spcAft>
              <a:spcPct val="20000"/>
            </a:spcAft>
            <a:buChar char="•"/>
          </a:pPr>
          <a:r>
            <a:rPr lang="en-US" sz="2100" kern="1200" dirty="0"/>
            <a:t>Split specimen sample-a primary and secondary vial are requested</a:t>
          </a:r>
        </a:p>
      </dsp:txBody>
      <dsp:txXfrm>
        <a:off x="0" y="775403"/>
        <a:ext cx="10058399" cy="1089854"/>
      </dsp:txXfrm>
    </dsp:sp>
    <dsp:sp modelId="{67B7A4E3-F5B3-49BE-82FB-6F27D3DFF5C7}">
      <dsp:nvSpPr>
        <dsp:cNvPr id="0" name=""/>
        <dsp:cNvSpPr/>
      </dsp:nvSpPr>
      <dsp:spPr>
        <a:xfrm>
          <a:off x="0" y="1865258"/>
          <a:ext cx="10058399" cy="64759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2.  Medical Review Officer (MRO) reviews results</a:t>
          </a:r>
        </a:p>
      </dsp:txBody>
      <dsp:txXfrm>
        <a:off x="31613" y="1896871"/>
        <a:ext cx="9995173" cy="584369"/>
      </dsp:txXfrm>
    </dsp:sp>
    <dsp:sp modelId="{30003240-E051-4491-9B82-9F6B13C81073}">
      <dsp:nvSpPr>
        <dsp:cNvPr id="0" name=""/>
        <dsp:cNvSpPr/>
      </dsp:nvSpPr>
      <dsp:spPr>
        <a:xfrm>
          <a:off x="0" y="2590613"/>
          <a:ext cx="10058399" cy="647595"/>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3.  Results received by employer/employee</a:t>
          </a:r>
        </a:p>
      </dsp:txBody>
      <dsp:txXfrm>
        <a:off x="31613" y="2622226"/>
        <a:ext cx="9995173" cy="584369"/>
      </dsp:txXfrm>
    </dsp:sp>
    <dsp:sp modelId="{C9383D2F-FB9D-45DD-AA26-66D9C5AA1372}">
      <dsp:nvSpPr>
        <dsp:cNvPr id="0" name=""/>
        <dsp:cNvSpPr/>
      </dsp:nvSpPr>
      <dsp:spPr>
        <a:xfrm>
          <a:off x="0" y="3238208"/>
          <a:ext cx="10058399" cy="656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MRO notifies employee of positive results, then the City Designated Representative (CDR)</a:t>
          </a:r>
        </a:p>
      </dsp:txBody>
      <dsp:txXfrm>
        <a:off x="0" y="3238208"/>
        <a:ext cx="10058399" cy="65670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B98305-CAFA-496E-A7F7-78AA7FAD454B}">
      <dsp:nvSpPr>
        <dsp:cNvPr id="0" name=""/>
        <dsp:cNvSpPr/>
      </dsp:nvSpPr>
      <dsp:spPr>
        <a:xfrm>
          <a:off x="6197" y="421467"/>
          <a:ext cx="3179564" cy="1271825"/>
        </a:xfrm>
        <a:prstGeom prst="chevron">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260" tIns="24130" rIns="0" bIns="24130" numCol="1" spcCol="1270" anchor="ctr" anchorCtr="0">
          <a:noAutofit/>
        </a:bodyPr>
        <a:lstStyle/>
        <a:p>
          <a:pPr marL="0" lvl="0" indent="0" algn="ctr" defTabSz="1689100">
            <a:lnSpc>
              <a:spcPct val="90000"/>
            </a:lnSpc>
            <a:spcBef>
              <a:spcPct val="0"/>
            </a:spcBef>
            <a:spcAft>
              <a:spcPct val="35000"/>
            </a:spcAft>
            <a:buNone/>
          </a:pPr>
          <a:r>
            <a:rPr lang="en-US" sz="3800" kern="1200" dirty="0"/>
            <a:t>Observe/ Identify</a:t>
          </a:r>
        </a:p>
      </dsp:txBody>
      <dsp:txXfrm>
        <a:off x="642110" y="421467"/>
        <a:ext cx="1907739" cy="1271825"/>
      </dsp:txXfrm>
    </dsp:sp>
    <dsp:sp modelId="{A3E029A0-E549-436A-9FEA-9A277278FF28}">
      <dsp:nvSpPr>
        <dsp:cNvPr id="0" name=""/>
        <dsp:cNvSpPr/>
      </dsp:nvSpPr>
      <dsp:spPr>
        <a:xfrm>
          <a:off x="2772418" y="529572"/>
          <a:ext cx="2639038" cy="1055615"/>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5560" tIns="17780" rIns="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Document</a:t>
          </a:r>
        </a:p>
      </dsp:txBody>
      <dsp:txXfrm>
        <a:off x="3300226" y="529572"/>
        <a:ext cx="1583423" cy="1055615"/>
      </dsp:txXfrm>
    </dsp:sp>
    <dsp:sp modelId="{D104BFA7-86ED-437B-A4BF-96D22C477511}">
      <dsp:nvSpPr>
        <dsp:cNvPr id="0" name=""/>
        <dsp:cNvSpPr/>
      </dsp:nvSpPr>
      <dsp:spPr>
        <a:xfrm>
          <a:off x="5041991" y="529572"/>
          <a:ext cx="2639038" cy="1055615"/>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5560" tIns="17780" rIns="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Confirm</a:t>
          </a:r>
        </a:p>
      </dsp:txBody>
      <dsp:txXfrm>
        <a:off x="5569799" y="529572"/>
        <a:ext cx="1583423" cy="1055615"/>
      </dsp:txXfrm>
    </dsp:sp>
    <dsp:sp modelId="{49E5EE32-CC3E-4459-AE9B-8E1D0B5085BF}">
      <dsp:nvSpPr>
        <dsp:cNvPr id="0" name=""/>
        <dsp:cNvSpPr/>
      </dsp:nvSpPr>
      <dsp:spPr>
        <a:xfrm>
          <a:off x="7311564" y="529572"/>
          <a:ext cx="2639038" cy="1055615"/>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5560" tIns="17780" rIns="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Confront</a:t>
          </a:r>
        </a:p>
      </dsp:txBody>
      <dsp:txXfrm>
        <a:off x="7839372" y="529572"/>
        <a:ext cx="1583423" cy="105561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97576C-65EE-43DC-92C1-B166B010DE15}">
      <dsp:nvSpPr>
        <dsp:cNvPr id="0" name=""/>
        <dsp:cNvSpPr/>
      </dsp:nvSpPr>
      <dsp:spPr>
        <a:xfrm>
          <a:off x="4420" y="996743"/>
          <a:ext cx="1932607" cy="202923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Remain observant to </a:t>
          </a:r>
          <a:r>
            <a:rPr lang="en-US" sz="1800" b="0" i="1" kern="1200" dirty="0"/>
            <a:t>changes</a:t>
          </a:r>
          <a:r>
            <a:rPr lang="en-US" sz="1800" kern="1200" dirty="0"/>
            <a:t> in behavior or common characteristics of drug and alcohol use</a:t>
          </a:r>
        </a:p>
      </dsp:txBody>
      <dsp:txXfrm>
        <a:off x="61024" y="1053347"/>
        <a:ext cx="1819399" cy="1916029"/>
      </dsp:txXfrm>
    </dsp:sp>
    <dsp:sp modelId="{CDA6C2D4-8752-46C5-9222-A767915406B0}">
      <dsp:nvSpPr>
        <dsp:cNvPr id="0" name=""/>
        <dsp:cNvSpPr/>
      </dsp:nvSpPr>
      <dsp:spPr>
        <a:xfrm>
          <a:off x="2130288" y="177171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130288" y="1867576"/>
        <a:ext cx="286798" cy="287572"/>
      </dsp:txXfrm>
    </dsp:sp>
    <dsp:sp modelId="{761B38ED-5C98-4895-A2BB-64FF06C71247}">
      <dsp:nvSpPr>
        <dsp:cNvPr id="0" name=""/>
        <dsp:cNvSpPr/>
      </dsp:nvSpPr>
      <dsp:spPr>
        <a:xfrm>
          <a:off x="2710070" y="996743"/>
          <a:ext cx="1932607" cy="202923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Write down observations, and get a second supervisor to review</a:t>
          </a:r>
        </a:p>
      </dsp:txBody>
      <dsp:txXfrm>
        <a:off x="2766674" y="1053347"/>
        <a:ext cx="1819399" cy="1916029"/>
      </dsp:txXfrm>
    </dsp:sp>
    <dsp:sp modelId="{616E6C3D-403A-413C-9360-BC31AEB98AB6}">
      <dsp:nvSpPr>
        <dsp:cNvPr id="0" name=""/>
        <dsp:cNvSpPr/>
      </dsp:nvSpPr>
      <dsp:spPr>
        <a:xfrm>
          <a:off x="4835939" y="177171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835939" y="1867576"/>
        <a:ext cx="286798" cy="287572"/>
      </dsp:txXfrm>
    </dsp:sp>
    <dsp:sp modelId="{0D7F28AF-B0E6-490B-8EE6-D72940746ACB}">
      <dsp:nvSpPr>
        <dsp:cNvPr id="0" name=""/>
        <dsp:cNvSpPr/>
      </dsp:nvSpPr>
      <dsp:spPr>
        <a:xfrm>
          <a:off x="5415721" y="996743"/>
          <a:ext cx="1932607" cy="202923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Use the reasonable suspicion check-list where appropriate</a:t>
          </a:r>
        </a:p>
      </dsp:txBody>
      <dsp:txXfrm>
        <a:off x="5472325" y="1053347"/>
        <a:ext cx="1819399" cy="1916029"/>
      </dsp:txXfrm>
    </dsp:sp>
    <dsp:sp modelId="{98276E97-B2CC-471D-819D-D917FBBE7BE0}">
      <dsp:nvSpPr>
        <dsp:cNvPr id="0" name=""/>
        <dsp:cNvSpPr/>
      </dsp:nvSpPr>
      <dsp:spPr>
        <a:xfrm>
          <a:off x="7541589" y="1771719"/>
          <a:ext cx="409712" cy="4792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541589" y="1867576"/>
        <a:ext cx="286798" cy="287572"/>
      </dsp:txXfrm>
    </dsp:sp>
    <dsp:sp modelId="{C7A7D4CA-C304-4A8B-8396-5276A90A7036}">
      <dsp:nvSpPr>
        <dsp:cNvPr id="0" name=""/>
        <dsp:cNvSpPr/>
      </dsp:nvSpPr>
      <dsp:spPr>
        <a:xfrm>
          <a:off x="8121372" y="996743"/>
          <a:ext cx="1932607" cy="202923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Notify Human Resources</a:t>
          </a:r>
        </a:p>
      </dsp:txBody>
      <dsp:txXfrm>
        <a:off x="8177976" y="1053347"/>
        <a:ext cx="1819399" cy="1916029"/>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DE052E-08B6-4D5E-B882-FF1285B0DFBE}">
      <dsp:nvSpPr>
        <dsp:cNvPr id="0" name=""/>
        <dsp:cNvSpPr/>
      </dsp:nvSpPr>
      <dsp:spPr>
        <a:xfrm>
          <a:off x="0" y="5127"/>
          <a:ext cx="10058399" cy="52767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Ask about alcohol or drug use</a:t>
          </a:r>
        </a:p>
      </dsp:txBody>
      <dsp:txXfrm>
        <a:off x="25759" y="30886"/>
        <a:ext cx="10006881" cy="476152"/>
      </dsp:txXfrm>
    </dsp:sp>
    <dsp:sp modelId="{8EC83BDC-0B40-441B-B895-8B32AF83CB16}">
      <dsp:nvSpPr>
        <dsp:cNvPr id="0" name=""/>
        <dsp:cNvSpPr/>
      </dsp:nvSpPr>
      <dsp:spPr>
        <a:xfrm>
          <a:off x="0" y="596157"/>
          <a:ext cx="10058399" cy="52767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Continue to document, noting any inconsistencies in their responses</a:t>
          </a:r>
        </a:p>
      </dsp:txBody>
      <dsp:txXfrm>
        <a:off x="25759" y="621916"/>
        <a:ext cx="10006881" cy="476152"/>
      </dsp:txXfrm>
    </dsp:sp>
    <dsp:sp modelId="{EB5BC64A-F9EC-4606-A2FA-BC97233B5C00}">
      <dsp:nvSpPr>
        <dsp:cNvPr id="0" name=""/>
        <dsp:cNvSpPr/>
      </dsp:nvSpPr>
      <dsp:spPr>
        <a:xfrm>
          <a:off x="0" y="1187187"/>
          <a:ext cx="10058399" cy="52767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Test if allowable – Contact HR if you think you need to test</a:t>
          </a:r>
        </a:p>
      </dsp:txBody>
      <dsp:txXfrm>
        <a:off x="25759" y="1212946"/>
        <a:ext cx="10006881" cy="476152"/>
      </dsp:txXfrm>
    </dsp:sp>
    <dsp:sp modelId="{0F4810C2-0256-4645-912A-9CA03909CAA3}">
      <dsp:nvSpPr>
        <dsp:cNvPr id="0" name=""/>
        <dsp:cNvSpPr/>
      </dsp:nvSpPr>
      <dsp:spPr>
        <a:xfrm>
          <a:off x="0" y="1778217"/>
          <a:ext cx="10058399" cy="52767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Offer resources including:</a:t>
          </a:r>
        </a:p>
      </dsp:txBody>
      <dsp:txXfrm>
        <a:off x="25759" y="1803976"/>
        <a:ext cx="10006881" cy="476152"/>
      </dsp:txXfrm>
    </dsp:sp>
    <dsp:sp modelId="{4740EABA-1200-4E28-B335-3FA2BC810A8D}">
      <dsp:nvSpPr>
        <dsp:cNvPr id="0" name=""/>
        <dsp:cNvSpPr/>
      </dsp:nvSpPr>
      <dsp:spPr>
        <a:xfrm>
          <a:off x="0" y="2305887"/>
          <a:ext cx="10058399" cy="592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Early intervention through recognition; diagnosis; and treatment </a:t>
          </a:r>
        </a:p>
        <a:p>
          <a:pPr marL="171450" lvl="1" indent="-171450" algn="l" defTabSz="755650">
            <a:lnSpc>
              <a:spcPct val="90000"/>
            </a:lnSpc>
            <a:spcBef>
              <a:spcPct val="0"/>
            </a:spcBef>
            <a:spcAft>
              <a:spcPct val="20000"/>
            </a:spcAft>
            <a:buChar char="•"/>
          </a:pPr>
          <a:r>
            <a:rPr lang="en-US" sz="1700" kern="1200" dirty="0"/>
            <a:t>Encouragement to self refer </a:t>
          </a:r>
        </a:p>
      </dsp:txBody>
      <dsp:txXfrm>
        <a:off x="0" y="2305887"/>
        <a:ext cx="10058399" cy="592020"/>
      </dsp:txXfrm>
    </dsp:sp>
    <dsp:sp modelId="{8E29937E-1288-4F65-86C1-F4FD8C73A15F}">
      <dsp:nvSpPr>
        <dsp:cNvPr id="0" name=""/>
        <dsp:cNvSpPr/>
      </dsp:nvSpPr>
      <dsp:spPr>
        <a:xfrm>
          <a:off x="0" y="2897907"/>
          <a:ext cx="10058399" cy="527670"/>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Reach out to EAP to obtain additional support for both the employee and yourself</a:t>
          </a:r>
        </a:p>
      </dsp:txBody>
      <dsp:txXfrm>
        <a:off x="25759" y="2923666"/>
        <a:ext cx="10006881" cy="476152"/>
      </dsp:txXfrm>
    </dsp:sp>
    <dsp:sp modelId="{AFFA22B9-2434-479A-8460-7A2CEC25F6BD}">
      <dsp:nvSpPr>
        <dsp:cNvPr id="0" name=""/>
        <dsp:cNvSpPr/>
      </dsp:nvSpPr>
      <dsp:spPr>
        <a:xfrm>
          <a:off x="0" y="3425577"/>
          <a:ext cx="10058399" cy="592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Internal EAP –Arlyn Gonzalez – 266-6561</a:t>
          </a:r>
        </a:p>
        <a:p>
          <a:pPr marL="171450" lvl="1" indent="-171450" algn="l" defTabSz="755650">
            <a:lnSpc>
              <a:spcPct val="90000"/>
            </a:lnSpc>
            <a:spcBef>
              <a:spcPct val="0"/>
            </a:spcBef>
            <a:spcAft>
              <a:spcPct val="20000"/>
            </a:spcAft>
            <a:buChar char="•"/>
          </a:pPr>
          <a:r>
            <a:rPr lang="en-US" sz="1700" kern="1200" dirty="0"/>
            <a:t>External EAP – FEI Behavioral Health - 1-800-236-7905 FEI Workforce Resilience</a:t>
          </a:r>
        </a:p>
      </dsp:txBody>
      <dsp:txXfrm>
        <a:off x="0" y="3425577"/>
        <a:ext cx="10058399" cy="59202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D6FD06-D51B-472F-AB51-EE42F15EF208}"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3B3E2E-40BF-40A7-97B2-4061E8C85FAA}" type="slidenum">
              <a:rPr lang="en-US" smtClean="0"/>
              <a:t>‹#›</a:t>
            </a:fld>
            <a:endParaRPr lang="en-US"/>
          </a:p>
        </p:txBody>
      </p:sp>
    </p:spTree>
    <p:extLst>
      <p:ext uri="{BB962C8B-B14F-4D97-AF65-F5344CB8AC3E}">
        <p14:creationId xmlns:p14="http://schemas.microsoft.com/office/powerpoint/2010/main" val="1273801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fmcsa.dot.gov/"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transit.dot.gov/"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APM 2-23</a:t>
            </a:r>
          </a:p>
        </p:txBody>
      </p:sp>
      <p:sp>
        <p:nvSpPr>
          <p:cNvPr id="4" name="Slide Number Placeholder 3"/>
          <p:cNvSpPr>
            <a:spLocks noGrp="1"/>
          </p:cNvSpPr>
          <p:nvPr>
            <p:ph type="sldNum" sz="quarter" idx="10"/>
          </p:nvPr>
        </p:nvSpPr>
        <p:spPr/>
        <p:txBody>
          <a:bodyPr/>
          <a:lstStyle/>
          <a:p>
            <a:fld id="{713B3E2E-40BF-40A7-97B2-4061E8C85FAA}" type="slidenum">
              <a:rPr lang="en-US" smtClean="0"/>
              <a:t>1</a:t>
            </a:fld>
            <a:endParaRPr lang="en-US"/>
          </a:p>
        </p:txBody>
      </p:sp>
    </p:spTree>
    <p:extLst>
      <p:ext uri="{BB962C8B-B14F-4D97-AF65-F5344CB8AC3E}">
        <p14:creationId xmlns:p14="http://schemas.microsoft.com/office/powerpoint/2010/main" val="4254334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baseline="0" dirty="0"/>
              <a:t>Designated Employer Representative (DER)– help manages the drug and alcohol testing program</a:t>
            </a:r>
          </a:p>
          <a:p>
            <a:endParaRPr lang="en-US" b="1" baseline="0" dirty="0"/>
          </a:p>
          <a:p>
            <a:r>
              <a:rPr lang="en-US" dirty="0"/>
              <a:t>FMCSA, Federal Motor Carrier Safety Administration</a:t>
            </a:r>
            <a:endParaRPr lang="en-US" b="1" baseline="0" dirty="0"/>
          </a:p>
        </p:txBody>
      </p:sp>
      <p:sp>
        <p:nvSpPr>
          <p:cNvPr id="4" name="Slide Number Placeholder 3"/>
          <p:cNvSpPr>
            <a:spLocks noGrp="1"/>
          </p:cNvSpPr>
          <p:nvPr>
            <p:ph type="sldNum" sz="quarter" idx="10"/>
          </p:nvPr>
        </p:nvSpPr>
        <p:spPr/>
        <p:txBody>
          <a:bodyPr/>
          <a:lstStyle/>
          <a:p>
            <a:fld id="{713B3E2E-40BF-40A7-97B2-4061E8C85FAA}" type="slidenum">
              <a:rPr lang="en-US" smtClean="0"/>
              <a:t>2</a:t>
            </a:fld>
            <a:endParaRPr lang="en-US"/>
          </a:p>
        </p:txBody>
      </p:sp>
    </p:spTree>
    <p:extLst>
      <p:ext uri="{BB962C8B-B14F-4D97-AF65-F5344CB8AC3E}">
        <p14:creationId xmlns:p14="http://schemas.microsoft.com/office/powerpoint/2010/main" val="3392450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We pulled some recent statistics</a:t>
            </a:r>
            <a:r>
              <a:rPr lang="en-US" baseline="0" dirty="0"/>
              <a:t> related to some of the costs and incidence of Alcohol and Drug abuse.  </a:t>
            </a:r>
          </a:p>
          <a:p>
            <a:endParaRPr lang="en-US" baseline="0" dirty="0"/>
          </a:p>
          <a:p>
            <a:r>
              <a:rPr lang="en-US" baseline="0" dirty="0"/>
              <a:t>https://drugabusestatistics.org/</a:t>
            </a:r>
          </a:p>
          <a:p>
            <a:endParaRPr lang="en-US" baseline="0"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5</a:t>
            </a:fld>
            <a:endParaRPr lang="en-US"/>
          </a:p>
        </p:txBody>
      </p:sp>
    </p:spTree>
    <p:extLst>
      <p:ext uri="{BB962C8B-B14F-4D97-AF65-F5344CB8AC3E}">
        <p14:creationId xmlns:p14="http://schemas.microsoft.com/office/powerpoint/2010/main" val="2039004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While excess</a:t>
            </a:r>
            <a:r>
              <a:rPr lang="en-US" baseline="0" dirty="0"/>
              <a:t> drinking can be a problem in any workplace, this map demonstrates the prevalence of excessive drinking in Wisconsin.  Notice that every single one of our counties is shaded in dark blue.</a:t>
            </a:r>
          </a:p>
          <a:p>
            <a:endParaRPr lang="en-US" baseline="0" dirty="0"/>
          </a:p>
          <a:p>
            <a:r>
              <a:rPr lang="en-US" baseline="0" dirty="0"/>
              <a:t>Wisconsinites are banned from drinking competitions world-wide</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713B3E2E-40BF-40A7-97B2-4061E8C85FAA}" type="slidenum">
              <a:rPr lang="en-US" smtClean="0"/>
              <a:t>6</a:t>
            </a:fld>
            <a:endParaRPr lang="en-US"/>
          </a:p>
        </p:txBody>
      </p:sp>
    </p:spTree>
    <p:extLst>
      <p:ext uri="{BB962C8B-B14F-4D97-AF65-F5344CB8AC3E}">
        <p14:creationId xmlns:p14="http://schemas.microsoft.com/office/powerpoint/2010/main" val="1681422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Given the societal</a:t>
            </a:r>
            <a:r>
              <a:rPr lang="en-US" baseline="0" dirty="0"/>
              <a:t> issues caused by drug and alcohol abuse, you can imagine there are also significant impacts just to the workplace.  Please drop in the chat at least one impact you have directly seen to the workplace of drug and alcohol abuse.</a:t>
            </a:r>
            <a:endParaRPr lang="en-US" dirty="0"/>
          </a:p>
          <a:p>
            <a:endParaRPr lang="en-US" dirty="0"/>
          </a:p>
          <a:p>
            <a:r>
              <a:rPr lang="en-US" dirty="0"/>
              <a:t>High turnover</a:t>
            </a:r>
          </a:p>
          <a:p>
            <a:r>
              <a:rPr lang="en-US" dirty="0"/>
              <a:t>Lost wages due to illness or health problems</a:t>
            </a:r>
          </a:p>
          <a:p>
            <a:r>
              <a:rPr lang="en-US" dirty="0"/>
              <a:t>Absenteeism</a:t>
            </a:r>
          </a:p>
          <a:p>
            <a:r>
              <a:rPr lang="en-US" dirty="0"/>
              <a:t>Highly</a:t>
            </a:r>
            <a:r>
              <a:rPr lang="en-US" baseline="0" dirty="0"/>
              <a:t> stressful work environment</a:t>
            </a:r>
          </a:p>
          <a:p>
            <a:r>
              <a:rPr lang="en-US" baseline="0" dirty="0"/>
              <a:t>Lack of safety and responsibility</a:t>
            </a:r>
          </a:p>
          <a:p>
            <a:r>
              <a:rPr lang="en-US" baseline="0" dirty="0"/>
              <a:t>Loss of productivity</a:t>
            </a:r>
            <a:endParaRPr lang="en-US" dirty="0"/>
          </a:p>
        </p:txBody>
      </p:sp>
      <p:sp>
        <p:nvSpPr>
          <p:cNvPr id="4" name="Slide Number Placeholder 3"/>
          <p:cNvSpPr>
            <a:spLocks noGrp="1"/>
          </p:cNvSpPr>
          <p:nvPr>
            <p:ph type="sldNum" sz="quarter" idx="10"/>
          </p:nvPr>
        </p:nvSpPr>
        <p:spPr/>
        <p:txBody>
          <a:bodyPr/>
          <a:lstStyle/>
          <a:p>
            <a:fld id="{713B3E2E-40BF-40A7-97B2-4061E8C85FAA}" type="slidenum">
              <a:rPr lang="en-US" smtClean="0"/>
              <a:t>7</a:t>
            </a:fld>
            <a:endParaRPr lang="en-US"/>
          </a:p>
        </p:txBody>
      </p:sp>
    </p:spTree>
    <p:extLst>
      <p:ext uri="{BB962C8B-B14F-4D97-AF65-F5344CB8AC3E}">
        <p14:creationId xmlns:p14="http://schemas.microsoft.com/office/powerpoint/2010/main" val="1359526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Given some of the impacts of drug and alcohol</a:t>
            </a:r>
            <a:r>
              <a:rPr lang="en-US" baseline="0" dirty="0"/>
              <a:t> abuse, it can seem surprising that as supervisors we sometimes don’t want to address the issues we see with employees who are misusing drugs and alcohol.  However, when we have personal and professional relationships with employees it can create an unwillingness in us to address some of these issues.  This can lead to enabling.  Enabling is </a:t>
            </a:r>
            <a:r>
              <a:rPr lang="en-US" sz="1200" dirty="0">
                <a:solidFill>
                  <a:schemeClr val="tx1"/>
                </a:solidFill>
              </a:rPr>
              <a:t>Unwittingly allowing the </a:t>
            </a:r>
            <a:r>
              <a:rPr lang="en-US" sz="1200" b="1" dirty="0"/>
              <a:t>illness</a:t>
            </a:r>
            <a:r>
              <a:rPr lang="en-US" sz="1200" dirty="0">
                <a:solidFill>
                  <a:schemeClr val="tx1"/>
                </a:solidFill>
              </a:rPr>
              <a:t> to progress to later and more serious states by preventing the </a:t>
            </a:r>
            <a:r>
              <a:rPr lang="en-US" sz="1200" b="1" dirty="0"/>
              <a:t>dependent person</a:t>
            </a:r>
            <a:r>
              <a:rPr lang="en-US" sz="1200" dirty="0">
                <a:solidFill>
                  <a:schemeClr val="tx1"/>
                </a:solidFill>
              </a:rPr>
              <a:t> from experiencing the consequences of their harmful </a:t>
            </a:r>
            <a:r>
              <a:rPr lang="en-US" sz="1200" b="1" dirty="0"/>
              <a:t>chemical use.</a:t>
            </a:r>
            <a:r>
              <a:rPr lang="en-US" sz="1200" dirty="0"/>
              <a:t>  </a:t>
            </a:r>
            <a:r>
              <a:rPr lang="en-US" sz="1200" dirty="0">
                <a:solidFill>
                  <a:schemeClr val="tx1"/>
                </a:solidFill>
              </a:rPr>
              <a:t>Keeping them </a:t>
            </a:r>
            <a:r>
              <a:rPr lang="en-US" sz="1200" b="1" dirty="0"/>
              <a:t>chemically dependent sick.</a:t>
            </a:r>
            <a:endParaRPr lang="en-US"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8</a:t>
            </a:fld>
            <a:endParaRPr lang="en-US"/>
          </a:p>
        </p:txBody>
      </p:sp>
    </p:spTree>
    <p:extLst>
      <p:ext uri="{BB962C8B-B14F-4D97-AF65-F5344CB8AC3E}">
        <p14:creationId xmlns:p14="http://schemas.microsoft.com/office/powerpoint/2010/main" val="1352808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Supervisor support is critical</a:t>
            </a:r>
            <a:r>
              <a:rPr lang="en-US" baseline="0" dirty="0"/>
              <a:t> to ensuring safety in the workplace and that issues with drugs and alcohol are resolved rather than being enabled long term.  When you notice employees who are struggling, please make sure to do all of the following:</a:t>
            </a:r>
          </a:p>
          <a:p>
            <a:endParaRPr lang="en-US" baseline="0" dirty="0"/>
          </a:p>
          <a:p>
            <a:pPr marL="228600" indent="-228600">
              <a:buAutoNum type="arabicPeriod"/>
            </a:pPr>
            <a:r>
              <a:rPr lang="en-US" baseline="0" dirty="0"/>
              <a:t>Ensure the employee’s safety. For example, if they are performing a safety sensitive task, please pull them from that task</a:t>
            </a:r>
          </a:p>
          <a:p>
            <a:pPr marL="228600" indent="-228600">
              <a:buAutoNum type="arabicPeriod"/>
            </a:pPr>
            <a:r>
              <a:rPr lang="en-US" baseline="0" dirty="0"/>
              <a:t>Contact us right away. *</a:t>
            </a:r>
            <a:r>
              <a:rPr lang="en-US" baseline="0" dirty="0">
                <a:solidFill>
                  <a:srgbClr val="FF0000"/>
                </a:solidFill>
              </a:rPr>
              <a:t>Contact Tameaka Bryant as first point of contact and for backup – Kurt Rose</a:t>
            </a:r>
          </a:p>
          <a:p>
            <a:pPr marL="228600" indent="-228600">
              <a:buAutoNum type="arabicPeriod"/>
            </a:pPr>
            <a:r>
              <a:rPr lang="en-US" baseline="0" dirty="0"/>
              <a:t>Reach out to EAP – they can also provide support to both you and the employee.</a:t>
            </a:r>
            <a:endParaRPr lang="en-US"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9</a:t>
            </a:fld>
            <a:endParaRPr lang="en-US"/>
          </a:p>
        </p:txBody>
      </p:sp>
    </p:spTree>
    <p:extLst>
      <p:ext uri="{BB962C8B-B14F-4D97-AF65-F5344CB8AC3E}">
        <p14:creationId xmlns:p14="http://schemas.microsoft.com/office/powerpoint/2010/main" val="534029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Remembering</a:t>
            </a:r>
            <a:r>
              <a:rPr lang="en-US" baseline="0" dirty="0"/>
              <a:t> all of the workplace impacts drug and alcohol abuse can have, our policy was set up to help mitigate those impacts.  The purpose of the policy includes  (read above boxes)</a:t>
            </a:r>
            <a:endParaRPr lang="en-US"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11</a:t>
            </a:fld>
            <a:endParaRPr lang="en-US"/>
          </a:p>
        </p:txBody>
      </p:sp>
    </p:spTree>
    <p:extLst>
      <p:ext uri="{BB962C8B-B14F-4D97-AF65-F5344CB8AC3E}">
        <p14:creationId xmlns:p14="http://schemas.microsoft.com/office/powerpoint/2010/main" val="3988134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All employees are covered, but may be</a:t>
            </a:r>
            <a:r>
              <a:rPr lang="en-US" baseline="0" dirty="0"/>
              <a:t> covered differently dependent upon their position and responsibilities.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sng" dirty="0">
                <a:solidFill>
                  <a:srgbClr val="1A0DAB"/>
                </a:solidFill>
                <a:effectLst/>
                <a:latin typeface="Roboto" panose="02000000000000000000" pitchFamily="2" charset="0"/>
                <a:hlinkClick r:id="rId3"/>
              </a:rPr>
              <a:t>Federal Motor Carrier Safety Administration</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1A0DAB"/>
                </a:solidFill>
                <a:effectLst/>
                <a:latin typeface="Roboto" panose="02000000000000000000" pitchFamily="2" charset="0"/>
                <a:hlinkClick r:id="rId4"/>
              </a:rPr>
              <a:t>Federal Transit Administration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dirty="0">
              <a:solidFill>
                <a:srgbClr val="1A0DAB"/>
              </a:solidFill>
              <a:effectLst/>
              <a:latin typeface="Roboto" panose="02000000000000000000" pitchFamily="2" charset="0"/>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1A0DAB"/>
                </a:solidFill>
                <a:effectLst/>
                <a:latin typeface="Roboto" panose="02000000000000000000" pitchFamily="2" charset="0"/>
                <a:hlinkClick r:id="rId4"/>
              </a:rPr>
              <a:t>*</a:t>
            </a:r>
            <a:r>
              <a:rPr lang="en-US" dirty="0"/>
              <a:t>*employee gone on an extended leave, medical leave or military AWOP, 6 months undergo drug testing, preemployment not on random list, or non-DOT if on random list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dirty="0">
              <a:solidFill>
                <a:srgbClr val="1A0DAB"/>
              </a:solidFill>
              <a:effectLst/>
              <a:latin typeface="Roboto" panose="02000000000000000000" pitchFamily="2" charset="0"/>
              <a:hlinkClick r:id="rId4"/>
            </a:endParaRPr>
          </a:p>
          <a:p>
            <a:endParaRPr lang="en-US" baseline="0" dirty="0"/>
          </a:p>
          <a:p>
            <a:endParaRPr lang="en-US"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12</a:t>
            </a:fld>
            <a:endParaRPr lang="en-US"/>
          </a:p>
        </p:txBody>
      </p:sp>
    </p:spTree>
    <p:extLst>
      <p:ext uri="{BB962C8B-B14F-4D97-AF65-F5344CB8AC3E}">
        <p14:creationId xmlns:p14="http://schemas.microsoft.com/office/powerpoint/2010/main" val="3150123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six different types of tests,</a:t>
            </a:r>
            <a:r>
              <a:rPr lang="en-US" baseline="0" dirty="0"/>
              <a:t> pre-employment, post accident, random, reasonable suspicion, return to duty, and follow up.  </a:t>
            </a:r>
            <a:endParaRPr lang="en-US"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13</a:t>
            </a:fld>
            <a:endParaRPr lang="en-US"/>
          </a:p>
        </p:txBody>
      </p:sp>
    </p:spTree>
    <p:extLst>
      <p:ext uri="{BB962C8B-B14F-4D97-AF65-F5344CB8AC3E}">
        <p14:creationId xmlns:p14="http://schemas.microsoft.com/office/powerpoint/2010/main" val="1011883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Pre-employment tests are mainly done for</a:t>
            </a:r>
            <a:r>
              <a:rPr lang="en-US" baseline="0" dirty="0"/>
              <a:t> CDL drivers, and a few specific positions in the City like police property clerks.  </a:t>
            </a:r>
          </a:p>
          <a:p>
            <a:endParaRPr lang="en-US" baseline="0" dirty="0"/>
          </a:p>
          <a:p>
            <a:r>
              <a:rPr lang="en-US" baseline="0" dirty="0"/>
              <a:t>Drug tests – send candidates to 24/7 only after proof of temps or CDL, against federal regs for a non CDL driver to take a DOT test</a:t>
            </a:r>
          </a:p>
          <a:p>
            <a:endParaRPr lang="en-US" baseline="0"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14</a:t>
            </a:fld>
            <a:endParaRPr lang="en-US"/>
          </a:p>
        </p:txBody>
      </p:sp>
    </p:spTree>
    <p:extLst>
      <p:ext uri="{BB962C8B-B14F-4D97-AF65-F5344CB8AC3E}">
        <p14:creationId xmlns:p14="http://schemas.microsoft.com/office/powerpoint/2010/main" val="2388267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3B3E2E-40BF-40A7-97B2-4061E8C85FAA}" type="slidenum">
              <a:rPr lang="en-US" smtClean="0"/>
              <a:t>17</a:t>
            </a:fld>
            <a:endParaRPr lang="en-US"/>
          </a:p>
        </p:txBody>
      </p:sp>
    </p:spTree>
    <p:extLst>
      <p:ext uri="{BB962C8B-B14F-4D97-AF65-F5344CB8AC3E}">
        <p14:creationId xmlns:p14="http://schemas.microsoft.com/office/powerpoint/2010/main" val="2773949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lvl="0"/>
            <a:r>
              <a:rPr lang="en-US" dirty="0"/>
              <a:t>Prior to employment, (CDL, non-Metro) employees (including those with a permit) are required to go online and provide authorization for us to complete a full query through the Federal Drug and Alcohol Clearinghouse</a:t>
            </a:r>
          </a:p>
          <a:p>
            <a:pPr lvl="0"/>
            <a:endParaRPr lang="en-US" dirty="0"/>
          </a:p>
          <a:p>
            <a:pPr lvl="0"/>
            <a:r>
              <a:rPr lang="en-US" dirty="0"/>
              <a:t>Employees are given the option to register with the Drug and Alcohol Clearinghouse at this time (not required, but preferred)</a:t>
            </a:r>
          </a:p>
          <a:p>
            <a:pPr lvl="0"/>
            <a:endParaRPr lang="en-US" dirty="0"/>
          </a:p>
          <a:p>
            <a:pPr lvl="0"/>
            <a:r>
              <a:rPr lang="en-US" dirty="0"/>
              <a:t>Provided the employee is not listed in the clearinghouse as “prohibited, they are allowed to move forward in the hiring process</a:t>
            </a:r>
          </a:p>
          <a:p>
            <a:pPr lvl="0"/>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18</a:t>
            </a:fld>
            <a:endParaRPr lang="en-US"/>
          </a:p>
        </p:txBody>
      </p:sp>
    </p:spTree>
    <p:extLst>
      <p:ext uri="{BB962C8B-B14F-4D97-AF65-F5344CB8AC3E}">
        <p14:creationId xmlns:p14="http://schemas.microsoft.com/office/powerpoint/2010/main" val="776013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Please keep in mind that if someone is required</a:t>
            </a:r>
            <a:r>
              <a:rPr lang="en-US" baseline="0" dirty="0"/>
              <a:t> to obtain a CDL sometime after hire, they need to go through the pre-employment query, the pre-employment drug test, and to sign the drug testing employee acknowledgement form and consent for annual query form</a:t>
            </a:r>
          </a:p>
          <a:p>
            <a:endParaRPr lang="en-US" baseline="0" dirty="0"/>
          </a:p>
          <a:p>
            <a:r>
              <a:rPr lang="en-US" baseline="0" dirty="0"/>
              <a:t>**This commonly happens with promotions. For example, Maintenance Worker to Maintenance Mechanic</a:t>
            </a:r>
            <a:endParaRPr lang="en-US"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19</a:t>
            </a:fld>
            <a:endParaRPr lang="en-US"/>
          </a:p>
        </p:txBody>
      </p:sp>
    </p:spTree>
    <p:extLst>
      <p:ext uri="{BB962C8B-B14F-4D97-AF65-F5344CB8AC3E}">
        <p14:creationId xmlns:p14="http://schemas.microsoft.com/office/powerpoint/2010/main" val="3479596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Post accident testing is when an employee gets into an</a:t>
            </a:r>
            <a:r>
              <a:rPr lang="en-US" baseline="0" dirty="0"/>
              <a:t> accident on the job, and there is the loss of human life, serious injury, citation, or major property damage.  Non-CDL drivers may also be tested in these types of accidents, at the discretion of the Police Department.  Employees who are in accidents and tested cannot return to safety sensitive work until their test results are received and are negative.</a:t>
            </a:r>
          </a:p>
          <a:p>
            <a:endParaRPr lang="en-US" baseline="0" dirty="0"/>
          </a:p>
          <a:p>
            <a:r>
              <a:rPr lang="en-US" baseline="0" dirty="0"/>
              <a:t>Drug tests – 8 hours but up 32 hours, have to provide reason</a:t>
            </a:r>
          </a:p>
          <a:p>
            <a:r>
              <a:rPr lang="en-US" baseline="0" dirty="0"/>
              <a:t>Alcohol – 2 hours but up to 8 hours, have to provide reason</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Badgerland Compliance Drug Testing , Kristin (Owner) </a:t>
            </a:r>
            <a:r>
              <a:rPr lang="en-US" sz="1800" dirty="0">
                <a:effectLst/>
                <a:latin typeface="Calibri" panose="020F0502020204030204" pitchFamily="34" charset="0"/>
                <a:ea typeface="Calibri" panose="020F0502020204030204" pitchFamily="34" charset="0"/>
              </a:rPr>
              <a:t>(608) 219-5476</a:t>
            </a:r>
          </a:p>
          <a:p>
            <a:endParaRPr lang="en-US" baseline="0" dirty="0"/>
          </a:p>
          <a:p>
            <a:endParaRPr lang="en-US" baseline="0"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20</a:t>
            </a:fld>
            <a:endParaRPr lang="en-US"/>
          </a:p>
        </p:txBody>
      </p:sp>
    </p:spTree>
    <p:extLst>
      <p:ext uri="{BB962C8B-B14F-4D97-AF65-F5344CB8AC3E}">
        <p14:creationId xmlns:p14="http://schemas.microsoft.com/office/powerpoint/2010/main" val="3213740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Random Testing is completed for all employees in CDL positions.  Please</a:t>
            </a:r>
            <a:r>
              <a:rPr lang="en-US" sz="1200" baseline="0" dirty="0"/>
              <a:t> keep in mind, while we test 50% annually, that requires that we test 12.5% quarterly, but each quarter it is the same list that gets randomly sampled.  Consequently, you could get tested four quarters in a row, even though each quarter we are testing only 12.5% of employees.</a:t>
            </a:r>
          </a:p>
          <a:p>
            <a:endParaRPr lang="en-US" sz="1200" dirty="0"/>
          </a:p>
          <a:p>
            <a:r>
              <a:rPr lang="en-US" sz="1200" dirty="0"/>
              <a:t>Metro</a:t>
            </a:r>
            <a:r>
              <a:rPr lang="en-US" sz="1200" baseline="0" dirty="0"/>
              <a:t> has different testing requirements based on federal transportation regulations. 50% drug, 10 alcohol%</a:t>
            </a:r>
          </a:p>
          <a:p>
            <a:endParaRPr lang="en-US" sz="1200" baseline="0" dirty="0"/>
          </a:p>
          <a:p>
            <a:r>
              <a:rPr lang="en-US" sz="1200" baseline="0" dirty="0"/>
              <a:t>When we test for alcohol – we need to test just prior to the employee performing safety sensitive work. *I have noticed that sometimes supervisor check off the BAT if a driver is not performing safety sensitive functions that day. That is fine. However, if it’s end of the year and I’m notified that we are 2 or 3 BAT tests short to meet our mandatory percentage, I will not ask for new names to be drawn, I’m going to send someone who was initially selected for a BAT earlier in the quarter but ended up not being tested, in for testing to satisfy DOT requirements.</a:t>
            </a:r>
            <a:endParaRPr lang="en-US" sz="1200"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24</a:t>
            </a:fld>
            <a:endParaRPr lang="en-US"/>
          </a:p>
        </p:txBody>
      </p:sp>
    </p:spTree>
    <p:extLst>
      <p:ext uri="{BB962C8B-B14F-4D97-AF65-F5344CB8AC3E}">
        <p14:creationId xmlns:p14="http://schemas.microsoft.com/office/powerpoint/2010/main" val="770282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US" dirty="0"/>
              <a:t>Please let me know any</a:t>
            </a:r>
            <a:r>
              <a:rPr lang="en-US" baseline="0" dirty="0"/>
              <a:t> changes to the test dates, or if there are call-in/vacation. </a:t>
            </a:r>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25</a:t>
            </a:fld>
            <a:endParaRPr lang="en-US"/>
          </a:p>
        </p:txBody>
      </p:sp>
    </p:spTree>
    <p:extLst>
      <p:ext uri="{BB962C8B-B14F-4D97-AF65-F5344CB8AC3E}">
        <p14:creationId xmlns:p14="http://schemas.microsoft.com/office/powerpoint/2010/main" val="23214762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E6F69-1D51-8BA4-D043-0DC9ED6558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B7CA4F-DB9C-9E36-F0EC-80F5F0919DB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A87C2E8-21C2-F1E3-BE6F-40E26E746489}"/>
              </a:ext>
            </a:extLst>
          </p:cNvPr>
          <p:cNvSpPr>
            <a:spLocks noGrp="1"/>
          </p:cNvSpPr>
          <p:nvPr>
            <p:ph type="body" idx="1"/>
          </p:nvPr>
        </p:nvSpPr>
        <p:spPr/>
        <p:txBody>
          <a:bodyPr/>
          <a:lstStyle/>
          <a:p>
            <a:pPr marL="0" indent="0">
              <a:buNone/>
            </a:pPr>
            <a:r>
              <a:rPr lang="en-US" dirty="0"/>
              <a:t>Please let me know any</a:t>
            </a:r>
            <a:r>
              <a:rPr lang="en-US" baseline="0" dirty="0"/>
              <a:t> changes to the test dates, or if there are call-in/vacation. </a:t>
            </a:r>
          </a:p>
          <a:p>
            <a:endParaRPr lang="en-US" dirty="0"/>
          </a:p>
        </p:txBody>
      </p:sp>
      <p:sp>
        <p:nvSpPr>
          <p:cNvPr id="4" name="Slide Number Placeholder 3">
            <a:extLst>
              <a:ext uri="{FF2B5EF4-FFF2-40B4-BE49-F238E27FC236}">
                <a16:creationId xmlns:a16="http://schemas.microsoft.com/office/drawing/2014/main" id="{95871852-5C99-78BF-3654-0CD66CA3807B}"/>
              </a:ext>
            </a:extLst>
          </p:cNvPr>
          <p:cNvSpPr>
            <a:spLocks noGrp="1"/>
          </p:cNvSpPr>
          <p:nvPr>
            <p:ph type="sldNum" sz="quarter" idx="5"/>
          </p:nvPr>
        </p:nvSpPr>
        <p:spPr/>
        <p:txBody>
          <a:bodyPr/>
          <a:lstStyle/>
          <a:p>
            <a:fld id="{713B3E2E-40BF-40A7-97B2-4061E8C85FAA}" type="slidenum">
              <a:rPr lang="en-US" smtClean="0"/>
              <a:t>27</a:t>
            </a:fld>
            <a:endParaRPr lang="en-US"/>
          </a:p>
        </p:txBody>
      </p:sp>
    </p:spTree>
    <p:extLst>
      <p:ext uri="{BB962C8B-B14F-4D97-AF65-F5344CB8AC3E}">
        <p14:creationId xmlns:p14="http://schemas.microsoft.com/office/powerpoint/2010/main" val="40380936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mj-lt"/>
              <a:buNone/>
            </a:pPr>
            <a:r>
              <a:rPr lang="en-US" dirty="0"/>
              <a:t>Reasonable suspicion tests applies to all city employees and are the most</a:t>
            </a:r>
            <a:r>
              <a:rPr lang="en-US" baseline="0" dirty="0"/>
              <a:t> difficult to decide when to test.  Labor Relations makes final decision on testing. Please contact Kurt/Bill.</a:t>
            </a:r>
            <a:endParaRPr lang="en-US" dirty="0"/>
          </a:p>
          <a:p>
            <a:pPr marL="457200" indent="-457200">
              <a:buFont typeface="+mj-lt"/>
              <a:buAutoNum type="arabicPeriod"/>
            </a:pPr>
            <a:r>
              <a:rPr lang="en-US" dirty="0"/>
              <a:t>Suspicious behavior must be directly observed by supervisor.</a:t>
            </a:r>
            <a:r>
              <a:rPr lang="en-US" baseline="0" dirty="0"/>
              <a:t>  These behaviors have to be occurring in the present, and need to be able to be clearly defined.  Some examples include:</a:t>
            </a:r>
            <a:endParaRPr lang="en-US" sz="2000" baseline="0" dirty="0"/>
          </a:p>
          <a:p>
            <a:pPr marL="914400" lvl="1" indent="-457200">
              <a:buFont typeface="+mj-lt"/>
              <a:buAutoNum type="arabicPeriod"/>
            </a:pPr>
            <a:r>
              <a:rPr lang="en-US" sz="2000" dirty="0"/>
              <a:t>Physical, behavioral characteristics like bloodshot eyes, slurred speech</a:t>
            </a:r>
          </a:p>
          <a:p>
            <a:pPr marL="630238" lvl="1" indent="-173038">
              <a:buFont typeface="Arial" panose="020B0604020202020204" pitchFamily="34" charset="0"/>
              <a:buChar char="•"/>
            </a:pPr>
            <a:r>
              <a:rPr lang="en-US" sz="2000" dirty="0"/>
              <a:t>“Changes” in normal behavior of individual, are they extremely agitated or do</a:t>
            </a:r>
            <a:r>
              <a:rPr lang="en-US" sz="2000" baseline="0" dirty="0"/>
              <a:t> they have extremely slow speech patterns which are outside of how they normally speak</a:t>
            </a:r>
            <a:endParaRPr lang="en-US" sz="2000" dirty="0"/>
          </a:p>
          <a:p>
            <a:pPr marL="457200" indent="-457200">
              <a:buFont typeface="+mj-lt"/>
              <a:buAutoNum type="arabicPeriod"/>
            </a:pPr>
            <a:r>
              <a:rPr lang="en-US" dirty="0"/>
              <a:t>Written record should be made of observations (checklist,</a:t>
            </a:r>
            <a:r>
              <a:rPr lang="en-US" baseline="0" dirty="0"/>
              <a:t> found 2-23, attachment)</a:t>
            </a:r>
            <a:endParaRPr lang="en-US" dirty="0"/>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Alcohol testing must be within 2 hours of observed behavior, Alcohol </a:t>
            </a:r>
            <a:r>
              <a:rPr lang="en-US" sz="1200" dirty="0"/>
              <a:t>May be done up to 8 hours later with documentation as to the reason for not doing sooner</a:t>
            </a:r>
            <a:endParaRPr lang="en-US" dirty="0"/>
          </a:p>
          <a:p>
            <a:pPr marL="457200" indent="-457200">
              <a:buFont typeface="+mj-lt"/>
              <a:buAutoNum type="arabicPeriod"/>
            </a:pPr>
            <a:r>
              <a:rPr lang="en-US" dirty="0"/>
              <a:t>Drug/Controlled substance testing must be done within 24 hours of reasonable suspicion determination</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28</a:t>
            </a:fld>
            <a:endParaRPr lang="en-US"/>
          </a:p>
        </p:txBody>
      </p:sp>
    </p:spTree>
    <p:extLst>
      <p:ext uri="{BB962C8B-B14F-4D97-AF65-F5344CB8AC3E}">
        <p14:creationId xmlns:p14="http://schemas.microsoft.com/office/powerpoint/2010/main" val="98104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Schedule 1 drugs are substances or chemicals</a:t>
            </a:r>
            <a:r>
              <a:rPr lang="en-US" baseline="0" dirty="0"/>
              <a:t> that are defined as drugs with no currently accepted medical use and a high potential for abuse</a:t>
            </a:r>
          </a:p>
          <a:p>
            <a:endParaRPr lang="en-US" baseline="0" dirty="0"/>
          </a:p>
          <a:p>
            <a:endParaRPr lang="en-US"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29</a:t>
            </a:fld>
            <a:endParaRPr lang="en-US"/>
          </a:p>
        </p:txBody>
      </p:sp>
    </p:spTree>
    <p:extLst>
      <p:ext uri="{BB962C8B-B14F-4D97-AF65-F5344CB8AC3E}">
        <p14:creationId xmlns:p14="http://schemas.microsoft.com/office/powerpoint/2010/main" val="3328476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When there is a positive test, we go through the</a:t>
            </a:r>
            <a:r>
              <a:rPr lang="en-US" baseline="0" dirty="0"/>
              <a:t> following steps: (read above)</a:t>
            </a:r>
          </a:p>
          <a:p>
            <a:endParaRPr lang="en-US" baseline="0" dirty="0"/>
          </a:p>
          <a:p>
            <a:r>
              <a:rPr lang="en-US" baseline="0" dirty="0"/>
              <a:t>They can use Flex medical spending for this</a:t>
            </a:r>
          </a:p>
          <a:p>
            <a:endParaRPr lang="en-US" baseline="0" dirty="0"/>
          </a:p>
          <a:p>
            <a:r>
              <a:rPr lang="en-US" baseline="0" dirty="0"/>
              <a:t>The SAP drug tests them (non-DOT) before sending them to back to the city for the RTD test; follow up tests range anywhere from 6 months – 5 years. Once completed, the DER will log into Clearinghouse to notify FMCSA of completion. The supervisor or employee is not notified.</a:t>
            </a:r>
          </a:p>
          <a:p>
            <a:endParaRPr lang="en-US"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30</a:t>
            </a:fld>
            <a:endParaRPr lang="en-US"/>
          </a:p>
        </p:txBody>
      </p:sp>
    </p:spTree>
    <p:extLst>
      <p:ext uri="{BB962C8B-B14F-4D97-AF65-F5344CB8AC3E}">
        <p14:creationId xmlns:p14="http://schemas.microsoft.com/office/powerpoint/2010/main" val="2384114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This is effectively a 3 step process.  The first step is that we conduct the test in a confidential location.  The second step is to review the results. The third step is for DER to be made aware of results</a:t>
            </a:r>
          </a:p>
          <a:p>
            <a:endParaRPr lang="en-US"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31</a:t>
            </a:fld>
            <a:endParaRPr lang="en-US"/>
          </a:p>
        </p:txBody>
      </p:sp>
    </p:spTree>
    <p:extLst>
      <p:ext uri="{BB962C8B-B14F-4D97-AF65-F5344CB8AC3E}">
        <p14:creationId xmlns:p14="http://schemas.microsoft.com/office/powerpoint/2010/main" val="24950672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test notification form</a:t>
            </a:r>
            <a:r>
              <a:rPr lang="en-US" baseline="0" dirty="0"/>
              <a:t> and chain of custody form for drug and alcohol tests should be received by the collector and forwarded to HR</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*employee gone on an extended leave, medical leave or military AWOP, 6 months, </a:t>
            </a:r>
          </a:p>
          <a:p>
            <a:endParaRPr lang="en-US"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32</a:t>
            </a:fld>
            <a:endParaRPr lang="en-US"/>
          </a:p>
        </p:txBody>
      </p:sp>
    </p:spTree>
    <p:extLst>
      <p:ext uri="{BB962C8B-B14F-4D97-AF65-F5344CB8AC3E}">
        <p14:creationId xmlns:p14="http://schemas.microsoft.com/office/powerpoint/2010/main" val="9074417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Here is a list of all of the City testing sites.  We also do walk in testing at the 24/7 facility</a:t>
            </a:r>
            <a:r>
              <a:rPr lang="en-US" baseline="0" dirty="0"/>
              <a:t> located on Broadway. There will be times where an employee calls in sick or is on vacation on their test date and I will try to reschedule those on later scheduled dates per department but if there are no later dates available or it’s the end of quarter I will ask you to take the employee to 24/7.</a:t>
            </a:r>
            <a:endParaRPr lang="en-US" dirty="0"/>
          </a:p>
        </p:txBody>
      </p:sp>
      <p:sp>
        <p:nvSpPr>
          <p:cNvPr id="4" name="Slide Number Placeholder 3"/>
          <p:cNvSpPr>
            <a:spLocks noGrp="1"/>
          </p:cNvSpPr>
          <p:nvPr>
            <p:ph type="sldNum" sz="quarter" idx="10"/>
          </p:nvPr>
        </p:nvSpPr>
        <p:spPr/>
        <p:txBody>
          <a:bodyPr/>
          <a:lstStyle/>
          <a:p>
            <a:fld id="{6063EA54-479E-4520-898E-C7478861FCC3}" type="slidenum">
              <a:rPr lang="en-US" smtClean="0"/>
              <a:pPr/>
              <a:t>33</a:t>
            </a:fld>
            <a:endParaRPr lang="en-US"/>
          </a:p>
        </p:txBody>
      </p:sp>
    </p:spTree>
    <p:extLst>
      <p:ext uri="{BB962C8B-B14F-4D97-AF65-F5344CB8AC3E}">
        <p14:creationId xmlns:p14="http://schemas.microsoft.com/office/powerpoint/2010/main" val="2106362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Supervisors are responsible for several key aspects</a:t>
            </a:r>
            <a:r>
              <a:rPr lang="en-US" baseline="0" dirty="0"/>
              <a:t> of drug and alcohol testing.</a:t>
            </a:r>
            <a:endParaRPr lang="en-US" dirty="0"/>
          </a:p>
        </p:txBody>
      </p:sp>
      <p:sp>
        <p:nvSpPr>
          <p:cNvPr id="4" name="Slide Number Placeholder 3"/>
          <p:cNvSpPr>
            <a:spLocks noGrp="1"/>
          </p:cNvSpPr>
          <p:nvPr>
            <p:ph type="sldNum" sz="quarter" idx="10"/>
          </p:nvPr>
        </p:nvSpPr>
        <p:spPr/>
        <p:txBody>
          <a:bodyPr/>
          <a:lstStyle/>
          <a:p>
            <a:fld id="{713B3E2E-40BF-40A7-97B2-4061E8C85FAA}" type="slidenum">
              <a:rPr lang="en-US" smtClean="0"/>
              <a:t>34</a:t>
            </a:fld>
            <a:endParaRPr lang="en-US"/>
          </a:p>
        </p:txBody>
      </p:sp>
    </p:spTree>
    <p:extLst>
      <p:ext uri="{BB962C8B-B14F-4D97-AF65-F5344CB8AC3E}">
        <p14:creationId xmlns:p14="http://schemas.microsoft.com/office/powerpoint/2010/main" val="8787857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List</a:t>
            </a:r>
            <a:r>
              <a:rPr lang="en-US" baseline="0" dirty="0"/>
              <a:t> what observe means: observations could include bloodshot eyes, heavy eyelids, dilated pupils, mumbled or slurred speech, excited, combative, sleepy, wobbly, stumbling</a:t>
            </a:r>
          </a:p>
          <a:p>
            <a:endParaRPr lang="en-US" baseline="0" dirty="0"/>
          </a:p>
          <a:p>
            <a:r>
              <a:rPr lang="en-US" baseline="0" dirty="0"/>
              <a:t>https://www.cityofmadison.com/mayor/apm/hr/APM2-23ReasSuspicionInstructChecklist.pdf</a:t>
            </a:r>
          </a:p>
          <a:p>
            <a:endParaRPr lang="en-US" baseline="0" dirty="0"/>
          </a:p>
          <a:p>
            <a:endParaRPr lang="en-US"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36</a:t>
            </a:fld>
            <a:endParaRPr lang="en-US"/>
          </a:p>
        </p:txBody>
      </p:sp>
    </p:spTree>
    <p:extLst>
      <p:ext uri="{BB962C8B-B14F-4D97-AF65-F5344CB8AC3E}">
        <p14:creationId xmlns:p14="http://schemas.microsoft.com/office/powerpoint/2010/main" val="12997483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4. Association/Union or family, friends</a:t>
            </a:r>
          </a:p>
        </p:txBody>
      </p:sp>
      <p:sp>
        <p:nvSpPr>
          <p:cNvPr id="4" name="Slide Number Placeholder 3"/>
          <p:cNvSpPr>
            <a:spLocks noGrp="1"/>
          </p:cNvSpPr>
          <p:nvPr>
            <p:ph type="sldNum" sz="quarter" idx="5"/>
          </p:nvPr>
        </p:nvSpPr>
        <p:spPr/>
        <p:txBody>
          <a:bodyPr/>
          <a:lstStyle/>
          <a:p>
            <a:fld id="{713B3E2E-40BF-40A7-97B2-4061E8C85FAA}" type="slidenum">
              <a:rPr lang="en-US" smtClean="0"/>
              <a:t>37</a:t>
            </a:fld>
            <a:endParaRPr lang="en-US"/>
          </a:p>
        </p:txBody>
      </p:sp>
    </p:spTree>
    <p:extLst>
      <p:ext uri="{BB962C8B-B14F-4D97-AF65-F5344CB8AC3E}">
        <p14:creationId xmlns:p14="http://schemas.microsoft.com/office/powerpoint/2010/main" val="42408227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lvl="0"/>
            <a:r>
              <a:rPr lang="en-US" dirty="0"/>
              <a:t>Ask about alcohol or drug use</a:t>
            </a:r>
          </a:p>
          <a:p>
            <a:pPr lvl="0"/>
            <a:r>
              <a:rPr lang="en-US" dirty="0"/>
              <a:t>Continue to document, noting any inconsistencies in their responses</a:t>
            </a:r>
          </a:p>
          <a:p>
            <a:pPr lvl="0"/>
            <a:r>
              <a:rPr lang="en-US" dirty="0"/>
              <a:t>Test if allowable</a:t>
            </a:r>
          </a:p>
          <a:p>
            <a:pPr lvl="0"/>
            <a:r>
              <a:rPr lang="en-US" dirty="0"/>
              <a:t>Offer resources including:</a:t>
            </a:r>
          </a:p>
          <a:p>
            <a:pPr lvl="1"/>
            <a:r>
              <a:rPr lang="en-US" dirty="0"/>
              <a:t>Early intervention through recognition; diagnosis; and treatment </a:t>
            </a:r>
          </a:p>
          <a:p>
            <a:pPr lvl="1"/>
            <a:r>
              <a:rPr lang="en-US" dirty="0"/>
              <a:t>Encouragement to self refer </a:t>
            </a:r>
          </a:p>
          <a:p>
            <a:pPr lvl="0"/>
            <a:r>
              <a:rPr lang="en-US" dirty="0"/>
              <a:t>Reach out to EAP to obtain additional support for both the employee and yourself</a:t>
            </a:r>
          </a:p>
          <a:p>
            <a:pPr lvl="1"/>
            <a:r>
              <a:rPr lang="en-US" dirty="0"/>
              <a:t>Internal EAP –</a:t>
            </a:r>
            <a:r>
              <a:rPr lang="en-US" baseline="0" dirty="0"/>
              <a:t> </a:t>
            </a:r>
            <a:r>
              <a:rPr lang="en-US" dirty="0"/>
              <a:t>Arlyn Gonzalez, Mary Eldridge – 266-6561</a:t>
            </a:r>
          </a:p>
          <a:p>
            <a:pPr lvl="1"/>
            <a:r>
              <a:rPr lang="en-US" dirty="0"/>
              <a:t>External EAP – FEI Behavioral Health - 1-800-236-7905 FEI Workforce Resilience</a:t>
            </a:r>
          </a:p>
          <a:p>
            <a:endParaRPr lang="en-US" dirty="0"/>
          </a:p>
          <a:p>
            <a:endParaRPr lang="en-US" dirty="0"/>
          </a:p>
        </p:txBody>
      </p:sp>
      <p:sp>
        <p:nvSpPr>
          <p:cNvPr id="4" name="Slide Number Placeholder 3"/>
          <p:cNvSpPr>
            <a:spLocks noGrp="1"/>
          </p:cNvSpPr>
          <p:nvPr>
            <p:ph type="sldNum" sz="quarter" idx="5"/>
          </p:nvPr>
        </p:nvSpPr>
        <p:spPr/>
        <p:txBody>
          <a:bodyPr/>
          <a:lstStyle/>
          <a:p>
            <a:fld id="{713B3E2E-40BF-40A7-97B2-4061E8C85FAA}" type="slidenum">
              <a:rPr lang="en-US" smtClean="0"/>
              <a:t>38</a:t>
            </a:fld>
            <a:endParaRPr lang="en-US"/>
          </a:p>
        </p:txBody>
      </p:sp>
    </p:spTree>
    <p:extLst>
      <p:ext uri="{BB962C8B-B14F-4D97-AF65-F5344CB8AC3E}">
        <p14:creationId xmlns:p14="http://schemas.microsoft.com/office/powerpoint/2010/main" val="12544586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Feedback link:</a:t>
            </a:r>
          </a:p>
        </p:txBody>
      </p:sp>
      <p:sp>
        <p:nvSpPr>
          <p:cNvPr id="4" name="Slide Number Placeholder 3"/>
          <p:cNvSpPr>
            <a:spLocks noGrp="1"/>
          </p:cNvSpPr>
          <p:nvPr>
            <p:ph type="sldNum" sz="quarter" idx="10"/>
          </p:nvPr>
        </p:nvSpPr>
        <p:spPr/>
        <p:txBody>
          <a:bodyPr/>
          <a:lstStyle/>
          <a:p>
            <a:fld id="{713B3E2E-40BF-40A7-97B2-4061E8C85FAA}" type="slidenum">
              <a:rPr lang="en-US" smtClean="0"/>
              <a:t>39</a:t>
            </a:fld>
            <a:endParaRPr lang="en-US"/>
          </a:p>
        </p:txBody>
      </p:sp>
    </p:spTree>
    <p:extLst>
      <p:ext uri="{BB962C8B-B14F-4D97-AF65-F5344CB8AC3E}">
        <p14:creationId xmlns:p14="http://schemas.microsoft.com/office/powerpoint/2010/main" val="37136376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3FA38-B195-40DD-AA5B-C980F18CBB6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1" r="78371"/>
          <a:stretch/>
        </p:blipFill>
        <p:spPr>
          <a:xfrm>
            <a:off x="903409" y="1791656"/>
            <a:ext cx="2246192" cy="2604980"/>
          </a:xfrm>
          <a:prstGeom prst="rect">
            <a:avLst/>
          </a:prstGeom>
        </p:spPr>
      </p:pic>
    </p:spTree>
    <p:extLst>
      <p:ext uri="{BB962C8B-B14F-4D97-AF65-F5344CB8AC3E}">
        <p14:creationId xmlns:p14="http://schemas.microsoft.com/office/powerpoint/2010/main" val="3149000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C7A63E-4155-4239-B762-632CAF631D5C}"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3FA38-B195-40DD-AA5B-C980F18CBB67}" type="slidenum">
              <a:rPr lang="en-US" smtClean="0"/>
              <a:t>‹#›</a:t>
            </a:fld>
            <a:endParaRPr lang="en-US"/>
          </a:p>
        </p:txBody>
      </p:sp>
    </p:spTree>
    <p:extLst>
      <p:ext uri="{BB962C8B-B14F-4D97-AF65-F5344CB8AC3E}">
        <p14:creationId xmlns:p14="http://schemas.microsoft.com/office/powerpoint/2010/main" val="1170761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FC7A63E-4155-4239-B762-632CAF631D5C}"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23FA38-B195-40DD-AA5B-C980F18CBB67}" type="slidenum">
              <a:rPr lang="en-US" smtClean="0"/>
              <a:t>‹#›</a:t>
            </a:fld>
            <a:endParaRPr lang="en-US"/>
          </a:p>
        </p:txBody>
      </p:sp>
    </p:spTree>
    <p:extLst>
      <p:ext uri="{BB962C8B-B14F-4D97-AF65-F5344CB8AC3E}">
        <p14:creationId xmlns:p14="http://schemas.microsoft.com/office/powerpoint/2010/main" val="63573999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C7A63E-4155-4239-B762-632CAF631D5C}"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3FA38-B195-40DD-AA5B-C980F18CBB6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2"/>
          <a:stretch>
            <a:fillRect/>
          </a:stretch>
        </p:blipFill>
        <p:spPr>
          <a:xfrm>
            <a:off x="823999" y="1848672"/>
            <a:ext cx="10388484" cy="2603218"/>
          </a:xfrm>
          <a:prstGeom prst="rect">
            <a:avLst/>
          </a:prstGeom>
        </p:spPr>
      </p:pic>
    </p:spTree>
    <p:extLst>
      <p:ext uri="{BB962C8B-B14F-4D97-AF65-F5344CB8AC3E}">
        <p14:creationId xmlns:p14="http://schemas.microsoft.com/office/powerpoint/2010/main" val="2971897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C7A63E-4155-4239-B762-632CAF631D5C}"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3FA38-B195-40DD-AA5B-C980F18CBB67}" type="slidenum">
              <a:rPr lang="en-US" smtClean="0"/>
              <a:t>‹#›</a:t>
            </a:fld>
            <a:endParaRPr lang="en-US"/>
          </a:p>
        </p:txBody>
      </p:sp>
    </p:spTree>
    <p:extLst>
      <p:ext uri="{BB962C8B-B14F-4D97-AF65-F5344CB8AC3E}">
        <p14:creationId xmlns:p14="http://schemas.microsoft.com/office/powerpoint/2010/main" val="2971898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C7A63E-4155-4239-B762-632CAF631D5C}"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23FA38-B195-40DD-AA5B-C980F18CBB67}" type="slidenum">
              <a:rPr lang="en-US" smtClean="0"/>
              <a:t>‹#›</a:t>
            </a:fld>
            <a:endParaRPr lang="en-US"/>
          </a:p>
        </p:txBody>
      </p:sp>
    </p:spTree>
    <p:extLst>
      <p:ext uri="{BB962C8B-B14F-4D97-AF65-F5344CB8AC3E}">
        <p14:creationId xmlns:p14="http://schemas.microsoft.com/office/powerpoint/2010/main" val="2299943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C7A63E-4155-4239-B762-632CAF631D5C}"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23FA38-B195-40DD-AA5B-C980F18CBB67}" type="slidenum">
              <a:rPr lang="en-US" smtClean="0"/>
              <a:t>‹#›</a:t>
            </a:fld>
            <a:endParaRPr lang="en-US"/>
          </a:p>
        </p:txBody>
      </p:sp>
    </p:spTree>
    <p:extLst>
      <p:ext uri="{BB962C8B-B14F-4D97-AF65-F5344CB8AC3E}">
        <p14:creationId xmlns:p14="http://schemas.microsoft.com/office/powerpoint/2010/main" val="2907963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EFC7A63E-4155-4239-B762-632CAF631D5C}" type="datetimeFigureOut">
              <a:rPr lang="en-US" smtClean="0"/>
              <a:t>10/7/2026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323FA38-B195-40DD-AA5B-C980F18CBB67}" type="slidenum">
              <a:rPr lang="en-US" smtClean="0"/>
              <a:t>‹#›</a:t>
            </a:fld>
            <a:endParaRPr lang="en-US"/>
          </a:p>
        </p:txBody>
      </p:sp>
    </p:spTree>
    <p:extLst>
      <p:ext uri="{BB962C8B-B14F-4D97-AF65-F5344CB8AC3E}">
        <p14:creationId xmlns:p14="http://schemas.microsoft.com/office/powerpoint/2010/main" val="3388361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FC7A63E-4155-4239-B762-632CAF631D5C}" type="datetimeFigureOut">
              <a:rPr lang="en-US" smtClean="0"/>
              <a:t>10/7/2026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323FA38-B195-40DD-AA5B-C980F18CBB67}" type="slidenum">
              <a:rPr lang="en-US" smtClean="0"/>
              <a:t>‹#›</a:t>
            </a:fld>
            <a:endParaRPr lang="en-US"/>
          </a:p>
        </p:txBody>
      </p:sp>
    </p:spTree>
    <p:extLst>
      <p:ext uri="{BB962C8B-B14F-4D97-AF65-F5344CB8AC3E}">
        <p14:creationId xmlns:p14="http://schemas.microsoft.com/office/powerpoint/2010/main" val="235743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FC7A63E-4155-4239-B762-632CAF631D5C}"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3FA38-B195-40DD-AA5B-C980F18CBB67}" type="slidenum">
              <a:rPr lang="en-US" smtClean="0"/>
              <a:t>‹#›</a:t>
            </a:fld>
            <a:endParaRPr lang="en-US"/>
          </a:p>
        </p:txBody>
      </p:sp>
    </p:spTree>
    <p:extLst>
      <p:ext uri="{BB962C8B-B14F-4D97-AF65-F5344CB8AC3E}">
        <p14:creationId xmlns:p14="http://schemas.microsoft.com/office/powerpoint/2010/main" val="189327473"/>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hasCustomPrompt="1"/>
          </p:nvPr>
        </p:nvSpPr>
        <p:spPr>
          <a:xfrm>
            <a:off x="1097280" y="5074920"/>
            <a:ext cx="10113645" cy="822960"/>
          </a:xfrm>
        </p:spPr>
        <p:txBody>
          <a:bodyPr tIns="0" bIns="0" anchor="b">
            <a:noAutofit/>
          </a:bodyPr>
          <a:lstStyle>
            <a:lvl1pPr>
              <a:defRPr sz="3600" b="0">
                <a:solidFill>
                  <a:srgbClr val="FFFFFF"/>
                </a:solidFill>
              </a:defRPr>
            </a:lvl1pPr>
          </a:lstStyle>
          <a:p>
            <a:r>
              <a:rPr lang="en-US" dirty="0"/>
              <a:t>Name </a:t>
            </a:r>
          </a:p>
        </p:txBody>
      </p:sp>
      <p:sp>
        <p:nvSpPr>
          <p:cNvPr id="4" name="Text Placeholder 3"/>
          <p:cNvSpPr>
            <a:spLocks noGrp="1"/>
          </p:cNvSpPr>
          <p:nvPr>
            <p:ph type="body" sz="half" idx="2" hasCustomPrompt="1"/>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Title, Organization</a:t>
            </a:r>
          </a:p>
        </p:txBody>
      </p:sp>
      <p:sp>
        <p:nvSpPr>
          <p:cNvPr id="5" name="Date Placeholder 4"/>
          <p:cNvSpPr>
            <a:spLocks noGrp="1"/>
          </p:cNvSpPr>
          <p:nvPr>
            <p:ph type="dt" sz="half" idx="10"/>
          </p:nvPr>
        </p:nvSpPr>
        <p:spPr/>
        <p:txBody>
          <a:bodyPr/>
          <a:lstStyle/>
          <a:p>
            <a:fld id="{EFC7A63E-4155-4239-B762-632CAF631D5C}"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3FA38-B195-40DD-AA5B-C980F18CBB67}" type="slidenum">
              <a:rPr lang="en-US" smtClean="0"/>
              <a:t>‹#›</a:t>
            </a:fld>
            <a:endParaRPr lang="en-US"/>
          </a:p>
        </p:txBody>
      </p:sp>
      <p:pic>
        <p:nvPicPr>
          <p:cNvPr id="10" name="Picture 9"/>
          <p:cNvPicPr>
            <a:picLocks noChangeAspect="1"/>
          </p:cNvPicPr>
          <p:nvPr userDrawn="1"/>
        </p:nvPicPr>
        <p:blipFill rotWithShape="1">
          <a:blip r:embed="rId2">
            <a:duotone>
              <a:schemeClr val="accent6">
                <a:shade val="45000"/>
                <a:satMod val="135000"/>
              </a:schemeClr>
              <a:prstClr val="white"/>
            </a:duotone>
          </a:blip>
          <a:srcRect l="1558" t="3798" r="2001" b="2552"/>
          <a:stretch/>
        </p:blipFill>
        <p:spPr>
          <a:xfrm rot="21182867">
            <a:off x="1199967" y="1021702"/>
            <a:ext cx="4739168" cy="3247733"/>
          </a:xfrm>
          <a:prstGeom prst="roundRect">
            <a:avLst/>
          </a:prstGeom>
        </p:spPr>
      </p:pic>
      <p:sp>
        <p:nvSpPr>
          <p:cNvPr id="11" name="Picture Placeholder 10"/>
          <p:cNvSpPr>
            <a:spLocks noGrp="1"/>
          </p:cNvSpPr>
          <p:nvPr>
            <p:ph type="pic" sz="quarter" idx="13"/>
          </p:nvPr>
        </p:nvSpPr>
        <p:spPr>
          <a:xfrm rot="313078">
            <a:off x="6956682" y="880890"/>
            <a:ext cx="3104612" cy="3429632"/>
          </a:xfrm>
          <a:noFill/>
          <a:ln w="219075" cmpd="thickThin"/>
        </p:spPr>
        <p:style>
          <a:lnRef idx="2">
            <a:schemeClr val="accent3"/>
          </a:lnRef>
          <a:fillRef idx="1">
            <a:schemeClr val="lt1"/>
          </a:fillRef>
          <a:effectRef idx="0">
            <a:schemeClr val="accent3"/>
          </a:effectRef>
          <a:fontRef idx="none"/>
        </p:style>
        <p:txBody>
          <a:bodyPr/>
          <a:lstStyle/>
          <a:p>
            <a:endParaRPr lang="en-US" dirty="0"/>
          </a:p>
        </p:txBody>
      </p:sp>
    </p:spTree>
    <p:extLst>
      <p:ext uri="{BB962C8B-B14F-4D97-AF65-F5344CB8AC3E}">
        <p14:creationId xmlns:p14="http://schemas.microsoft.com/office/powerpoint/2010/main" val="3295706215"/>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C7A63E-4155-4239-B762-632CAF631D5C}"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3FA38-B195-40DD-AA5B-C980F18CBB67}" type="slidenum">
              <a:rPr lang="en-US" smtClean="0"/>
              <a:t>‹#›</a:t>
            </a:fld>
            <a:endParaRPr lang="en-US"/>
          </a:p>
        </p:txBody>
      </p:sp>
    </p:spTree>
    <p:extLst>
      <p:ext uri="{BB962C8B-B14F-4D97-AF65-F5344CB8AC3E}">
        <p14:creationId xmlns:p14="http://schemas.microsoft.com/office/powerpoint/2010/main" val="2620008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C7A63E-4155-4239-B762-632CAF631D5C}"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3FA38-B195-40DD-AA5B-C980F18CBB67}" type="slidenum">
              <a:rPr lang="en-US" smtClean="0"/>
              <a:t>‹#›</a:t>
            </a:fld>
            <a:endParaRPr lang="en-US"/>
          </a:p>
        </p:txBody>
      </p:sp>
    </p:spTree>
    <p:extLst>
      <p:ext uri="{BB962C8B-B14F-4D97-AF65-F5344CB8AC3E}">
        <p14:creationId xmlns:p14="http://schemas.microsoft.com/office/powerpoint/2010/main" val="1693329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FC7A63E-4155-4239-B762-632CAF631D5C}" type="datetimeFigureOut">
              <a:rPr lang="en-US" smtClean="0"/>
              <a:t>10/7/2026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323FA38-B195-40DD-AA5B-C980F18CBB67}"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15" cstate="print">
            <a:extLst>
              <a:ext uri="{BEBA8EAE-BF5A-486C-A8C5-ECC9F3942E4B}">
                <a14:imgProps xmlns:a14="http://schemas.microsoft.com/office/drawing/2010/main">
                  <a14:imgLayer r:embed="rId1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008974" y="4452971"/>
            <a:ext cx="1977322" cy="1977322"/>
          </a:xfrm>
          <a:prstGeom prst="rect">
            <a:avLst/>
          </a:prstGeom>
        </p:spPr>
      </p:pic>
    </p:spTree>
    <p:extLst>
      <p:ext uri="{BB962C8B-B14F-4D97-AF65-F5344CB8AC3E}">
        <p14:creationId xmlns:p14="http://schemas.microsoft.com/office/powerpoint/2010/main" val="8139444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4" r:id="rId11"/>
    <p:sldLayoutId id="2147483671" r:id="rId12"/>
    <p:sldLayoutId id="2147483672" r:id="rId1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comments" Target="../comments/commen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8.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39.xml.rels><?xml version="1.0" encoding="UTF-8" standalone="yes"?>
<Relationships xmlns="http://schemas.openxmlformats.org/package/2006/relationships"><Relationship Id="rId3" Type="http://schemas.openxmlformats.org/officeDocument/2006/relationships/hyperlink" Target="mailto:kroe@cityofmadison.com"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ctrTitle" idx="4294967295"/>
          </p:nvPr>
        </p:nvSpPr>
        <p:spPr>
          <a:xfrm>
            <a:off x="3327661" y="1536008"/>
            <a:ext cx="6922896" cy="2387600"/>
          </a:xfrm>
        </p:spPr>
        <p:txBody>
          <a:bodyPr>
            <a:normAutofit/>
          </a:bodyPr>
          <a:lstStyle/>
          <a:p>
            <a:r>
              <a:rPr lang="en-US" sz="5400" dirty="0"/>
              <a:t>Managing the Drug and Alcohol Testing Process</a:t>
            </a:r>
          </a:p>
        </p:txBody>
      </p:sp>
    </p:spTree>
    <p:extLst>
      <p:ext uri="{BB962C8B-B14F-4D97-AF65-F5344CB8AC3E}">
        <p14:creationId xmlns:p14="http://schemas.microsoft.com/office/powerpoint/2010/main" val="3744015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097280" y="5034108"/>
            <a:ext cx="10120834" cy="607423"/>
          </a:xfrm>
        </p:spPr>
        <p:txBody>
          <a:bodyPr/>
          <a:lstStyle/>
          <a:p>
            <a:pPr defTabSz="912813"/>
            <a:r>
              <a:rPr lang="en-US" b="1" dirty="0"/>
              <a:t>Katherine Roe - HR</a:t>
            </a:r>
          </a:p>
        </p:txBody>
      </p:sp>
      <p:sp>
        <p:nvSpPr>
          <p:cNvPr id="8" name="Text Placeholder 7"/>
          <p:cNvSpPr>
            <a:spLocks noGrp="1"/>
          </p:cNvSpPr>
          <p:nvPr>
            <p:ph type="body" sz="half" idx="2"/>
          </p:nvPr>
        </p:nvSpPr>
        <p:spPr>
          <a:xfrm>
            <a:off x="1097280" y="5656033"/>
            <a:ext cx="10113264" cy="710184"/>
          </a:xfrm>
        </p:spPr>
        <p:txBody>
          <a:bodyPr>
            <a:noAutofit/>
          </a:bodyPr>
          <a:lstStyle/>
          <a:p>
            <a:r>
              <a:rPr lang="en-US" altLang="en-US" sz="2800" i="1" dirty="0">
                <a:solidFill>
                  <a:schemeClr val="tx1"/>
                </a:solidFill>
                <a:latin typeface="Calibri" panose="020F0502020204030204" pitchFamily="34" charset="0"/>
                <a:ea typeface="Calibri" panose="020F0502020204030204" pitchFamily="34" charset="0"/>
                <a:cs typeface="Calibri" panose="020F0502020204030204" pitchFamily="34" charset="0"/>
              </a:rPr>
              <a:t>Administrative Assistant – Employee and Labor Relations </a:t>
            </a:r>
          </a:p>
          <a:p>
            <a:r>
              <a:rPr lang="en-US" altLang="en-US" sz="2800" i="1" dirty="0">
                <a:solidFill>
                  <a:schemeClr val="tx1"/>
                </a:solidFill>
                <a:latin typeface="Calibri" panose="020F0502020204030204" pitchFamily="34" charset="0"/>
                <a:ea typeface="Calibri" panose="020F0502020204030204" pitchFamily="34" charset="0"/>
                <a:cs typeface="Calibri" panose="020F0502020204030204" pitchFamily="34" charset="0"/>
              </a:rPr>
              <a:t>Designated Employer Representative FMCSA</a:t>
            </a:r>
          </a:p>
          <a:p>
            <a:br>
              <a:rPr lang="en-US" altLang="en-US" sz="2800" dirty="0">
                <a:solidFill>
                  <a:schemeClr val="tx1"/>
                </a:solidFill>
                <a:latin typeface="Calibri" panose="020F0502020204030204" pitchFamily="34" charset="0"/>
                <a:ea typeface="Calibri" panose="020F0502020204030204" pitchFamily="34" charset="0"/>
                <a:cs typeface="Calibri" panose="020F0502020204030204" pitchFamily="34" charset="0"/>
              </a:rPr>
            </a:br>
            <a:endParaRPr lang="en-US" sz="2800" dirty="0">
              <a:solidFill>
                <a:schemeClr val="tx1"/>
              </a:solidFill>
            </a:endParaRPr>
          </a:p>
        </p:txBody>
      </p:sp>
      <p:sp>
        <p:nvSpPr>
          <p:cNvPr id="3" name="TextBox 2"/>
          <p:cNvSpPr txBox="1"/>
          <p:nvPr/>
        </p:nvSpPr>
        <p:spPr>
          <a:xfrm rot="21099970">
            <a:off x="1742319" y="2048000"/>
            <a:ext cx="4422098" cy="1569660"/>
          </a:xfrm>
          <a:prstGeom prst="rect">
            <a:avLst/>
          </a:prstGeom>
          <a:noFill/>
        </p:spPr>
        <p:txBody>
          <a:bodyPr wrap="square" rtlCol="0">
            <a:spAutoFit/>
          </a:bodyPr>
          <a:lstStyle/>
          <a:p>
            <a:r>
              <a:rPr lang="en-US" sz="9600" dirty="0">
                <a:solidFill>
                  <a:schemeClr val="accent1">
                    <a:lumMod val="50000"/>
                  </a:schemeClr>
                </a:solidFill>
                <a:latin typeface="Brush Script MT" panose="03060802040406070304" pitchFamily="66" charset="0"/>
              </a:rPr>
              <a:t>Katherine</a:t>
            </a:r>
          </a:p>
        </p:txBody>
      </p:sp>
      <p:pic>
        <p:nvPicPr>
          <p:cNvPr id="5" name="Picture Placeholder 4">
            <a:extLst>
              <a:ext uri="{FF2B5EF4-FFF2-40B4-BE49-F238E27FC236}">
                <a16:creationId xmlns:a16="http://schemas.microsoft.com/office/drawing/2014/main" id="{660E0C48-E1DE-D9F6-BE53-8F49555829E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8552" b="8552"/>
          <a:stretch>
            <a:fillRect/>
          </a:stretch>
        </p:blipFill>
        <p:spPr>
          <a:prstGeom prst="rect">
            <a:avLst/>
          </a:prstGeom>
          <a:noFill/>
          <a:ln w="219075" cap="flat" cmpd="thickThin" algn="ctr">
            <a:solidFill>
              <a:srgbClr val="75BDA7"/>
            </a:solidFill>
            <a:prstDash val="solid"/>
          </a:ln>
          <a:effectLst/>
        </p:spPr>
      </p:pic>
    </p:spTree>
    <p:extLst>
      <p:ext uri="{BB962C8B-B14F-4D97-AF65-F5344CB8AC3E}">
        <p14:creationId xmlns:p14="http://schemas.microsoft.com/office/powerpoint/2010/main" val="3608352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521DC953-1614-74A8-6195-6A86E893AC50}"/>
              </a:ext>
            </a:extLst>
          </p:cNvPr>
          <p:cNvSpPr txBox="1">
            <a:spLocks/>
          </p:cNvSpPr>
          <p:nvPr/>
        </p:nvSpPr>
        <p:spPr>
          <a:xfrm>
            <a:off x="1193573" y="760650"/>
            <a:ext cx="6589712" cy="926635"/>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ltLang="en-US" dirty="0"/>
              <a:t>Objectives</a:t>
            </a:r>
          </a:p>
        </p:txBody>
      </p:sp>
      <p:graphicFrame>
        <p:nvGraphicFramePr>
          <p:cNvPr id="3" name="Content Placeholder 5">
            <a:extLst>
              <a:ext uri="{FF2B5EF4-FFF2-40B4-BE49-F238E27FC236}">
                <a16:creationId xmlns:a16="http://schemas.microsoft.com/office/drawing/2014/main" id="{4D5BFDA2-9C00-ED10-D2BE-C5CFA4388A62}"/>
              </a:ext>
            </a:extLst>
          </p:cNvPr>
          <p:cNvGraphicFramePr>
            <a:graphicFrameLocks/>
          </p:cNvGraphicFramePr>
          <p:nvPr>
            <p:extLst>
              <p:ext uri="{D42A27DB-BD31-4B8C-83A1-F6EECF244321}">
                <p14:modId xmlns:p14="http://schemas.microsoft.com/office/powerpoint/2010/main" val="3252502913"/>
              </p:ext>
            </p:extLst>
          </p:nvPr>
        </p:nvGraphicFramePr>
        <p:xfrm>
          <a:off x="1694606" y="1755973"/>
          <a:ext cx="9213457" cy="4023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3D674704-E960-A744-E374-63897BE46B15}"/>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5C6B762-4862-694C-750A-14FC8111BCE9}"/>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4235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5911" y="1143000"/>
            <a:ext cx="3200400" cy="2286000"/>
          </a:xfrm>
        </p:spPr>
        <p:txBody>
          <a:bodyPr/>
          <a:lstStyle/>
          <a:p>
            <a:r>
              <a:rPr lang="en-US" dirty="0"/>
              <a:t>Impacts of Drug and Alcohol Misuse</a:t>
            </a:r>
          </a:p>
        </p:txBody>
      </p:sp>
      <p:sp>
        <p:nvSpPr>
          <p:cNvPr id="5" name="Content Placeholder 4"/>
          <p:cNvSpPr>
            <a:spLocks noGrp="1"/>
          </p:cNvSpPr>
          <p:nvPr>
            <p:ph idx="1"/>
          </p:nvPr>
        </p:nvSpPr>
        <p:spPr/>
        <p:txBody>
          <a:bodyPr/>
          <a:lstStyle/>
          <a:p>
            <a:endParaRPr lang="en-US" dirty="0"/>
          </a:p>
        </p:txBody>
      </p:sp>
      <p:pic>
        <p:nvPicPr>
          <p:cNvPr id="1026" name="Picture 2" descr="assorted-color medication pills"/>
          <p:cNvPicPr>
            <a:picLocks noChangeAspect="1" noChangeArrowheads="1"/>
          </p:cNvPicPr>
          <p:nvPr/>
        </p:nvPicPr>
        <p:blipFill rotWithShape="1">
          <a:blip r:embed="rId2">
            <a:extLst>
              <a:ext uri="{28A0092B-C50C-407E-A947-70E740481C1C}">
                <a14:useLocalDpi xmlns:a14="http://schemas.microsoft.com/office/drawing/2010/main" val="0"/>
              </a:ext>
            </a:extLst>
          </a:blip>
          <a:srcRect t="6280" b="30263"/>
          <a:stretch/>
        </p:blipFill>
        <p:spPr bwMode="auto">
          <a:xfrm>
            <a:off x="4086970" y="0"/>
            <a:ext cx="810503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996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48331-B671-F8AF-A6BF-06F59A978F60}"/>
              </a:ext>
            </a:extLst>
          </p:cNvPr>
          <p:cNvSpPr txBox="1">
            <a:spLocks/>
          </p:cNvSpPr>
          <p:nvPr/>
        </p:nvSpPr>
        <p:spPr>
          <a:xfrm>
            <a:off x="1097280" y="712099"/>
            <a:ext cx="10058400" cy="1025261"/>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Alcohol and Drug Abuse Impact Data</a:t>
            </a:r>
          </a:p>
        </p:txBody>
      </p:sp>
      <p:sp>
        <p:nvSpPr>
          <p:cNvPr id="3" name="TextBox 2">
            <a:extLst>
              <a:ext uri="{FF2B5EF4-FFF2-40B4-BE49-F238E27FC236}">
                <a16:creationId xmlns:a16="http://schemas.microsoft.com/office/drawing/2014/main" id="{B725BBD5-1D37-0F63-90C6-8F9B08E10087}"/>
              </a:ext>
            </a:extLst>
          </p:cNvPr>
          <p:cNvSpPr txBox="1"/>
          <p:nvPr/>
        </p:nvSpPr>
        <p:spPr>
          <a:xfrm>
            <a:off x="265043" y="5869094"/>
            <a:ext cx="5903844" cy="372680"/>
          </a:xfrm>
          <a:prstGeom prst="rect">
            <a:avLst/>
          </a:prstGeom>
          <a:noFill/>
        </p:spPr>
        <p:txBody>
          <a:bodyPr wrap="square" rtlCol="0">
            <a:spAutoFit/>
          </a:bodyPr>
          <a:lstStyle/>
          <a:p>
            <a:r>
              <a:rPr lang="en-US" dirty="0"/>
              <a:t>*National Center for Drug Abuse Statistics</a:t>
            </a:r>
          </a:p>
        </p:txBody>
      </p:sp>
      <p:graphicFrame>
        <p:nvGraphicFramePr>
          <p:cNvPr id="4" name="Content Placeholder 9">
            <a:extLst>
              <a:ext uri="{FF2B5EF4-FFF2-40B4-BE49-F238E27FC236}">
                <a16:creationId xmlns:a16="http://schemas.microsoft.com/office/drawing/2014/main" id="{78744BCB-B576-7F9C-4DC6-DA6C4CDF2861}"/>
              </a:ext>
            </a:extLst>
          </p:cNvPr>
          <p:cNvGraphicFramePr>
            <a:graphicFrameLocks/>
          </p:cNvGraphicFramePr>
          <p:nvPr>
            <p:extLst>
              <p:ext uri="{D42A27DB-BD31-4B8C-83A1-F6EECF244321}">
                <p14:modId xmlns:p14="http://schemas.microsoft.com/office/powerpoint/2010/main" val="993894659"/>
              </p:ext>
            </p:extLst>
          </p:nvPr>
        </p:nvGraphicFramePr>
        <p:xfrm>
          <a:off x="1096963" y="1795671"/>
          <a:ext cx="10058400" cy="4073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FB47E9AD-F603-6286-E14E-254B9ABCA0CD}"/>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5BC57FAA-27B9-DEA1-0DC8-E1C754BFF2E6}"/>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9107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ap shows which counties are home to the highest number of excessive  drinkers in the United States | WGN-T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0976" y="79374"/>
            <a:ext cx="9530292" cy="616866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6827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78619" y="5586652"/>
            <a:ext cx="10683903" cy="822960"/>
          </a:xfrm>
        </p:spPr>
        <p:txBody>
          <a:bodyPr/>
          <a:lstStyle/>
          <a:p>
            <a:r>
              <a:rPr lang="en-US" dirty="0"/>
              <a:t>List in the Chat:  What are some of the potential impacts on the workplace of drug and alcohol misuse or abuse?</a:t>
            </a:r>
          </a:p>
        </p:txBody>
      </p:sp>
      <p:pic>
        <p:nvPicPr>
          <p:cNvPr id="9" name="Picture 8"/>
          <p:cNvPicPr>
            <a:picLocks noChangeAspect="1"/>
          </p:cNvPicPr>
          <p:nvPr/>
        </p:nvPicPr>
        <p:blipFill rotWithShape="1">
          <a:blip r:embed="rId3"/>
          <a:srcRect t="20144" b="17190"/>
          <a:stretch/>
        </p:blipFill>
        <p:spPr>
          <a:xfrm>
            <a:off x="-25967" y="0"/>
            <a:ext cx="12240867" cy="5108713"/>
          </a:xfrm>
          <a:prstGeom prst="rect">
            <a:avLst/>
          </a:prstGeom>
        </p:spPr>
      </p:pic>
    </p:spTree>
    <p:extLst>
      <p:ext uri="{BB962C8B-B14F-4D97-AF65-F5344CB8AC3E}">
        <p14:creationId xmlns:p14="http://schemas.microsoft.com/office/powerpoint/2010/main" val="1976992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58C8FF6F-3DB9-63CF-5E16-B4E2897C79DD}"/>
              </a:ext>
            </a:extLst>
          </p:cNvPr>
          <p:cNvSpPr txBox="1">
            <a:spLocks/>
          </p:cNvSpPr>
          <p:nvPr/>
        </p:nvSpPr>
        <p:spPr>
          <a:xfrm>
            <a:off x="1097280" y="736375"/>
            <a:ext cx="10058400" cy="1000985"/>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Enabling</a:t>
            </a:r>
          </a:p>
        </p:txBody>
      </p:sp>
      <p:sp>
        <p:nvSpPr>
          <p:cNvPr id="3" name="Rectangle 2">
            <a:extLst>
              <a:ext uri="{FF2B5EF4-FFF2-40B4-BE49-F238E27FC236}">
                <a16:creationId xmlns:a16="http://schemas.microsoft.com/office/drawing/2014/main" id="{30C56E56-5D48-085F-F56C-CF5C9282AF0B}"/>
              </a:ext>
            </a:extLst>
          </p:cNvPr>
          <p:cNvSpPr txBox="1">
            <a:spLocks noChangeArrowheads="1"/>
          </p:cNvSpPr>
          <p:nvPr/>
        </p:nvSpPr>
        <p:spPr>
          <a:xfrm>
            <a:off x="1981200" y="2193234"/>
            <a:ext cx="8305800" cy="3293165"/>
          </a:xfrm>
          <a:prstGeom prst="rect">
            <a:avLst/>
          </a:prstGeom>
        </p:spPr>
        <p:txBody>
          <a:bodyPr vert="horz" lIns="91440" tIns="45720" rIns="91440" bIns="45720" rtlCol="0" anchor="b">
            <a:normAutofit fontScale="90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br>
              <a:rPr lang="en-US" sz="3100" dirty="0"/>
            </a:br>
            <a:r>
              <a:rPr lang="en-US" sz="3600" b="1" dirty="0">
                <a:solidFill>
                  <a:schemeClr val="accent3">
                    <a:lumMod val="75000"/>
                  </a:schemeClr>
                </a:solidFill>
              </a:rPr>
              <a:t>Enabling = Good intentions with bad results</a:t>
            </a:r>
            <a:br>
              <a:rPr lang="en-US" sz="3600" b="1" dirty="0">
                <a:solidFill>
                  <a:schemeClr val="tx1"/>
                </a:solidFill>
              </a:rPr>
            </a:br>
            <a:br>
              <a:rPr lang="en-US" sz="3600" b="1" dirty="0">
                <a:solidFill>
                  <a:schemeClr val="tx1"/>
                </a:solidFill>
              </a:rPr>
            </a:br>
            <a:r>
              <a:rPr lang="en-US" sz="3600" dirty="0">
                <a:solidFill>
                  <a:schemeClr val="tx1"/>
                </a:solidFill>
              </a:rPr>
              <a:t>Unwittingly allowing the </a:t>
            </a:r>
            <a:r>
              <a:rPr lang="en-US" sz="3600" b="1" dirty="0">
                <a:solidFill>
                  <a:schemeClr val="accent3">
                    <a:lumMod val="75000"/>
                  </a:schemeClr>
                </a:solidFill>
              </a:rPr>
              <a:t>illness</a:t>
            </a:r>
            <a:r>
              <a:rPr lang="en-US" sz="3600" dirty="0">
                <a:solidFill>
                  <a:schemeClr val="tx1"/>
                </a:solidFill>
              </a:rPr>
              <a:t> to progress to later and more serious states by preventing the </a:t>
            </a:r>
            <a:r>
              <a:rPr lang="en-US" sz="3600" b="1" dirty="0">
                <a:solidFill>
                  <a:schemeClr val="accent3">
                    <a:lumMod val="75000"/>
                  </a:schemeClr>
                </a:solidFill>
              </a:rPr>
              <a:t>dependent person</a:t>
            </a:r>
            <a:r>
              <a:rPr lang="en-US" sz="3600" dirty="0">
                <a:solidFill>
                  <a:schemeClr val="accent3">
                    <a:lumMod val="75000"/>
                  </a:schemeClr>
                </a:solidFill>
              </a:rPr>
              <a:t> </a:t>
            </a:r>
            <a:r>
              <a:rPr lang="en-US" sz="3600" dirty="0">
                <a:solidFill>
                  <a:schemeClr val="tx1"/>
                </a:solidFill>
              </a:rPr>
              <a:t>from experiencing the consequences of their harmful </a:t>
            </a:r>
            <a:r>
              <a:rPr lang="en-US" sz="3600" b="1" dirty="0">
                <a:solidFill>
                  <a:schemeClr val="accent3">
                    <a:lumMod val="75000"/>
                  </a:schemeClr>
                </a:solidFill>
              </a:rPr>
              <a:t>chemical use</a:t>
            </a:r>
            <a:r>
              <a:rPr lang="en-US" sz="3600" dirty="0"/>
              <a:t>, k</a:t>
            </a:r>
            <a:r>
              <a:rPr lang="en-US" sz="3600" dirty="0">
                <a:solidFill>
                  <a:schemeClr val="tx1"/>
                </a:solidFill>
              </a:rPr>
              <a:t>eeping the </a:t>
            </a:r>
            <a:r>
              <a:rPr lang="en-US" sz="3600" b="1" dirty="0">
                <a:solidFill>
                  <a:schemeClr val="accent3">
                    <a:lumMod val="75000"/>
                  </a:schemeClr>
                </a:solidFill>
              </a:rPr>
              <a:t>chemically dependent sick</a:t>
            </a:r>
            <a:r>
              <a:rPr lang="en-US" sz="3600" b="1" dirty="0"/>
              <a:t>.</a:t>
            </a:r>
            <a:br>
              <a:rPr lang="en-US" sz="3100" b="1" dirty="0"/>
            </a:br>
            <a:br>
              <a:rPr lang="en-US" sz="3200" b="1" dirty="0"/>
            </a:br>
            <a:endParaRPr lang="en-US" sz="3600" b="1" dirty="0"/>
          </a:p>
        </p:txBody>
      </p:sp>
      <p:sp>
        <p:nvSpPr>
          <p:cNvPr id="4" name="Rectangle 3">
            <a:extLst>
              <a:ext uri="{FF2B5EF4-FFF2-40B4-BE49-F238E27FC236}">
                <a16:creationId xmlns:a16="http://schemas.microsoft.com/office/drawing/2014/main" id="{4CC1E0F1-A955-0B94-BF1A-9FE66A4551F1}"/>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DE70D4AB-7D94-D287-4F78-E026836ABD8C}"/>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7385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D2803-4797-EEFF-18C0-203DE61B0D7A}"/>
              </a:ext>
            </a:extLst>
          </p:cNvPr>
          <p:cNvSpPr txBox="1">
            <a:spLocks/>
          </p:cNvSpPr>
          <p:nvPr/>
        </p:nvSpPr>
        <p:spPr>
          <a:xfrm>
            <a:off x="1097280" y="744467"/>
            <a:ext cx="10058400" cy="992893"/>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Supervisor Support</a:t>
            </a:r>
          </a:p>
        </p:txBody>
      </p:sp>
      <p:sp>
        <p:nvSpPr>
          <p:cNvPr id="3" name="Content Placeholder 2">
            <a:extLst>
              <a:ext uri="{FF2B5EF4-FFF2-40B4-BE49-F238E27FC236}">
                <a16:creationId xmlns:a16="http://schemas.microsoft.com/office/drawing/2014/main" id="{D0B54FEB-CD0D-C0AD-28B3-9E5C05B6512C}"/>
              </a:ext>
            </a:extLst>
          </p:cNvPr>
          <p:cNvSpPr txBox="1">
            <a:spLocks/>
          </p:cNvSpPr>
          <p:nvPr/>
        </p:nvSpPr>
        <p:spPr>
          <a:xfrm>
            <a:off x="1097280" y="1845733"/>
            <a:ext cx="10058400" cy="4482179"/>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When supervisors notice employees who are struggling with drug and alcohol abuse, it is important to do all of the following:</a:t>
            </a:r>
          </a:p>
          <a:p>
            <a:r>
              <a:rPr lang="en-US" dirty="0"/>
              <a:t>1.  Ensure the employee’s safety</a:t>
            </a:r>
          </a:p>
          <a:p>
            <a:r>
              <a:rPr lang="en-US" dirty="0"/>
              <a:t>2.  Contact Employee and Labor Relations related to the potential for drug and alcohol testing </a:t>
            </a:r>
          </a:p>
          <a:p>
            <a:pPr lvl="1"/>
            <a:r>
              <a:rPr lang="en-US" dirty="0"/>
              <a:t>This may require a reasonable suspicion test, information on these tests are included later</a:t>
            </a:r>
          </a:p>
          <a:p>
            <a:pPr lvl="1"/>
            <a:r>
              <a:rPr lang="en-US" dirty="0"/>
              <a:t>There may be other interventions Human Resources recommends </a:t>
            </a:r>
          </a:p>
          <a:p>
            <a:r>
              <a:rPr lang="en-US" dirty="0"/>
              <a:t>3. Reach out to EAP to obtain additional support for both the employee and yourself</a:t>
            </a:r>
          </a:p>
          <a:p>
            <a:pPr lvl="1"/>
            <a:r>
              <a:rPr lang="en-US" dirty="0"/>
              <a:t>Internal EAP – Arlyn Gonzalez – 266-6561</a:t>
            </a:r>
          </a:p>
          <a:p>
            <a:pPr lvl="1"/>
            <a:r>
              <a:rPr lang="en-US" dirty="0"/>
              <a:t>External EAP – FEI Behavioral Health - 1-800-236-7905 FEI Workforce Resilience</a:t>
            </a:r>
          </a:p>
          <a:p>
            <a:pPr marL="0" indent="0">
              <a:buFont typeface="Calibri" panose="020F0502020204030204" pitchFamily="34" charset="0"/>
              <a:buNone/>
            </a:pPr>
            <a:endParaRPr lang="en-US" dirty="0"/>
          </a:p>
        </p:txBody>
      </p:sp>
      <p:sp>
        <p:nvSpPr>
          <p:cNvPr id="4" name="Rectangle 3">
            <a:extLst>
              <a:ext uri="{FF2B5EF4-FFF2-40B4-BE49-F238E27FC236}">
                <a16:creationId xmlns:a16="http://schemas.microsoft.com/office/drawing/2014/main" id="{40458ECF-8C3E-A8B3-9D12-9782DE757C37}"/>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2533BEC2-F756-83E4-2A11-A300EBD0AD91}"/>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8521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Drug and Alcohol Testing Policy</a:t>
            </a:r>
          </a:p>
        </p:txBody>
      </p:sp>
      <p:sp>
        <p:nvSpPr>
          <p:cNvPr id="5" name="Content Placeholder 4"/>
          <p:cNvSpPr>
            <a:spLocks noGrp="1"/>
          </p:cNvSpPr>
          <p:nvPr>
            <p:ph idx="1"/>
          </p:nvPr>
        </p:nvSpPr>
        <p:spPr/>
        <p:txBody>
          <a:bodyPr/>
          <a:lstStyle/>
          <a:p>
            <a:endParaRPr lang="en-US"/>
          </a:p>
        </p:txBody>
      </p:sp>
      <p:sp>
        <p:nvSpPr>
          <p:cNvPr id="6" name="Text Placeholder 5"/>
          <p:cNvSpPr>
            <a:spLocks noGrp="1"/>
          </p:cNvSpPr>
          <p:nvPr>
            <p:ph type="body" sz="half" idx="2"/>
          </p:nvPr>
        </p:nvSpPr>
        <p:spPr/>
        <p:txBody>
          <a:bodyPr/>
          <a:lstStyle/>
          <a:p>
            <a:endParaRPr lang="en-US" dirty="0"/>
          </a:p>
        </p:txBody>
      </p:sp>
      <p:pic>
        <p:nvPicPr>
          <p:cNvPr id="1026" name="Picture 2" descr="shallow focus photography of prescription bottle with capsules"/>
          <p:cNvPicPr>
            <a:picLocks noChangeAspect="1" noChangeArrowheads="1"/>
          </p:cNvPicPr>
          <p:nvPr/>
        </p:nvPicPr>
        <p:blipFill rotWithShape="1">
          <a:blip r:embed="rId2">
            <a:extLst>
              <a:ext uri="{28A0092B-C50C-407E-A947-70E740481C1C}">
                <a14:useLocalDpi xmlns:a14="http://schemas.microsoft.com/office/drawing/2010/main" val="0"/>
              </a:ext>
            </a:extLst>
          </a:blip>
          <a:srcRect t="12692" b="30488"/>
          <a:stretch/>
        </p:blipFill>
        <p:spPr bwMode="auto">
          <a:xfrm>
            <a:off x="4085907" y="-1"/>
            <a:ext cx="8106093" cy="6908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547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E9828E2-AB4A-4970-3AB7-11D603404A73}"/>
              </a:ext>
            </a:extLst>
          </p:cNvPr>
          <p:cNvSpPr txBox="1">
            <a:spLocks noChangeArrowheads="1"/>
          </p:cNvSpPr>
          <p:nvPr/>
        </p:nvSpPr>
        <p:spPr>
          <a:xfrm>
            <a:off x="1162878" y="841513"/>
            <a:ext cx="8001000" cy="914400"/>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t>Policy Impacts to the Workplace</a:t>
            </a:r>
            <a:endParaRPr lang="en-US" sz="2000" dirty="0"/>
          </a:p>
        </p:txBody>
      </p:sp>
      <p:graphicFrame>
        <p:nvGraphicFramePr>
          <p:cNvPr id="3" name="Content Placeholder 1">
            <a:extLst>
              <a:ext uri="{FF2B5EF4-FFF2-40B4-BE49-F238E27FC236}">
                <a16:creationId xmlns:a16="http://schemas.microsoft.com/office/drawing/2014/main" id="{43156690-6D44-107C-CB8B-4E30896FF8DF}"/>
              </a:ext>
            </a:extLst>
          </p:cNvPr>
          <p:cNvGraphicFramePr>
            <a:graphicFrameLocks/>
          </p:cNvGraphicFramePr>
          <p:nvPr>
            <p:extLst>
              <p:ext uri="{D42A27DB-BD31-4B8C-83A1-F6EECF244321}">
                <p14:modId xmlns:p14="http://schemas.microsoft.com/office/powerpoint/2010/main" val="648061909"/>
              </p:ext>
            </p:extLst>
          </p:nvPr>
        </p:nvGraphicFramePr>
        <p:xfrm>
          <a:off x="2057400" y="2239617"/>
          <a:ext cx="8153400" cy="38865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18085258-D512-04E8-FB0F-17E547253CCE}"/>
              </a:ext>
            </a:extLst>
          </p:cNvPr>
          <p:cNvSpPr txBox="1"/>
          <p:nvPr/>
        </p:nvSpPr>
        <p:spPr>
          <a:xfrm>
            <a:off x="1212574" y="1956208"/>
            <a:ext cx="5442226" cy="830997"/>
          </a:xfrm>
          <a:prstGeom prst="rect">
            <a:avLst/>
          </a:prstGeom>
          <a:noFill/>
        </p:spPr>
        <p:txBody>
          <a:bodyPr wrap="square" rtlCol="0">
            <a:spAutoFit/>
          </a:bodyPr>
          <a:lstStyle/>
          <a:p>
            <a:r>
              <a:rPr lang="en-US" sz="2800" dirty="0">
                <a:latin typeface="+mj-lt"/>
              </a:rPr>
              <a:t>Through this policy we hope to:</a:t>
            </a:r>
          </a:p>
          <a:p>
            <a:endParaRPr lang="en-US" sz="2000" dirty="0"/>
          </a:p>
        </p:txBody>
      </p:sp>
      <p:sp>
        <p:nvSpPr>
          <p:cNvPr id="5" name="Rectangle 4">
            <a:extLst>
              <a:ext uri="{FF2B5EF4-FFF2-40B4-BE49-F238E27FC236}">
                <a16:creationId xmlns:a16="http://schemas.microsoft.com/office/drawing/2014/main" id="{45399337-C1F3-0F3D-F395-8E8D10D5EC26}"/>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7CDF11F9-469E-F0B9-E628-FEA20EF60A19}"/>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1071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336A1F2-C702-3653-AD6E-FBA6D3F63EAB}"/>
              </a:ext>
            </a:extLst>
          </p:cNvPr>
          <p:cNvSpPr txBox="1">
            <a:spLocks noChangeArrowheads="1"/>
          </p:cNvSpPr>
          <p:nvPr/>
        </p:nvSpPr>
        <p:spPr>
          <a:xfrm>
            <a:off x="1177540" y="841573"/>
            <a:ext cx="7989752" cy="947471"/>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All Employees are Covered</a:t>
            </a:r>
          </a:p>
        </p:txBody>
      </p:sp>
      <p:graphicFrame>
        <p:nvGraphicFramePr>
          <p:cNvPr id="3" name="Content Placeholder 3">
            <a:extLst>
              <a:ext uri="{FF2B5EF4-FFF2-40B4-BE49-F238E27FC236}">
                <a16:creationId xmlns:a16="http://schemas.microsoft.com/office/drawing/2014/main" id="{F045CA31-F22F-6505-3CD5-157DB6D6ED40}"/>
              </a:ext>
            </a:extLst>
          </p:cNvPr>
          <p:cNvGraphicFramePr>
            <a:graphicFrameLocks/>
          </p:cNvGraphicFramePr>
          <p:nvPr>
            <p:extLst>
              <p:ext uri="{D42A27DB-BD31-4B8C-83A1-F6EECF244321}">
                <p14:modId xmlns:p14="http://schemas.microsoft.com/office/powerpoint/2010/main" val="1911786961"/>
              </p:ext>
            </p:extLst>
          </p:nvPr>
        </p:nvGraphicFramePr>
        <p:xfrm>
          <a:off x="1096963" y="2034209"/>
          <a:ext cx="10058400" cy="38347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040F793C-5B4C-BDC3-36CB-F1D4B0238B7D}"/>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6390AF7-3F93-17B6-8BA8-6BA3E94BC87A}"/>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37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20E2013A-982F-6C59-EAD8-3EC4A64A5C94}"/>
              </a:ext>
            </a:extLst>
          </p:cNvPr>
          <p:cNvSpPr txBox="1">
            <a:spLocks noChangeArrowheads="1"/>
          </p:cNvSpPr>
          <p:nvPr/>
        </p:nvSpPr>
        <p:spPr>
          <a:xfrm>
            <a:off x="1097280" y="501706"/>
            <a:ext cx="10058400" cy="1235654"/>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Types of Tests</a:t>
            </a:r>
          </a:p>
        </p:txBody>
      </p:sp>
      <p:sp>
        <p:nvSpPr>
          <p:cNvPr id="6" name="Rectangle 3">
            <a:extLst>
              <a:ext uri="{FF2B5EF4-FFF2-40B4-BE49-F238E27FC236}">
                <a16:creationId xmlns:a16="http://schemas.microsoft.com/office/drawing/2014/main" id="{89063B41-C464-474D-D5BE-86814B2F2019}"/>
              </a:ext>
            </a:extLst>
          </p:cNvPr>
          <p:cNvSpPr txBox="1">
            <a:spLocks noChangeArrowheads="1"/>
          </p:cNvSpPr>
          <p:nvPr/>
        </p:nvSpPr>
        <p:spPr>
          <a:xfrm>
            <a:off x="1097280" y="1845734"/>
            <a:ext cx="10058400" cy="402336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1"/>
            <a:r>
              <a:rPr lang="en-US"/>
              <a:t>	</a:t>
            </a:r>
            <a:endParaRPr lang="en-US" dirty="0"/>
          </a:p>
        </p:txBody>
      </p:sp>
      <p:graphicFrame>
        <p:nvGraphicFramePr>
          <p:cNvPr id="7" name="Diagram 6">
            <a:extLst>
              <a:ext uri="{FF2B5EF4-FFF2-40B4-BE49-F238E27FC236}">
                <a16:creationId xmlns:a16="http://schemas.microsoft.com/office/drawing/2014/main" id="{BF4B43AE-9758-13CC-1B3C-E02DEB711C49}"/>
              </a:ext>
            </a:extLst>
          </p:cNvPr>
          <p:cNvGraphicFramePr/>
          <p:nvPr>
            <p:extLst>
              <p:ext uri="{D42A27DB-BD31-4B8C-83A1-F6EECF244321}">
                <p14:modId xmlns:p14="http://schemas.microsoft.com/office/powerpoint/2010/main" val="3962522177"/>
              </p:ext>
            </p:extLst>
          </p:nvPr>
        </p:nvGraphicFramePr>
        <p:xfrm>
          <a:off x="1485697" y="1399078"/>
          <a:ext cx="9040633" cy="4386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3C5092C3-B10F-F02A-7342-1C87904A97A3}"/>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FA15C958-B55B-0F30-571F-662447D2013C}"/>
              </a:ext>
            </a:extLst>
          </p:cNvPr>
          <p:cNvCxnSpPr/>
          <p:nvPr/>
        </p:nvCxnSpPr>
        <p:spPr>
          <a:xfrm>
            <a:off x="838200" y="125426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8887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E21F6-DC71-006F-C83B-803643240CFD}"/>
              </a:ext>
            </a:extLst>
          </p:cNvPr>
          <p:cNvSpPr txBox="1">
            <a:spLocks/>
          </p:cNvSpPr>
          <p:nvPr/>
        </p:nvSpPr>
        <p:spPr>
          <a:xfrm>
            <a:off x="1097280" y="825388"/>
            <a:ext cx="10058400" cy="911972"/>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Pre-employment Tests – CDL*</a:t>
            </a:r>
          </a:p>
        </p:txBody>
      </p:sp>
      <p:graphicFrame>
        <p:nvGraphicFramePr>
          <p:cNvPr id="3" name="Content Placeholder 3">
            <a:extLst>
              <a:ext uri="{FF2B5EF4-FFF2-40B4-BE49-F238E27FC236}">
                <a16:creationId xmlns:a16="http://schemas.microsoft.com/office/drawing/2014/main" id="{882BE24E-EA94-698A-9736-5B8856D835AA}"/>
              </a:ext>
            </a:extLst>
          </p:cNvPr>
          <p:cNvGraphicFramePr>
            <a:graphicFrameLocks/>
          </p:cNvGraphicFramePr>
          <p:nvPr>
            <p:extLst>
              <p:ext uri="{D42A27DB-BD31-4B8C-83A1-F6EECF244321}">
                <p14:modId xmlns:p14="http://schemas.microsoft.com/office/powerpoint/2010/main" val="1988438903"/>
              </p:ext>
            </p:extLst>
          </p:nvPr>
        </p:nvGraphicFramePr>
        <p:xfrm>
          <a:off x="1066800" y="2465644"/>
          <a:ext cx="10058400" cy="35870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6277BEF0-8D9A-70DB-B667-CBA585927DAD}"/>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8D69C335-40A6-5007-9CAE-BE1D6490D961}"/>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0794387-DDE1-F13E-20E4-AD2DA920B413}"/>
              </a:ext>
            </a:extLst>
          </p:cNvPr>
          <p:cNvSpPr txBox="1"/>
          <p:nvPr/>
        </p:nvSpPr>
        <p:spPr>
          <a:xfrm>
            <a:off x="1127126" y="1865479"/>
            <a:ext cx="9998074" cy="1200329"/>
          </a:xfrm>
          <a:prstGeom prst="rect">
            <a:avLst/>
          </a:prstGeom>
          <a:noFill/>
        </p:spPr>
        <p:txBody>
          <a:bodyPr wrap="square" rtlCol="0">
            <a:spAutoFit/>
          </a:bodyPr>
          <a:lstStyle/>
          <a:p>
            <a:r>
              <a:rPr lang="en-US" dirty="0"/>
              <a:t>Potential employees must have either a CDL or CDL Permit before they can submit a pre-employment test</a:t>
            </a:r>
          </a:p>
          <a:p>
            <a:endParaRPr lang="en-US" dirty="0"/>
          </a:p>
          <a:p>
            <a:r>
              <a:rPr lang="en-US" dirty="0"/>
              <a:t>If an employee submits a pre-employment test without a CDL or CDL Permit they will have to submit another test once they’ve obtained their CDL Permit</a:t>
            </a:r>
          </a:p>
        </p:txBody>
      </p:sp>
    </p:spTree>
    <p:extLst>
      <p:ext uri="{BB962C8B-B14F-4D97-AF65-F5344CB8AC3E}">
        <p14:creationId xmlns:p14="http://schemas.microsoft.com/office/powerpoint/2010/main" val="1103033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CFFA5-D1EF-3724-4D93-C49FF1FBFFDD}"/>
              </a:ext>
            </a:extLst>
          </p:cNvPr>
          <p:cNvSpPr txBox="1">
            <a:spLocks/>
          </p:cNvSpPr>
          <p:nvPr/>
        </p:nvSpPr>
        <p:spPr>
          <a:xfrm>
            <a:off x="1097280" y="825388"/>
            <a:ext cx="10058400" cy="911972"/>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Hiring before CDL/Permit is obtained</a:t>
            </a:r>
          </a:p>
        </p:txBody>
      </p:sp>
      <p:cxnSp>
        <p:nvCxnSpPr>
          <p:cNvPr id="3" name="Straight Connector 2">
            <a:extLst>
              <a:ext uri="{FF2B5EF4-FFF2-40B4-BE49-F238E27FC236}">
                <a16:creationId xmlns:a16="http://schemas.microsoft.com/office/drawing/2014/main" id="{174A0501-8E9C-2A0D-7C82-FE3DE1B1D380}"/>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79E4DE46-9681-5C75-D950-7AF6B2A85ED9}"/>
              </a:ext>
            </a:extLst>
          </p:cNvPr>
          <p:cNvSpPr txBox="1"/>
          <p:nvPr/>
        </p:nvSpPr>
        <p:spPr>
          <a:xfrm>
            <a:off x="914894" y="1726980"/>
            <a:ext cx="10515599" cy="1754326"/>
          </a:xfrm>
          <a:prstGeom prst="rect">
            <a:avLst/>
          </a:prstGeom>
          <a:noFill/>
        </p:spPr>
        <p:txBody>
          <a:bodyPr wrap="square" rtlCol="0">
            <a:spAutoFit/>
          </a:bodyPr>
          <a:lstStyle/>
          <a:p>
            <a:pPr marL="285750" indent="-285750">
              <a:buFont typeface="Arial" panose="020B0604020202020204" pitchFamily="34" charset="0"/>
              <a:buChar char="•"/>
            </a:pPr>
            <a:r>
              <a:rPr lang="en-US" dirty="0"/>
              <a:t>Some departments will hire and start employees for CDL positions before the employee has a CDL/Permit.</a:t>
            </a:r>
          </a:p>
          <a:p>
            <a:pPr marL="285750" indent="-285750">
              <a:buFont typeface="Arial" panose="020B0604020202020204" pitchFamily="34" charset="0"/>
              <a:buChar char="•"/>
            </a:pPr>
            <a:r>
              <a:rPr lang="en-US" dirty="0"/>
              <a:t>If your department does this, you must communicate with the DER and HR Analyst:</a:t>
            </a:r>
          </a:p>
          <a:p>
            <a:pPr marL="742950" lvl="1" indent="-285750">
              <a:buFont typeface="Arial" panose="020B0604020202020204" pitchFamily="34" charset="0"/>
              <a:buChar char="•"/>
            </a:pPr>
            <a:r>
              <a:rPr lang="en-US" dirty="0"/>
              <a:t>Which employee has yet to obtain their CDL/Permit</a:t>
            </a:r>
          </a:p>
          <a:p>
            <a:pPr marL="742950" lvl="1" indent="-285750">
              <a:buFont typeface="Arial" panose="020B0604020202020204" pitchFamily="34" charset="0"/>
              <a:buChar char="•"/>
            </a:pPr>
            <a:r>
              <a:rPr lang="en-US" dirty="0"/>
              <a:t>When they plan to have their CDL/Permit by</a:t>
            </a:r>
          </a:p>
          <a:p>
            <a:pPr marL="742950" lvl="1" indent="-285750">
              <a:buFont typeface="Arial" panose="020B0604020202020204" pitchFamily="34" charset="0"/>
              <a:buChar char="•"/>
            </a:pPr>
            <a:r>
              <a:rPr lang="en-US" dirty="0"/>
              <a:t>When they obtain their CDL/Permit </a:t>
            </a:r>
          </a:p>
          <a:p>
            <a:pPr marL="285750" indent="-285750">
              <a:buFont typeface="Arial" panose="020B0604020202020204" pitchFamily="34" charset="0"/>
              <a:buChar char="•"/>
            </a:pPr>
            <a:r>
              <a:rPr lang="en-US" dirty="0"/>
              <a:t>No CDL safety sensitive work can be preformed without a CDL/Permit and completed pre-employment tests</a:t>
            </a:r>
          </a:p>
        </p:txBody>
      </p:sp>
      <p:graphicFrame>
        <p:nvGraphicFramePr>
          <p:cNvPr id="9" name="Content Placeholder 3">
            <a:extLst>
              <a:ext uri="{FF2B5EF4-FFF2-40B4-BE49-F238E27FC236}">
                <a16:creationId xmlns:a16="http://schemas.microsoft.com/office/drawing/2014/main" id="{64359382-5924-9337-EE9F-7C9074ACA46C}"/>
              </a:ext>
            </a:extLst>
          </p:cNvPr>
          <p:cNvGraphicFramePr>
            <a:graphicFrameLocks/>
          </p:cNvGraphicFramePr>
          <p:nvPr>
            <p:extLst>
              <p:ext uri="{D42A27DB-BD31-4B8C-83A1-F6EECF244321}">
                <p14:modId xmlns:p14="http://schemas.microsoft.com/office/powerpoint/2010/main" val="1069272224"/>
              </p:ext>
            </p:extLst>
          </p:nvPr>
        </p:nvGraphicFramePr>
        <p:xfrm>
          <a:off x="355282" y="2725288"/>
          <a:ext cx="11480801" cy="35870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2453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508AD-EE77-AF53-7FC1-E1DD8F688D65}"/>
              </a:ext>
            </a:extLst>
          </p:cNvPr>
          <p:cNvSpPr txBox="1">
            <a:spLocks/>
          </p:cNvSpPr>
          <p:nvPr/>
        </p:nvSpPr>
        <p:spPr>
          <a:xfrm>
            <a:off x="1097280" y="825388"/>
            <a:ext cx="10058400" cy="911972"/>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Pre-employment Tests – Paperwork</a:t>
            </a:r>
          </a:p>
        </p:txBody>
      </p:sp>
      <p:cxnSp>
        <p:nvCxnSpPr>
          <p:cNvPr id="3" name="Straight Connector 2">
            <a:extLst>
              <a:ext uri="{FF2B5EF4-FFF2-40B4-BE49-F238E27FC236}">
                <a16:creationId xmlns:a16="http://schemas.microsoft.com/office/drawing/2014/main" id="{3D75D2BC-2ED9-6DDB-D40F-F5978BF2CAF6}"/>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63C5382-7875-B07A-D22C-FA5EC173A8D5}"/>
              </a:ext>
            </a:extLst>
          </p:cNvPr>
          <p:cNvSpPr txBox="1"/>
          <p:nvPr/>
        </p:nvSpPr>
        <p:spPr>
          <a:xfrm>
            <a:off x="914894" y="1726980"/>
            <a:ext cx="10515599" cy="2677656"/>
          </a:xfrm>
          <a:prstGeom prst="rect">
            <a:avLst/>
          </a:prstGeom>
          <a:noFill/>
        </p:spPr>
        <p:txBody>
          <a:bodyPr wrap="square" rtlCol="0">
            <a:spAutoFit/>
          </a:bodyPr>
          <a:lstStyle/>
          <a:p>
            <a:pPr marL="285750" indent="-285750">
              <a:buFont typeface="Arial" panose="020B0604020202020204" pitchFamily="34" charset="0"/>
              <a:buChar char="•"/>
            </a:pPr>
            <a:r>
              <a:rPr lang="en-US" sz="2800" dirty="0"/>
              <a:t>Employees as part of their first day should be filling out the Employee Acknowledgement and Clearinghouse Limited Consent Forms</a:t>
            </a:r>
          </a:p>
          <a:p>
            <a:pPr marL="285750" indent="-285750">
              <a:buFont typeface="Arial" panose="020B0604020202020204" pitchFamily="34" charset="0"/>
              <a:buChar char="•"/>
            </a:pPr>
            <a:r>
              <a:rPr lang="en-US" sz="2800" dirty="0"/>
              <a:t>Please return these forms to HR by:</a:t>
            </a:r>
          </a:p>
          <a:p>
            <a:pPr marL="742950" lvl="1" indent="-285750">
              <a:buFont typeface="Arial" panose="020B0604020202020204" pitchFamily="34" charset="0"/>
              <a:buChar char="•"/>
            </a:pPr>
            <a:r>
              <a:rPr lang="en-US" sz="2800" dirty="0"/>
              <a:t>Including it with your new hire paperwork</a:t>
            </a:r>
          </a:p>
          <a:p>
            <a:pPr marL="742950" lvl="1" indent="-285750">
              <a:buFont typeface="Arial" panose="020B0604020202020204" pitchFamily="34" charset="0"/>
              <a:buChar char="•"/>
            </a:pPr>
            <a:r>
              <a:rPr lang="en-US" sz="2800" dirty="0"/>
              <a:t>Sending physical copies to the DER directly</a:t>
            </a:r>
          </a:p>
          <a:p>
            <a:pPr marL="742950" lvl="1" indent="-285750">
              <a:buFont typeface="Arial" panose="020B0604020202020204" pitchFamily="34" charset="0"/>
              <a:buChar char="•"/>
            </a:pPr>
            <a:r>
              <a:rPr lang="en-US" sz="2800" dirty="0"/>
              <a:t>Sending digital copies to the DER directly</a:t>
            </a:r>
          </a:p>
        </p:txBody>
      </p:sp>
    </p:spTree>
    <p:extLst>
      <p:ext uri="{BB962C8B-B14F-4D97-AF65-F5344CB8AC3E}">
        <p14:creationId xmlns:p14="http://schemas.microsoft.com/office/powerpoint/2010/main" val="446613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Drug and Alcohol Clearinghouse</a:t>
            </a:r>
          </a:p>
        </p:txBody>
      </p:sp>
      <p:sp>
        <p:nvSpPr>
          <p:cNvPr id="5" name="Content Placeholder 4"/>
          <p:cNvSpPr>
            <a:spLocks noGrp="1"/>
          </p:cNvSpPr>
          <p:nvPr>
            <p:ph idx="1"/>
          </p:nvPr>
        </p:nvSpPr>
        <p:spPr/>
        <p:txBody>
          <a:bodyPr/>
          <a:lstStyle/>
          <a:p>
            <a:endParaRPr lang="en-US"/>
          </a:p>
        </p:txBody>
      </p:sp>
      <p:sp>
        <p:nvSpPr>
          <p:cNvPr id="3" name="AutoShape 2" descr="Commercial Driver's License Drug and Alcohol Clearinghouse | FMCS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6" name="Picture 6" descr="FMCSA database of drivers who fail drug, alcohol tests: Early results  'encouraging,' agency says | 2020-03-11 | Safety+Health"/>
          <p:cNvPicPr>
            <a:picLocks noChangeAspect="1" noChangeArrowheads="1"/>
          </p:cNvPicPr>
          <p:nvPr/>
        </p:nvPicPr>
        <p:blipFill rotWithShape="1">
          <a:blip r:embed="rId3">
            <a:extLst>
              <a:ext uri="{28A0092B-C50C-407E-A947-70E740481C1C}">
                <a14:useLocalDpi xmlns:a14="http://schemas.microsoft.com/office/drawing/2010/main" val="0"/>
              </a:ext>
            </a:extLst>
          </a:blip>
          <a:srcRect r="24570"/>
          <a:stretch/>
        </p:blipFill>
        <p:spPr bwMode="auto">
          <a:xfrm>
            <a:off x="4117974" y="7936"/>
            <a:ext cx="8065559" cy="6850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3935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FE4E8FF4-8567-03D1-8266-19203144AC95}"/>
              </a:ext>
            </a:extLst>
          </p:cNvPr>
          <p:cNvSpPr txBox="1">
            <a:spLocks/>
          </p:cNvSpPr>
          <p:nvPr/>
        </p:nvSpPr>
        <p:spPr>
          <a:xfrm>
            <a:off x="1097280" y="720191"/>
            <a:ext cx="10058400" cy="101716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Pre-Employment Query</a:t>
            </a:r>
          </a:p>
        </p:txBody>
      </p:sp>
      <p:graphicFrame>
        <p:nvGraphicFramePr>
          <p:cNvPr id="3" name="Content Placeholder 6">
            <a:extLst>
              <a:ext uri="{FF2B5EF4-FFF2-40B4-BE49-F238E27FC236}">
                <a16:creationId xmlns:a16="http://schemas.microsoft.com/office/drawing/2014/main" id="{6EBC24D4-CF9F-B69D-7EC0-AC1B3336B73D}"/>
              </a:ext>
            </a:extLst>
          </p:cNvPr>
          <p:cNvGraphicFramePr>
            <a:graphicFrameLocks/>
          </p:cNvGraphicFramePr>
          <p:nvPr>
            <p:extLst>
              <p:ext uri="{D42A27DB-BD31-4B8C-83A1-F6EECF244321}">
                <p14:modId xmlns:p14="http://schemas.microsoft.com/office/powerpoint/2010/main" val="4063175814"/>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AB22A270-99C5-0F1F-B4D4-E8DCE2D730E8}"/>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6631A9CE-2C4F-2861-D23A-4ABD15EE95B5}"/>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5785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9CF8D-519D-BA7C-4E0B-C5271864810A}"/>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7A31C842-9C55-8AAD-A244-08BBA57CDD93}"/>
              </a:ext>
            </a:extLst>
          </p:cNvPr>
          <p:cNvSpPr txBox="1">
            <a:spLocks/>
          </p:cNvSpPr>
          <p:nvPr/>
        </p:nvSpPr>
        <p:spPr>
          <a:xfrm>
            <a:off x="1097280" y="801112"/>
            <a:ext cx="10058400" cy="936248"/>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Annual Limited Query</a:t>
            </a:r>
          </a:p>
        </p:txBody>
      </p:sp>
      <p:graphicFrame>
        <p:nvGraphicFramePr>
          <p:cNvPr id="3" name="Content Placeholder 1">
            <a:extLst>
              <a:ext uri="{FF2B5EF4-FFF2-40B4-BE49-F238E27FC236}">
                <a16:creationId xmlns:a16="http://schemas.microsoft.com/office/drawing/2014/main" id="{C09AB67B-CB78-0004-8C93-286B101E959A}"/>
              </a:ext>
            </a:extLst>
          </p:cNvPr>
          <p:cNvGraphicFramePr>
            <a:graphicFrameLocks/>
          </p:cNvGraphicFramePr>
          <p:nvPr>
            <p:extLst>
              <p:ext uri="{D42A27DB-BD31-4B8C-83A1-F6EECF244321}">
                <p14:modId xmlns:p14="http://schemas.microsoft.com/office/powerpoint/2010/main" val="3539623678"/>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37622C60-AE3B-A583-4931-80CD2137A649}"/>
              </a:ext>
            </a:extLst>
          </p:cNvPr>
          <p:cNvSpPr/>
          <p:nvPr/>
        </p:nvSpPr>
        <p:spPr>
          <a:xfrm>
            <a:off x="0" y="6300315"/>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56F727DB-D493-A43B-E3DE-78ABEC438318}"/>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643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0D691F4-DF93-ABC1-A83B-B65AA30721EE}"/>
              </a:ext>
            </a:extLst>
          </p:cNvPr>
          <p:cNvSpPr txBox="1">
            <a:spLocks noChangeArrowheads="1"/>
          </p:cNvSpPr>
          <p:nvPr/>
        </p:nvSpPr>
        <p:spPr>
          <a:xfrm>
            <a:off x="1097280" y="744467"/>
            <a:ext cx="10058400" cy="992893"/>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Post-Accident Testing</a:t>
            </a:r>
          </a:p>
        </p:txBody>
      </p:sp>
      <p:graphicFrame>
        <p:nvGraphicFramePr>
          <p:cNvPr id="3" name="Content Placeholder 3">
            <a:extLst>
              <a:ext uri="{FF2B5EF4-FFF2-40B4-BE49-F238E27FC236}">
                <a16:creationId xmlns:a16="http://schemas.microsoft.com/office/drawing/2014/main" id="{C3DD9837-D53B-05D3-79BE-C67A01862B0F}"/>
              </a:ext>
            </a:extLst>
          </p:cNvPr>
          <p:cNvGraphicFramePr>
            <a:graphicFrameLocks/>
          </p:cNvGraphicFramePr>
          <p:nvPr>
            <p:extLst>
              <p:ext uri="{D42A27DB-BD31-4B8C-83A1-F6EECF244321}">
                <p14:modId xmlns:p14="http://schemas.microsoft.com/office/powerpoint/2010/main" val="4289339908"/>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186B356B-C4AB-3650-BBE4-4DAD8DE4C629}"/>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94CA67E0-FEC3-8C6D-9A84-66002508FABD}"/>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1836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795234E-7D72-9C3A-649F-F914CAB85621}"/>
              </a:ext>
            </a:extLst>
          </p:cNvPr>
          <p:cNvSpPr txBox="1">
            <a:spLocks noChangeArrowheads="1"/>
          </p:cNvSpPr>
          <p:nvPr/>
        </p:nvSpPr>
        <p:spPr>
          <a:xfrm>
            <a:off x="838200" y="560779"/>
            <a:ext cx="10058400" cy="992893"/>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Post-Accident Testing</a:t>
            </a:r>
          </a:p>
        </p:txBody>
      </p:sp>
      <p:cxnSp>
        <p:nvCxnSpPr>
          <p:cNvPr id="4" name="Straight Connector 3">
            <a:extLst>
              <a:ext uri="{FF2B5EF4-FFF2-40B4-BE49-F238E27FC236}">
                <a16:creationId xmlns:a16="http://schemas.microsoft.com/office/drawing/2014/main" id="{69C1C15F-5EC0-BA5E-56A5-0AFCFF791D85}"/>
              </a:ext>
            </a:extLst>
          </p:cNvPr>
          <p:cNvCxnSpPr/>
          <p:nvPr/>
        </p:nvCxnSpPr>
        <p:spPr>
          <a:xfrm>
            <a:off x="705556" y="1226294"/>
            <a:ext cx="105156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377DC2D-7F95-1E1D-6579-96605C09D59F}"/>
              </a:ext>
            </a:extLst>
          </p:cNvPr>
          <p:cNvSpPr txBox="1"/>
          <p:nvPr/>
        </p:nvSpPr>
        <p:spPr>
          <a:xfrm>
            <a:off x="931333" y="1337812"/>
            <a:ext cx="2698046" cy="369332"/>
          </a:xfrm>
          <a:prstGeom prst="rect">
            <a:avLst/>
          </a:prstGeom>
          <a:noFill/>
        </p:spPr>
        <p:txBody>
          <a:bodyPr wrap="square" rtlCol="0">
            <a:spAutoFit/>
          </a:bodyPr>
          <a:lstStyle/>
          <a:p>
            <a:pPr algn="ctr"/>
            <a:r>
              <a:rPr lang="en-US" u="sng" dirty="0"/>
              <a:t>Must conduct a DOT Test</a:t>
            </a:r>
          </a:p>
        </p:txBody>
      </p:sp>
      <p:sp>
        <p:nvSpPr>
          <p:cNvPr id="7" name="TextBox 6">
            <a:extLst>
              <a:ext uri="{FF2B5EF4-FFF2-40B4-BE49-F238E27FC236}">
                <a16:creationId xmlns:a16="http://schemas.microsoft.com/office/drawing/2014/main" id="{AFF659C9-9A13-5318-986B-9DF858C7A0C7}"/>
              </a:ext>
            </a:extLst>
          </p:cNvPr>
          <p:cNvSpPr txBox="1"/>
          <p:nvPr/>
        </p:nvSpPr>
        <p:spPr>
          <a:xfrm>
            <a:off x="4584700" y="1327444"/>
            <a:ext cx="2875846" cy="369332"/>
          </a:xfrm>
          <a:prstGeom prst="rect">
            <a:avLst/>
          </a:prstGeom>
          <a:noFill/>
        </p:spPr>
        <p:txBody>
          <a:bodyPr wrap="square" rtlCol="0">
            <a:spAutoFit/>
          </a:bodyPr>
          <a:lstStyle/>
          <a:p>
            <a:pPr algn="ctr"/>
            <a:r>
              <a:rPr lang="en-US" u="sng" dirty="0"/>
              <a:t>Can conduct a Non-DOT Test</a:t>
            </a:r>
          </a:p>
        </p:txBody>
      </p:sp>
      <p:sp>
        <p:nvSpPr>
          <p:cNvPr id="9" name="TextBox 8">
            <a:extLst>
              <a:ext uri="{FF2B5EF4-FFF2-40B4-BE49-F238E27FC236}">
                <a16:creationId xmlns:a16="http://schemas.microsoft.com/office/drawing/2014/main" id="{49F197B1-CD14-ECE8-85D0-B36C5AE38C30}"/>
              </a:ext>
            </a:extLst>
          </p:cNvPr>
          <p:cNvSpPr txBox="1"/>
          <p:nvPr/>
        </p:nvSpPr>
        <p:spPr>
          <a:xfrm>
            <a:off x="8500533" y="1337812"/>
            <a:ext cx="2156179" cy="369332"/>
          </a:xfrm>
          <a:prstGeom prst="rect">
            <a:avLst/>
          </a:prstGeom>
          <a:noFill/>
        </p:spPr>
        <p:txBody>
          <a:bodyPr wrap="square" rtlCol="0">
            <a:spAutoFit/>
          </a:bodyPr>
          <a:lstStyle/>
          <a:p>
            <a:pPr algn="ctr"/>
            <a:r>
              <a:rPr lang="en-US" u="sng" dirty="0"/>
              <a:t>Can Not Test</a:t>
            </a:r>
          </a:p>
        </p:txBody>
      </p:sp>
      <p:sp>
        <p:nvSpPr>
          <p:cNvPr id="10" name="TextBox 9">
            <a:extLst>
              <a:ext uri="{FF2B5EF4-FFF2-40B4-BE49-F238E27FC236}">
                <a16:creationId xmlns:a16="http://schemas.microsoft.com/office/drawing/2014/main" id="{40F9D722-5F4F-56C7-8957-03B906536F35}"/>
              </a:ext>
            </a:extLst>
          </p:cNvPr>
          <p:cNvSpPr txBox="1"/>
          <p:nvPr/>
        </p:nvSpPr>
        <p:spPr>
          <a:xfrm>
            <a:off x="931333" y="1715567"/>
            <a:ext cx="2777068" cy="3416320"/>
          </a:xfrm>
          <a:prstGeom prst="rect">
            <a:avLst/>
          </a:prstGeom>
          <a:noFill/>
        </p:spPr>
        <p:txBody>
          <a:bodyPr wrap="square" rtlCol="0">
            <a:spAutoFit/>
          </a:bodyPr>
          <a:lstStyle/>
          <a:p>
            <a:pPr marL="285750" indent="-285750">
              <a:buFont typeface="Arial" panose="020B0604020202020204" pitchFamily="34" charset="0"/>
              <a:buChar char="•"/>
            </a:pPr>
            <a:r>
              <a:rPr lang="en-US" dirty="0"/>
              <a:t>There’s been a fatality</a:t>
            </a:r>
          </a:p>
          <a:p>
            <a:pPr marL="285750" indent="-285750">
              <a:buFont typeface="Arial" panose="020B0604020202020204" pitchFamily="34" charset="0"/>
              <a:buChar char="•"/>
            </a:pPr>
            <a:r>
              <a:rPr lang="en-US" dirty="0"/>
              <a:t>Bodily injury AND a citation was issued at the scene</a:t>
            </a:r>
          </a:p>
          <a:p>
            <a:pPr marL="285750" indent="-285750">
              <a:buFont typeface="Arial" panose="020B0604020202020204" pitchFamily="34" charset="0"/>
              <a:buChar char="•"/>
            </a:pPr>
            <a:r>
              <a:rPr lang="en-US" dirty="0"/>
              <a:t>If any vehicles were required to be towed from the scene AND a citation was issued at the scene</a:t>
            </a:r>
          </a:p>
          <a:p>
            <a:pPr marL="285750" indent="-285750">
              <a:buFont typeface="Arial" panose="020B0604020202020204" pitchFamily="34" charset="0"/>
              <a:buChar char="•"/>
            </a:pPr>
            <a:r>
              <a:rPr lang="en-US" dirty="0"/>
              <a:t>A citation was issued to the driver regardless of damage</a:t>
            </a:r>
          </a:p>
        </p:txBody>
      </p:sp>
      <p:sp>
        <p:nvSpPr>
          <p:cNvPr id="12" name="TextBox 11">
            <a:extLst>
              <a:ext uri="{FF2B5EF4-FFF2-40B4-BE49-F238E27FC236}">
                <a16:creationId xmlns:a16="http://schemas.microsoft.com/office/drawing/2014/main" id="{07BAF35B-6B28-2507-E9A5-85E9A09017F2}"/>
              </a:ext>
            </a:extLst>
          </p:cNvPr>
          <p:cNvSpPr txBox="1"/>
          <p:nvPr/>
        </p:nvSpPr>
        <p:spPr>
          <a:xfrm>
            <a:off x="4634089" y="1719191"/>
            <a:ext cx="2777068" cy="2862322"/>
          </a:xfrm>
          <a:prstGeom prst="rect">
            <a:avLst/>
          </a:prstGeom>
          <a:noFill/>
        </p:spPr>
        <p:txBody>
          <a:bodyPr wrap="square" rtlCol="0">
            <a:spAutoFit/>
          </a:bodyPr>
          <a:lstStyle/>
          <a:p>
            <a:pPr marL="285750" indent="-285750">
              <a:buFont typeface="Arial" panose="020B0604020202020204" pitchFamily="34" charset="0"/>
              <a:buChar char="•"/>
            </a:pPr>
            <a:r>
              <a:rPr lang="en-US" dirty="0"/>
              <a:t>Supervisors can send CDL drivers who have been in an accident to be tested when none of the condition previously listed were met</a:t>
            </a:r>
          </a:p>
          <a:p>
            <a:pPr marL="285750" indent="-285750">
              <a:buFont typeface="Arial" panose="020B0604020202020204" pitchFamily="34" charset="0"/>
              <a:buChar char="•"/>
            </a:pPr>
            <a:r>
              <a:rPr lang="en-US" dirty="0"/>
              <a:t>The test preformed must be selected as “Non-Dot” on the notification sheet</a:t>
            </a:r>
          </a:p>
        </p:txBody>
      </p:sp>
      <p:sp>
        <p:nvSpPr>
          <p:cNvPr id="14" name="TextBox 13">
            <a:extLst>
              <a:ext uri="{FF2B5EF4-FFF2-40B4-BE49-F238E27FC236}">
                <a16:creationId xmlns:a16="http://schemas.microsoft.com/office/drawing/2014/main" id="{C3AB12C0-0F53-5EA6-406A-338B878B81F4}"/>
              </a:ext>
            </a:extLst>
          </p:cNvPr>
          <p:cNvSpPr txBox="1"/>
          <p:nvPr/>
        </p:nvSpPr>
        <p:spPr>
          <a:xfrm>
            <a:off x="8190088" y="1696776"/>
            <a:ext cx="2777068" cy="2308324"/>
          </a:xfrm>
          <a:prstGeom prst="rect">
            <a:avLst/>
          </a:prstGeom>
          <a:noFill/>
        </p:spPr>
        <p:txBody>
          <a:bodyPr wrap="square" rtlCol="0">
            <a:spAutoFit/>
          </a:bodyPr>
          <a:lstStyle/>
          <a:p>
            <a:pPr marL="285750" indent="-285750">
              <a:buFont typeface="Arial" panose="020B0604020202020204" pitchFamily="34" charset="0"/>
              <a:buChar char="•"/>
            </a:pPr>
            <a:r>
              <a:rPr lang="en-US" dirty="0"/>
              <a:t>Breath Alcohol Test</a:t>
            </a:r>
          </a:p>
          <a:p>
            <a:pPr marL="742950" lvl="1" indent="-285750">
              <a:buFont typeface="Arial" panose="020B0604020202020204" pitchFamily="34" charset="0"/>
              <a:buChar char="•"/>
            </a:pPr>
            <a:r>
              <a:rPr lang="en-US" dirty="0"/>
              <a:t>if it has been more than 8 hours after an accident </a:t>
            </a:r>
          </a:p>
          <a:p>
            <a:pPr marL="285750" indent="-285750">
              <a:buFont typeface="Arial" panose="020B0604020202020204" pitchFamily="34" charset="0"/>
              <a:buChar char="•"/>
            </a:pPr>
            <a:r>
              <a:rPr lang="en-US" dirty="0"/>
              <a:t>Drug Test</a:t>
            </a:r>
          </a:p>
          <a:p>
            <a:pPr marL="742950" lvl="1" indent="-285750">
              <a:buFont typeface="Arial" panose="020B0604020202020204" pitchFamily="34" charset="0"/>
              <a:buChar char="•"/>
            </a:pPr>
            <a:r>
              <a:rPr lang="en-US" dirty="0"/>
              <a:t>If has been more than 32 hours after an accident</a:t>
            </a:r>
          </a:p>
        </p:txBody>
      </p:sp>
      <p:sp>
        <p:nvSpPr>
          <p:cNvPr id="15" name="TextBox 14">
            <a:extLst>
              <a:ext uri="{FF2B5EF4-FFF2-40B4-BE49-F238E27FC236}">
                <a16:creationId xmlns:a16="http://schemas.microsoft.com/office/drawing/2014/main" id="{56D87F4C-DEDA-ED6E-0686-0C2245FA3F0A}"/>
              </a:ext>
            </a:extLst>
          </p:cNvPr>
          <p:cNvSpPr txBox="1"/>
          <p:nvPr/>
        </p:nvSpPr>
        <p:spPr>
          <a:xfrm>
            <a:off x="1224844" y="5285359"/>
            <a:ext cx="9742312" cy="923330"/>
          </a:xfrm>
          <a:prstGeom prst="rect">
            <a:avLst/>
          </a:prstGeom>
          <a:noFill/>
        </p:spPr>
        <p:txBody>
          <a:bodyPr wrap="square" rtlCol="0">
            <a:spAutoFit/>
          </a:bodyPr>
          <a:lstStyle/>
          <a:p>
            <a:r>
              <a:rPr lang="en-US" dirty="0"/>
              <a:t>Key Notes: If a citation is issued to a driver after 8 hours, but before the 32 hours have passed, you are required to send the employee to complete a DOT drug test.  You can not order a breath alcohol test.</a:t>
            </a:r>
          </a:p>
          <a:p>
            <a:r>
              <a:rPr lang="en-US" dirty="0"/>
              <a:t>For any tests not completed directly after an accident please note what if any delays </a:t>
            </a:r>
            <a:r>
              <a:rPr lang="en-US" dirty="0" err="1"/>
              <a:t>occured</a:t>
            </a:r>
            <a:endParaRPr lang="en-US" dirty="0"/>
          </a:p>
        </p:txBody>
      </p:sp>
    </p:spTree>
    <p:extLst>
      <p:ext uri="{BB962C8B-B14F-4D97-AF65-F5344CB8AC3E}">
        <p14:creationId xmlns:p14="http://schemas.microsoft.com/office/powerpoint/2010/main" val="612753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225F5C8-47D4-F600-7DD1-F5F96E320939}"/>
              </a:ext>
            </a:extLst>
          </p:cNvPr>
          <p:cNvSpPr>
            <a:spLocks noGrp="1"/>
          </p:cNvSpPr>
          <p:nvPr>
            <p:ph type="title"/>
          </p:nvPr>
        </p:nvSpPr>
        <p:spPr>
          <a:xfrm>
            <a:off x="468489" y="2913662"/>
            <a:ext cx="3200400" cy="893515"/>
          </a:xfrm>
        </p:spPr>
        <p:txBody>
          <a:bodyPr>
            <a:normAutofit fontScale="90000"/>
          </a:bodyPr>
          <a:lstStyle/>
          <a:p>
            <a:r>
              <a:rPr lang="en-US" dirty="0"/>
              <a:t>Test Notification</a:t>
            </a:r>
            <a:br>
              <a:rPr lang="en-US" dirty="0"/>
            </a:br>
            <a:r>
              <a:rPr lang="en-US" dirty="0"/>
              <a:t>- </a:t>
            </a:r>
            <a:r>
              <a:rPr lang="en-US" sz="2700" dirty="0"/>
              <a:t>Citation or Fatality</a:t>
            </a:r>
            <a:endParaRPr lang="en-US" dirty="0"/>
          </a:p>
        </p:txBody>
      </p:sp>
      <p:pic>
        <p:nvPicPr>
          <p:cNvPr id="3" name="Picture 2">
            <a:extLst>
              <a:ext uri="{FF2B5EF4-FFF2-40B4-BE49-F238E27FC236}">
                <a16:creationId xmlns:a16="http://schemas.microsoft.com/office/drawing/2014/main" id="{FC8BBB63-C3A8-CF5F-8C15-47B87BEC7280}"/>
              </a:ext>
            </a:extLst>
          </p:cNvPr>
          <p:cNvPicPr>
            <a:picLocks noChangeAspect="1"/>
          </p:cNvPicPr>
          <p:nvPr/>
        </p:nvPicPr>
        <p:blipFill>
          <a:blip r:embed="rId2">
            <a:extLst>
              <a:ext uri="{28A0092B-C50C-407E-A947-70E740481C1C}">
                <a14:useLocalDpi xmlns:a14="http://schemas.microsoft.com/office/drawing/2010/main" val="0"/>
              </a:ext>
            </a:extLst>
          </a:blip>
          <a:srcRect t="15408" r="-2" b="22029"/>
          <a:stretch>
            <a:fillRect/>
          </a:stretch>
        </p:blipFill>
        <p:spPr>
          <a:xfrm>
            <a:off x="4800600" y="731520"/>
            <a:ext cx="6492240" cy="5257800"/>
          </a:xfrm>
          <a:prstGeom prst="rect">
            <a:avLst/>
          </a:prstGeom>
          <a:noFill/>
          <a:ln>
            <a:solidFill>
              <a:schemeClr val="tx1"/>
            </a:solidFill>
          </a:ln>
        </p:spPr>
      </p:pic>
    </p:spTree>
    <p:extLst>
      <p:ext uri="{BB962C8B-B14F-4D97-AF65-F5344CB8AC3E}">
        <p14:creationId xmlns:p14="http://schemas.microsoft.com/office/powerpoint/2010/main" val="1604213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E88923A-E680-92A1-4CD9-2C3E710A9607}"/>
              </a:ext>
            </a:extLst>
          </p:cNvPr>
          <p:cNvSpPr>
            <a:spLocks noGrp="1"/>
          </p:cNvSpPr>
          <p:nvPr>
            <p:ph type="title"/>
          </p:nvPr>
        </p:nvSpPr>
        <p:spPr>
          <a:xfrm>
            <a:off x="524933" y="2858064"/>
            <a:ext cx="3200400" cy="1141871"/>
          </a:xfrm>
        </p:spPr>
        <p:txBody>
          <a:bodyPr/>
          <a:lstStyle/>
          <a:p>
            <a:r>
              <a:rPr lang="en-US" dirty="0"/>
              <a:t>Test Notification – </a:t>
            </a:r>
            <a:r>
              <a:rPr lang="en-US" sz="2400" dirty="0"/>
              <a:t>No Citation or Fatality </a:t>
            </a:r>
            <a:endParaRPr lang="en-US" dirty="0"/>
          </a:p>
        </p:txBody>
      </p:sp>
      <p:pic>
        <p:nvPicPr>
          <p:cNvPr id="3" name="Picture 2">
            <a:extLst>
              <a:ext uri="{FF2B5EF4-FFF2-40B4-BE49-F238E27FC236}">
                <a16:creationId xmlns:a16="http://schemas.microsoft.com/office/drawing/2014/main" id="{E53EBB0C-CC83-5F2A-1F75-69DDADCC5941}"/>
              </a:ext>
            </a:extLst>
          </p:cNvPr>
          <p:cNvPicPr>
            <a:picLocks noChangeAspect="1"/>
          </p:cNvPicPr>
          <p:nvPr/>
        </p:nvPicPr>
        <p:blipFill>
          <a:blip r:embed="rId2">
            <a:extLst>
              <a:ext uri="{28A0092B-C50C-407E-A947-70E740481C1C}">
                <a14:useLocalDpi xmlns:a14="http://schemas.microsoft.com/office/drawing/2010/main" val="0"/>
              </a:ext>
            </a:extLst>
          </a:blip>
          <a:srcRect t="18159" r="-2" b="19278"/>
          <a:stretch>
            <a:fillRect/>
          </a:stretch>
        </p:blipFill>
        <p:spPr>
          <a:xfrm>
            <a:off x="4800600" y="731520"/>
            <a:ext cx="6492240" cy="5573684"/>
          </a:xfrm>
          <a:prstGeom prst="rect">
            <a:avLst/>
          </a:prstGeom>
          <a:noFill/>
          <a:ln>
            <a:solidFill>
              <a:schemeClr val="tx1"/>
            </a:solidFill>
          </a:ln>
        </p:spPr>
      </p:pic>
    </p:spTree>
    <p:extLst>
      <p:ext uri="{BB962C8B-B14F-4D97-AF65-F5344CB8AC3E}">
        <p14:creationId xmlns:p14="http://schemas.microsoft.com/office/powerpoint/2010/main" val="2655959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9E74-40DB-AD58-7FA3-2B01ECB2848F}"/>
              </a:ext>
            </a:extLst>
          </p:cNvPr>
          <p:cNvSpPr txBox="1">
            <a:spLocks/>
          </p:cNvSpPr>
          <p:nvPr/>
        </p:nvSpPr>
        <p:spPr>
          <a:xfrm>
            <a:off x="1097280" y="728283"/>
            <a:ext cx="10058400" cy="1009077"/>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Random Testing</a:t>
            </a:r>
          </a:p>
        </p:txBody>
      </p:sp>
      <p:graphicFrame>
        <p:nvGraphicFramePr>
          <p:cNvPr id="3" name="Diagram 2">
            <a:extLst>
              <a:ext uri="{FF2B5EF4-FFF2-40B4-BE49-F238E27FC236}">
                <a16:creationId xmlns:a16="http://schemas.microsoft.com/office/drawing/2014/main" id="{4D11A880-6428-8CB9-9B7B-9D13A82C3D5B}"/>
              </a:ext>
            </a:extLst>
          </p:cNvPr>
          <p:cNvGraphicFramePr/>
          <p:nvPr>
            <p:extLst>
              <p:ext uri="{D42A27DB-BD31-4B8C-83A1-F6EECF244321}">
                <p14:modId xmlns:p14="http://schemas.microsoft.com/office/powerpoint/2010/main" val="3005313304"/>
              </p:ext>
            </p:extLst>
          </p:nvPr>
        </p:nvGraphicFramePr>
        <p:xfrm>
          <a:off x="1179443" y="1305339"/>
          <a:ext cx="9976237" cy="45256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0884F898-8586-2DF2-2C0B-8433EAFF3060}"/>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748862E6-335F-6B61-39D2-2E7B1F3A04F5}"/>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1846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5F199-C652-71EC-096B-11DB07583FB2}"/>
              </a:ext>
            </a:extLst>
          </p:cNvPr>
          <p:cNvSpPr txBox="1">
            <a:spLocks/>
          </p:cNvSpPr>
          <p:nvPr/>
        </p:nvSpPr>
        <p:spPr>
          <a:xfrm>
            <a:off x="1066800" y="453154"/>
            <a:ext cx="9800217" cy="95071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Test Notification Process – 24/7 LLC</a:t>
            </a:r>
          </a:p>
        </p:txBody>
      </p:sp>
      <p:graphicFrame>
        <p:nvGraphicFramePr>
          <p:cNvPr id="3" name="Content Placeholder 3">
            <a:extLst>
              <a:ext uri="{FF2B5EF4-FFF2-40B4-BE49-F238E27FC236}">
                <a16:creationId xmlns:a16="http://schemas.microsoft.com/office/drawing/2014/main" id="{5BAC7C1C-B9AC-CA8C-9D0A-D5527437B7B9}"/>
              </a:ext>
            </a:extLst>
          </p:cNvPr>
          <p:cNvGraphicFramePr>
            <a:graphicFrameLocks/>
          </p:cNvGraphicFramePr>
          <p:nvPr>
            <p:extLst>
              <p:ext uri="{D42A27DB-BD31-4B8C-83A1-F6EECF244321}">
                <p14:modId xmlns:p14="http://schemas.microsoft.com/office/powerpoint/2010/main" val="2357346137"/>
              </p:ext>
            </p:extLst>
          </p:nvPr>
        </p:nvGraphicFramePr>
        <p:xfrm>
          <a:off x="1066800" y="1403873"/>
          <a:ext cx="10058400" cy="45988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E4FAAAAE-B49B-A7CA-897E-D72C0C884F9C}"/>
              </a:ext>
            </a:extLst>
          </p:cNvPr>
          <p:cNvSpPr txBox="1"/>
          <p:nvPr/>
        </p:nvSpPr>
        <p:spPr>
          <a:xfrm>
            <a:off x="1066800" y="3942021"/>
            <a:ext cx="8186885" cy="415498"/>
          </a:xfrm>
          <a:prstGeom prst="rect">
            <a:avLst/>
          </a:prstGeom>
          <a:noFill/>
        </p:spPr>
        <p:txBody>
          <a:bodyPr wrap="square" rtlCol="0">
            <a:spAutoFit/>
          </a:bodyPr>
          <a:lstStyle/>
          <a:p>
            <a:pPr marL="342900" indent="-342900">
              <a:buFont typeface="Arial" panose="020B0604020202020204" pitchFamily="34" charset="0"/>
              <a:buChar char="•"/>
            </a:pPr>
            <a:r>
              <a:rPr lang="en-US" sz="2100" dirty="0"/>
              <a:t>No paperwork will need to pass between the collector and supervisor</a:t>
            </a:r>
          </a:p>
        </p:txBody>
      </p:sp>
      <p:cxnSp>
        <p:nvCxnSpPr>
          <p:cNvPr id="5" name="Straight Connector 4">
            <a:extLst>
              <a:ext uri="{FF2B5EF4-FFF2-40B4-BE49-F238E27FC236}">
                <a16:creationId xmlns:a16="http://schemas.microsoft.com/office/drawing/2014/main" id="{E0A14F45-8CB0-9722-FF64-40D6A192B6E8}"/>
              </a:ext>
            </a:extLst>
          </p:cNvPr>
          <p:cNvCxnSpPr/>
          <p:nvPr/>
        </p:nvCxnSpPr>
        <p:spPr>
          <a:xfrm>
            <a:off x="838200" y="118953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977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7D641-4B12-078F-DB07-4EAE90D8EF7D}"/>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859B84D-46D9-AF1A-9A05-A99E2D9702FE}"/>
              </a:ext>
            </a:extLst>
          </p:cNvPr>
          <p:cNvSpPr>
            <a:spLocks noGrp="1"/>
          </p:cNvSpPr>
          <p:nvPr>
            <p:ph type="title"/>
          </p:nvPr>
        </p:nvSpPr>
        <p:spPr>
          <a:xfrm>
            <a:off x="524933" y="2858064"/>
            <a:ext cx="3200400" cy="1141871"/>
          </a:xfrm>
        </p:spPr>
        <p:txBody>
          <a:bodyPr>
            <a:normAutofit fontScale="90000"/>
          </a:bodyPr>
          <a:lstStyle/>
          <a:p>
            <a:r>
              <a:rPr lang="en-US" dirty="0"/>
              <a:t>Test Notification – </a:t>
            </a:r>
            <a:r>
              <a:rPr lang="en-US" sz="2400" dirty="0"/>
              <a:t>24/7 LLC </a:t>
            </a:r>
            <a:br>
              <a:rPr lang="en-US" sz="2400" dirty="0"/>
            </a:br>
            <a:br>
              <a:rPr lang="en-US" sz="2400" dirty="0"/>
            </a:br>
            <a:r>
              <a:rPr lang="en-US" sz="2400" dirty="0"/>
              <a:t>We use 24/7 for most of our random testing.  At the beginning of each quarter this is the </a:t>
            </a:r>
            <a:endParaRPr lang="en-US" dirty="0"/>
          </a:p>
        </p:txBody>
      </p:sp>
      <p:pic>
        <p:nvPicPr>
          <p:cNvPr id="4" name="Picture 3">
            <a:extLst>
              <a:ext uri="{FF2B5EF4-FFF2-40B4-BE49-F238E27FC236}">
                <a16:creationId xmlns:a16="http://schemas.microsoft.com/office/drawing/2014/main" id="{2CA4006B-36A5-EA11-BDAC-C19451347CAC}"/>
              </a:ext>
            </a:extLst>
          </p:cNvPr>
          <p:cNvPicPr>
            <a:picLocks noChangeAspect="1"/>
          </p:cNvPicPr>
          <p:nvPr/>
        </p:nvPicPr>
        <p:blipFill>
          <a:blip r:embed="rId2"/>
          <a:stretch>
            <a:fillRect/>
          </a:stretch>
        </p:blipFill>
        <p:spPr>
          <a:xfrm>
            <a:off x="5658572" y="280142"/>
            <a:ext cx="4871126" cy="6297714"/>
          </a:xfrm>
          <a:prstGeom prst="rect">
            <a:avLst/>
          </a:prstGeom>
          <a:ln>
            <a:solidFill>
              <a:schemeClr val="tx1"/>
            </a:solidFill>
          </a:ln>
        </p:spPr>
      </p:pic>
    </p:spTree>
    <p:extLst>
      <p:ext uri="{BB962C8B-B14F-4D97-AF65-F5344CB8AC3E}">
        <p14:creationId xmlns:p14="http://schemas.microsoft.com/office/powerpoint/2010/main" val="3047644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1A427-12BE-30CB-BF58-7E89618938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B5DB57-CD02-C84F-9D3E-C3F842DEA19A}"/>
              </a:ext>
            </a:extLst>
          </p:cNvPr>
          <p:cNvSpPr txBox="1">
            <a:spLocks/>
          </p:cNvSpPr>
          <p:nvPr/>
        </p:nvSpPr>
        <p:spPr>
          <a:xfrm>
            <a:off x="1066800" y="453154"/>
            <a:ext cx="9800217" cy="95071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Test Notification Process – Badgerland</a:t>
            </a:r>
          </a:p>
        </p:txBody>
      </p:sp>
      <p:graphicFrame>
        <p:nvGraphicFramePr>
          <p:cNvPr id="3" name="Content Placeholder 3">
            <a:extLst>
              <a:ext uri="{FF2B5EF4-FFF2-40B4-BE49-F238E27FC236}">
                <a16:creationId xmlns:a16="http://schemas.microsoft.com/office/drawing/2014/main" id="{1F4AC9CF-A4F3-6ACC-72B3-516471BBC48D}"/>
              </a:ext>
            </a:extLst>
          </p:cNvPr>
          <p:cNvGraphicFramePr>
            <a:graphicFrameLocks/>
          </p:cNvGraphicFramePr>
          <p:nvPr>
            <p:extLst>
              <p:ext uri="{D42A27DB-BD31-4B8C-83A1-F6EECF244321}">
                <p14:modId xmlns:p14="http://schemas.microsoft.com/office/powerpoint/2010/main" val="3187081329"/>
              </p:ext>
            </p:extLst>
          </p:nvPr>
        </p:nvGraphicFramePr>
        <p:xfrm>
          <a:off x="1066800" y="1403873"/>
          <a:ext cx="10058400" cy="45988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0E25C245-46C7-BEBA-E4A2-EEAA294C0E22}"/>
              </a:ext>
            </a:extLst>
          </p:cNvPr>
          <p:cNvSpPr txBox="1"/>
          <p:nvPr/>
        </p:nvSpPr>
        <p:spPr>
          <a:xfrm>
            <a:off x="1066800" y="3942021"/>
            <a:ext cx="8186885" cy="738664"/>
          </a:xfrm>
          <a:prstGeom prst="rect">
            <a:avLst/>
          </a:prstGeom>
          <a:noFill/>
        </p:spPr>
        <p:txBody>
          <a:bodyPr wrap="square" rtlCol="0">
            <a:spAutoFit/>
          </a:bodyPr>
          <a:lstStyle/>
          <a:p>
            <a:pPr marL="342900" indent="-342900">
              <a:buFont typeface="Arial" panose="020B0604020202020204" pitchFamily="34" charset="0"/>
              <a:buChar char="•"/>
            </a:pPr>
            <a:r>
              <a:rPr lang="en-US" sz="2100" dirty="0"/>
              <a:t>Supervisors will need to send back the notification form and any materials provided by Badgerland (BAT and </a:t>
            </a:r>
          </a:p>
        </p:txBody>
      </p:sp>
      <p:cxnSp>
        <p:nvCxnSpPr>
          <p:cNvPr id="5" name="Straight Connector 4">
            <a:extLst>
              <a:ext uri="{FF2B5EF4-FFF2-40B4-BE49-F238E27FC236}">
                <a16:creationId xmlns:a16="http://schemas.microsoft.com/office/drawing/2014/main" id="{047DA1D3-2C8D-0B1D-94AC-35FDB14D5201}"/>
              </a:ext>
            </a:extLst>
          </p:cNvPr>
          <p:cNvCxnSpPr/>
          <p:nvPr/>
        </p:nvCxnSpPr>
        <p:spPr>
          <a:xfrm>
            <a:off x="838200" y="118953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5146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D6A7E37-A58D-8D6E-B0D6-4F167ECD618A}"/>
              </a:ext>
            </a:extLst>
          </p:cNvPr>
          <p:cNvSpPr txBox="1">
            <a:spLocks noChangeArrowheads="1"/>
          </p:cNvSpPr>
          <p:nvPr/>
        </p:nvSpPr>
        <p:spPr>
          <a:xfrm>
            <a:off x="1097280" y="655455"/>
            <a:ext cx="10058400" cy="1081905"/>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Reasonable Suspicion Testing</a:t>
            </a:r>
          </a:p>
        </p:txBody>
      </p:sp>
      <p:graphicFrame>
        <p:nvGraphicFramePr>
          <p:cNvPr id="3" name="Diagram 2">
            <a:extLst>
              <a:ext uri="{FF2B5EF4-FFF2-40B4-BE49-F238E27FC236}">
                <a16:creationId xmlns:a16="http://schemas.microsoft.com/office/drawing/2014/main" id="{C22E82DF-4734-5AEF-A1CF-D3E0AC969799}"/>
              </a:ext>
            </a:extLst>
          </p:cNvPr>
          <p:cNvGraphicFramePr/>
          <p:nvPr>
            <p:extLst>
              <p:ext uri="{D42A27DB-BD31-4B8C-83A1-F6EECF244321}">
                <p14:modId xmlns:p14="http://schemas.microsoft.com/office/powerpoint/2010/main" val="861099078"/>
              </p:ext>
            </p:extLst>
          </p:nvPr>
        </p:nvGraphicFramePr>
        <p:xfrm>
          <a:off x="1179443" y="1404731"/>
          <a:ext cx="9976237" cy="45256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7FA46618-5154-E139-3D10-D9382F4A954F}"/>
              </a:ext>
            </a:extLst>
          </p:cNvPr>
          <p:cNvSpPr txBox="1"/>
          <p:nvPr/>
        </p:nvSpPr>
        <p:spPr>
          <a:xfrm>
            <a:off x="0" y="4962939"/>
            <a:ext cx="12192000" cy="1200329"/>
          </a:xfrm>
          <a:prstGeom prst="rect">
            <a:avLst/>
          </a:prstGeom>
          <a:solidFill>
            <a:schemeClr val="accent3">
              <a:lumMod val="40000"/>
              <a:lumOff val="60000"/>
              <a:alpha val="29000"/>
            </a:schemeClr>
          </a:solidFill>
        </p:spPr>
        <p:txBody>
          <a:bodyPr wrap="square" rtlCol="0">
            <a:spAutoFit/>
          </a:bodyPr>
          <a:lstStyle/>
          <a:p>
            <a:r>
              <a:rPr lang="en-US" sz="2400" dirty="0"/>
              <a:t>	Use your reasonable suspicion checklist and supervisor instructions for </a:t>
            </a:r>
          </a:p>
          <a:p>
            <a:r>
              <a:rPr lang="en-US" sz="2400" dirty="0"/>
              <a:t>	conducting reasonable suspicion tests.  We also recommend finding another supervisor or 	manager to be a second witness!!</a:t>
            </a:r>
          </a:p>
        </p:txBody>
      </p:sp>
      <p:sp>
        <p:nvSpPr>
          <p:cNvPr id="5" name="Rectangle 4">
            <a:extLst>
              <a:ext uri="{FF2B5EF4-FFF2-40B4-BE49-F238E27FC236}">
                <a16:creationId xmlns:a16="http://schemas.microsoft.com/office/drawing/2014/main" id="{162603B2-AE96-37FD-B9C6-07E1C2B08747}"/>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CCFE6D20-F03F-E17D-B9A0-1CE848424A70}"/>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24568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0197C39-C50C-F259-A66B-4933480BAEB0}"/>
              </a:ext>
            </a:extLst>
          </p:cNvPr>
          <p:cNvSpPr txBox="1">
            <a:spLocks noChangeArrowheads="1"/>
          </p:cNvSpPr>
          <p:nvPr/>
        </p:nvSpPr>
        <p:spPr>
          <a:xfrm>
            <a:off x="1097280" y="623087"/>
            <a:ext cx="10058400" cy="1114273"/>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Prescription Drug Use</a:t>
            </a:r>
          </a:p>
        </p:txBody>
      </p:sp>
      <p:graphicFrame>
        <p:nvGraphicFramePr>
          <p:cNvPr id="3" name="Content Placeholder 1">
            <a:extLst>
              <a:ext uri="{FF2B5EF4-FFF2-40B4-BE49-F238E27FC236}">
                <a16:creationId xmlns:a16="http://schemas.microsoft.com/office/drawing/2014/main" id="{A35C539C-8867-46C5-C170-6B15F682DF0E}"/>
              </a:ext>
            </a:extLst>
          </p:cNvPr>
          <p:cNvGraphicFramePr>
            <a:graphicFrameLocks/>
          </p:cNvGraphicFramePr>
          <p:nvPr>
            <p:extLst>
              <p:ext uri="{D42A27DB-BD31-4B8C-83A1-F6EECF244321}">
                <p14:modId xmlns:p14="http://schemas.microsoft.com/office/powerpoint/2010/main" val="623331981"/>
              </p:ext>
            </p:extLst>
          </p:nvPr>
        </p:nvGraphicFramePr>
        <p:xfrm>
          <a:off x="1215615" y="1737360"/>
          <a:ext cx="9940066" cy="4389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91704A45-4736-8856-38C2-CBFE8F8D7B5E}"/>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221FE9F3-2F7A-22F4-5FF2-417707CB6880}"/>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2211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8DE58-4F95-E912-6874-69C5894F0CB3}"/>
              </a:ext>
            </a:extLst>
          </p:cNvPr>
          <p:cNvSpPr txBox="1">
            <a:spLocks/>
          </p:cNvSpPr>
          <p:nvPr/>
        </p:nvSpPr>
        <p:spPr>
          <a:xfrm>
            <a:off x="1097280" y="784927"/>
            <a:ext cx="10058400" cy="952433"/>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Positive Tests</a:t>
            </a:r>
          </a:p>
        </p:txBody>
      </p:sp>
      <p:sp>
        <p:nvSpPr>
          <p:cNvPr id="3" name="Content Placeholder 2">
            <a:extLst>
              <a:ext uri="{FF2B5EF4-FFF2-40B4-BE49-F238E27FC236}">
                <a16:creationId xmlns:a16="http://schemas.microsoft.com/office/drawing/2014/main" id="{72546762-1B17-8100-BCC0-EB224FFE7059}"/>
              </a:ext>
            </a:extLst>
          </p:cNvPr>
          <p:cNvSpPr txBox="1">
            <a:spLocks/>
          </p:cNvSpPr>
          <p:nvPr/>
        </p:nvSpPr>
        <p:spPr>
          <a:xfrm>
            <a:off x="1097279" y="1845734"/>
            <a:ext cx="10264987" cy="4023360"/>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0" indent="-457200">
              <a:buFont typeface="+mj-lt"/>
              <a:buAutoNum type="arabicPeriod"/>
            </a:pPr>
            <a:r>
              <a:rPr lang="en-US" sz="2200" dirty="0"/>
              <a:t>Employee is off work on accrued leave or AWOP if necessary</a:t>
            </a:r>
          </a:p>
          <a:p>
            <a:pPr marL="457200" indent="-457200">
              <a:buFont typeface="+mj-lt"/>
              <a:buAutoNum type="arabicPeriod"/>
            </a:pPr>
            <a:r>
              <a:rPr lang="en-US" sz="2200" dirty="0"/>
              <a:t>Employee is required to see a substance abuse professional (SAP) and complete their required treatment plan at the cost of the employee</a:t>
            </a:r>
          </a:p>
          <a:p>
            <a:pPr marL="457200" indent="-457200">
              <a:buFont typeface="+mj-lt"/>
              <a:buAutoNum type="arabicPeriod"/>
            </a:pPr>
            <a:r>
              <a:rPr lang="en-US" sz="2200" dirty="0"/>
              <a:t>Employee is required to complete return to duty test and any required follow-up tests</a:t>
            </a:r>
          </a:p>
          <a:p>
            <a:pPr marL="457200" indent="-457200">
              <a:buFont typeface="+mj-lt"/>
              <a:buAutoNum type="arabicPeriod"/>
            </a:pPr>
            <a:r>
              <a:rPr lang="en-US" sz="2200" dirty="0"/>
              <a:t>Violation of the drug and alcohol policy are considered just cause for discipline.  Supervisors are required to follow the disciplinary process (a third positive test OR a positive </a:t>
            </a:r>
            <a:r>
              <a:rPr lang="en-US" sz="2200" i="1" u="sng" dirty="0"/>
              <a:t>during the follow-up testing period </a:t>
            </a:r>
            <a:r>
              <a:rPr lang="en-US" sz="2200" dirty="0"/>
              <a:t>is typically considered cause for discharge)</a:t>
            </a:r>
          </a:p>
          <a:p>
            <a:endParaRPr lang="en-US" dirty="0"/>
          </a:p>
          <a:p>
            <a:endParaRPr lang="en-US" dirty="0"/>
          </a:p>
          <a:p>
            <a:endParaRPr lang="en-US" dirty="0"/>
          </a:p>
        </p:txBody>
      </p:sp>
      <p:sp>
        <p:nvSpPr>
          <p:cNvPr id="4" name="Rectangle 3">
            <a:extLst>
              <a:ext uri="{FF2B5EF4-FFF2-40B4-BE49-F238E27FC236}">
                <a16:creationId xmlns:a16="http://schemas.microsoft.com/office/drawing/2014/main" id="{3B8E3697-9F24-E6F4-6D9D-180F0C38A744}"/>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85E1B84-7F91-771D-B523-CF9130ACADFD}"/>
              </a:ext>
            </a:extLst>
          </p:cNvPr>
          <p:cNvSpPr txBox="1"/>
          <p:nvPr/>
        </p:nvSpPr>
        <p:spPr>
          <a:xfrm>
            <a:off x="0" y="5242076"/>
            <a:ext cx="12192000" cy="830997"/>
          </a:xfrm>
          <a:prstGeom prst="rect">
            <a:avLst/>
          </a:prstGeom>
          <a:solidFill>
            <a:schemeClr val="accent3">
              <a:lumMod val="40000"/>
              <a:lumOff val="60000"/>
              <a:alpha val="29000"/>
            </a:schemeClr>
          </a:solidFill>
        </p:spPr>
        <p:txBody>
          <a:bodyPr wrap="square" rtlCol="0">
            <a:spAutoFit/>
          </a:bodyPr>
          <a:lstStyle/>
          <a:p>
            <a:r>
              <a:rPr lang="en-US" sz="2400" dirty="0"/>
              <a:t>	Please note:  A refusal to take required test is considered a positive and is </a:t>
            </a:r>
          </a:p>
          <a:p>
            <a:r>
              <a:rPr lang="en-US" sz="2400" dirty="0"/>
              <a:t>	considered just cause for discipline</a:t>
            </a:r>
          </a:p>
        </p:txBody>
      </p:sp>
      <p:cxnSp>
        <p:nvCxnSpPr>
          <p:cNvPr id="6" name="Straight Connector 5">
            <a:extLst>
              <a:ext uri="{FF2B5EF4-FFF2-40B4-BE49-F238E27FC236}">
                <a16:creationId xmlns:a16="http://schemas.microsoft.com/office/drawing/2014/main" id="{8C92DBCD-BBAE-4DE0-045F-13F5B65E6EFA}"/>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681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EC4E0-29D9-B7E0-13D8-B7904ACF839C}"/>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AB5A5E82-07F2-F55F-6884-60BBB5FD6844}"/>
              </a:ext>
            </a:extLst>
          </p:cNvPr>
          <p:cNvSpPr txBox="1">
            <a:spLocks noChangeArrowheads="1"/>
          </p:cNvSpPr>
          <p:nvPr/>
        </p:nvSpPr>
        <p:spPr>
          <a:xfrm>
            <a:off x="1097280" y="675861"/>
            <a:ext cx="10058400" cy="1061499"/>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Testing Procedure - Alcohol</a:t>
            </a:r>
          </a:p>
        </p:txBody>
      </p:sp>
      <p:graphicFrame>
        <p:nvGraphicFramePr>
          <p:cNvPr id="3" name="Content Placeholder 2">
            <a:extLst>
              <a:ext uri="{FF2B5EF4-FFF2-40B4-BE49-F238E27FC236}">
                <a16:creationId xmlns:a16="http://schemas.microsoft.com/office/drawing/2014/main" id="{C45DA976-7F3C-AE00-F4DB-EDD7AB9DB0AB}"/>
              </a:ext>
            </a:extLst>
          </p:cNvPr>
          <p:cNvGraphicFramePr>
            <a:graphicFrameLocks/>
          </p:cNvGraphicFramePr>
          <p:nvPr>
            <p:extLst>
              <p:ext uri="{D42A27DB-BD31-4B8C-83A1-F6EECF244321}">
                <p14:modId xmlns:p14="http://schemas.microsoft.com/office/powerpoint/2010/main" val="340893532"/>
              </p:ext>
            </p:extLst>
          </p:nvPr>
        </p:nvGraphicFramePr>
        <p:xfrm>
          <a:off x="1096963" y="1737361"/>
          <a:ext cx="10058400" cy="44447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679CC31C-1FA3-4B6D-B1AD-A05114CAF661}"/>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7683C6CE-3711-F98D-B095-79A445D76D71}"/>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48268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3B9C59E-C576-1744-918A-CA2DCC28E732}"/>
              </a:ext>
            </a:extLst>
          </p:cNvPr>
          <p:cNvSpPr txBox="1">
            <a:spLocks noChangeArrowheads="1"/>
          </p:cNvSpPr>
          <p:nvPr/>
        </p:nvSpPr>
        <p:spPr>
          <a:xfrm>
            <a:off x="916388" y="829094"/>
            <a:ext cx="10359224" cy="1017169"/>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Testing Procedure – Controlled Substances</a:t>
            </a:r>
          </a:p>
        </p:txBody>
      </p:sp>
      <p:graphicFrame>
        <p:nvGraphicFramePr>
          <p:cNvPr id="3" name="Content Placeholder 3">
            <a:extLst>
              <a:ext uri="{FF2B5EF4-FFF2-40B4-BE49-F238E27FC236}">
                <a16:creationId xmlns:a16="http://schemas.microsoft.com/office/drawing/2014/main" id="{42227F57-2E59-0A6E-3A38-05D50FF32380}"/>
              </a:ext>
            </a:extLst>
          </p:cNvPr>
          <p:cNvGraphicFramePr>
            <a:graphicFrameLocks/>
          </p:cNvGraphicFramePr>
          <p:nvPr>
            <p:extLst>
              <p:ext uri="{D42A27DB-BD31-4B8C-83A1-F6EECF244321}">
                <p14:modId xmlns:p14="http://schemas.microsoft.com/office/powerpoint/2010/main" val="3342057416"/>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6CDFC414-82CC-004C-D9BC-A5AAA4820C0B}"/>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F05330E2-2C62-2000-12A9-EF5F357B7E87}"/>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4909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63547"/>
            <a:ext cx="10058400" cy="992893"/>
          </a:xfrm>
        </p:spPr>
        <p:txBody>
          <a:bodyPr>
            <a:normAutofit/>
          </a:bodyPr>
          <a:lstStyle/>
          <a:p>
            <a:r>
              <a:rPr lang="en-US" sz="4000" dirty="0"/>
              <a:t>City Testing Sites</a:t>
            </a:r>
          </a:p>
        </p:txBody>
      </p:sp>
      <p:sp>
        <p:nvSpPr>
          <p:cNvPr id="3" name="Content Placeholder 2"/>
          <p:cNvSpPr>
            <a:spLocks noGrp="1"/>
          </p:cNvSpPr>
          <p:nvPr>
            <p:ph idx="1"/>
          </p:nvPr>
        </p:nvSpPr>
        <p:spPr/>
        <p:txBody>
          <a:bodyPr>
            <a:normAutofit fontScale="70000" lnSpcReduction="20000"/>
          </a:bodyPr>
          <a:lstStyle/>
          <a:p>
            <a:pPr>
              <a:buFont typeface="Wingdings" panose="05000000000000000000" pitchFamily="2" charset="2"/>
              <a:buChar char="ü"/>
            </a:pPr>
            <a:r>
              <a:rPr lang="en-US" sz="2400" dirty="0"/>
              <a:t>Madison Metro 1S Ingersoll or 3901 Hanson Rd (24 hours)</a:t>
            </a:r>
          </a:p>
          <a:p>
            <a:pPr>
              <a:buFont typeface="Wingdings" panose="05000000000000000000" pitchFamily="2" charset="2"/>
              <a:buChar char="ü"/>
            </a:pPr>
            <a:r>
              <a:rPr lang="en-US" sz="2400" dirty="0"/>
              <a:t>Water Utility 110 South Paterson (near loading docks)</a:t>
            </a:r>
          </a:p>
          <a:p>
            <a:pPr>
              <a:buFont typeface="Wingdings" panose="05000000000000000000" pitchFamily="2" charset="2"/>
              <a:buChar char="ü"/>
            </a:pPr>
            <a:r>
              <a:rPr lang="en-US" sz="2400" dirty="0"/>
              <a:t>Fleet Services – 4151 </a:t>
            </a:r>
            <a:r>
              <a:rPr lang="en-US" sz="2400" dirty="0" err="1"/>
              <a:t>Nakoosa</a:t>
            </a:r>
            <a:r>
              <a:rPr lang="en-US" sz="2400" dirty="0"/>
              <a:t> Trail</a:t>
            </a:r>
          </a:p>
          <a:p>
            <a:pPr>
              <a:buFont typeface="Wingdings" panose="05000000000000000000" pitchFamily="2" charset="2"/>
              <a:buChar char="ü"/>
            </a:pPr>
            <a:r>
              <a:rPr lang="en-US" sz="2400" dirty="0"/>
              <a:t>Engineering 1600 Emil Street 1</a:t>
            </a:r>
            <a:r>
              <a:rPr lang="en-US" sz="2400" baseline="30000" dirty="0"/>
              <a:t>st</a:t>
            </a:r>
            <a:r>
              <a:rPr lang="en-US" sz="2400" dirty="0"/>
              <a:t> floor near reception</a:t>
            </a:r>
          </a:p>
          <a:p>
            <a:pPr>
              <a:buFont typeface="Wingdings" panose="05000000000000000000" pitchFamily="2" charset="2"/>
              <a:buChar char="ü"/>
            </a:pPr>
            <a:r>
              <a:rPr lang="en-US" sz="2400" dirty="0"/>
              <a:t>Streets/Parks East 4602 Sycamore Ave- Office Bathroom</a:t>
            </a:r>
          </a:p>
          <a:p>
            <a:pPr>
              <a:buFont typeface="Wingdings" panose="05000000000000000000" pitchFamily="2" charset="2"/>
              <a:buChar char="ü"/>
            </a:pPr>
            <a:r>
              <a:rPr lang="en-US" sz="2400" dirty="0"/>
              <a:t>Streets West 1501 Badger Road- Office Bathroom</a:t>
            </a:r>
          </a:p>
          <a:p>
            <a:pPr>
              <a:buFont typeface="Wingdings" panose="05000000000000000000" pitchFamily="2" charset="2"/>
              <a:buChar char="ü"/>
            </a:pPr>
            <a:r>
              <a:rPr lang="en-US" sz="2400" dirty="0"/>
              <a:t>Traffic Engineering – 1120 </a:t>
            </a:r>
            <a:r>
              <a:rPr lang="en-US" sz="2400" dirty="0" err="1"/>
              <a:t>Sayle</a:t>
            </a:r>
            <a:r>
              <a:rPr lang="en-US" sz="2400" dirty="0"/>
              <a:t> Street</a:t>
            </a:r>
          </a:p>
          <a:p>
            <a:pPr>
              <a:buFont typeface="Wingdings" panose="05000000000000000000" pitchFamily="2" charset="2"/>
              <a:buChar char="ü"/>
            </a:pPr>
            <a:r>
              <a:rPr lang="en-US" sz="2400" dirty="0"/>
              <a:t>Parks</a:t>
            </a:r>
          </a:p>
          <a:p>
            <a:pPr lvl="1">
              <a:buFont typeface="Wingdings" panose="05000000000000000000" pitchFamily="2" charset="2"/>
              <a:buChar char="ü"/>
            </a:pPr>
            <a:r>
              <a:rPr lang="en-US" sz="2200" dirty="0"/>
              <a:t>Forest Hill Cemetery - 3715 Speedway Rd</a:t>
            </a:r>
          </a:p>
          <a:p>
            <a:pPr lvl="1">
              <a:buFont typeface="Wingdings" panose="05000000000000000000" pitchFamily="2" charset="2"/>
              <a:buChar char="ü"/>
            </a:pPr>
            <a:r>
              <a:rPr lang="en-US" sz="2200" dirty="0"/>
              <a:t>Summit Maintenance Facility - 1902 Freeport Rd</a:t>
            </a:r>
          </a:p>
          <a:p>
            <a:pPr lvl="1">
              <a:buFont typeface="Wingdings" panose="05000000000000000000" pitchFamily="2" charset="2"/>
              <a:buChar char="ü"/>
            </a:pPr>
            <a:r>
              <a:rPr lang="en-US" sz="2200" dirty="0"/>
              <a:t>Mall Concourse Maintenance shop - 120 S. Fairchild</a:t>
            </a:r>
          </a:p>
          <a:p>
            <a:pPr lvl="1">
              <a:buFont typeface="Wingdings" panose="05000000000000000000" pitchFamily="2" charset="2"/>
              <a:buChar char="ü"/>
            </a:pPr>
            <a:r>
              <a:rPr lang="en-US" sz="2200" dirty="0"/>
              <a:t>Goodman Park Maintenance Facility - 1402 </a:t>
            </a:r>
            <a:r>
              <a:rPr lang="en-US" sz="2200" dirty="0" err="1"/>
              <a:t>Wingra</a:t>
            </a:r>
            <a:r>
              <a:rPr lang="en-US" sz="2200" dirty="0"/>
              <a:t> Creek Parkway</a:t>
            </a:r>
          </a:p>
          <a:p>
            <a:pPr lvl="1">
              <a:buFont typeface="Wingdings" panose="05000000000000000000" pitchFamily="2" charset="2"/>
              <a:buChar char="ü"/>
            </a:pPr>
            <a:r>
              <a:rPr lang="en-US" sz="2200" dirty="0" err="1"/>
              <a:t>Yahara</a:t>
            </a:r>
            <a:r>
              <a:rPr lang="en-US" sz="2200" dirty="0"/>
              <a:t> Hills Maintenance </a:t>
            </a:r>
            <a:r>
              <a:rPr lang="en-US" sz="2200" dirty="0" err="1"/>
              <a:t>Bldg</a:t>
            </a:r>
            <a:r>
              <a:rPr lang="en-US" sz="2200" dirty="0"/>
              <a:t> (Golf)</a:t>
            </a:r>
          </a:p>
          <a:p>
            <a:endParaRPr lang="en-US" dirty="0"/>
          </a:p>
        </p:txBody>
      </p:sp>
      <p:sp>
        <p:nvSpPr>
          <p:cNvPr id="4" name="Rectangle 3"/>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7F81D3FE-4A9A-3DAB-0C2C-520A59B7D855}"/>
              </a:ext>
            </a:extLst>
          </p:cNvPr>
          <p:cNvCxnSpPr/>
          <p:nvPr/>
        </p:nvCxnSpPr>
        <p:spPr>
          <a:xfrm>
            <a:off x="838200" y="1747880"/>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8392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Supervisor Responsibilities</a:t>
            </a:r>
          </a:p>
        </p:txBody>
      </p:sp>
      <p:sp>
        <p:nvSpPr>
          <p:cNvPr id="5" name="Content Placeholder 4"/>
          <p:cNvSpPr>
            <a:spLocks noGrp="1"/>
          </p:cNvSpPr>
          <p:nvPr>
            <p:ph idx="1"/>
          </p:nvPr>
        </p:nvSpPr>
        <p:spPr/>
        <p:txBody>
          <a:bodyPr/>
          <a:lstStyle/>
          <a:p>
            <a:endParaRPr lang="en-US"/>
          </a:p>
        </p:txBody>
      </p:sp>
      <p:pic>
        <p:nvPicPr>
          <p:cNvPr id="2" name="Picture 1"/>
          <p:cNvPicPr>
            <a:picLocks noChangeAspect="1"/>
          </p:cNvPicPr>
          <p:nvPr/>
        </p:nvPicPr>
        <p:blipFill rotWithShape="1">
          <a:blip r:embed="rId3"/>
          <a:srcRect l="3191" r="-2243"/>
          <a:stretch/>
        </p:blipFill>
        <p:spPr>
          <a:xfrm>
            <a:off x="4088296" y="0"/>
            <a:ext cx="8304972" cy="6858000"/>
          </a:xfrm>
          <a:prstGeom prst="rect">
            <a:avLst/>
          </a:prstGeom>
        </p:spPr>
      </p:pic>
    </p:spTree>
    <p:extLst>
      <p:ext uri="{BB962C8B-B14F-4D97-AF65-F5344CB8AC3E}">
        <p14:creationId xmlns:p14="http://schemas.microsoft.com/office/powerpoint/2010/main" val="36530442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3C29B-0107-44CE-23D7-636C70CEC6E0}"/>
              </a:ext>
            </a:extLst>
          </p:cNvPr>
          <p:cNvSpPr txBox="1">
            <a:spLocks/>
          </p:cNvSpPr>
          <p:nvPr/>
        </p:nvSpPr>
        <p:spPr>
          <a:xfrm>
            <a:off x="1097280" y="815340"/>
            <a:ext cx="10058400" cy="922020"/>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Constructive Confrontation</a:t>
            </a:r>
          </a:p>
        </p:txBody>
      </p:sp>
      <p:sp>
        <p:nvSpPr>
          <p:cNvPr id="3" name="Rectangle 1027">
            <a:extLst>
              <a:ext uri="{FF2B5EF4-FFF2-40B4-BE49-F238E27FC236}">
                <a16:creationId xmlns:a16="http://schemas.microsoft.com/office/drawing/2014/main" id="{2ACD0DC9-FA70-52FF-0D38-EB701A4F59C5}"/>
              </a:ext>
            </a:extLst>
          </p:cNvPr>
          <p:cNvSpPr txBox="1">
            <a:spLocks noChangeArrowheads="1"/>
          </p:cNvSpPr>
          <p:nvPr/>
        </p:nvSpPr>
        <p:spPr>
          <a:xfrm>
            <a:off x="1097280" y="1845734"/>
            <a:ext cx="10058400" cy="402336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a:p>
          <a:p>
            <a:endParaRPr lang="en-US" dirty="0"/>
          </a:p>
        </p:txBody>
      </p:sp>
      <p:graphicFrame>
        <p:nvGraphicFramePr>
          <p:cNvPr id="4" name="Diagram 3">
            <a:extLst>
              <a:ext uri="{FF2B5EF4-FFF2-40B4-BE49-F238E27FC236}">
                <a16:creationId xmlns:a16="http://schemas.microsoft.com/office/drawing/2014/main" id="{6BC81104-5234-41EF-63E5-11F496EC11C4}"/>
              </a:ext>
            </a:extLst>
          </p:cNvPr>
          <p:cNvGraphicFramePr/>
          <p:nvPr>
            <p:extLst>
              <p:ext uri="{D42A27DB-BD31-4B8C-83A1-F6EECF244321}">
                <p14:modId xmlns:p14="http://schemas.microsoft.com/office/powerpoint/2010/main" val="2257361318"/>
              </p:ext>
            </p:extLst>
          </p:nvPr>
        </p:nvGraphicFramePr>
        <p:xfrm>
          <a:off x="1263650" y="2723939"/>
          <a:ext cx="9956800" cy="21147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Connector 4">
            <a:extLst>
              <a:ext uri="{FF2B5EF4-FFF2-40B4-BE49-F238E27FC236}">
                <a16:creationId xmlns:a16="http://schemas.microsoft.com/office/drawing/2014/main" id="{81B55AFB-C349-E7B7-6392-FC8D9E23EA4D}"/>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20262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42D4DE4-7E05-2F1C-EDC4-4262C7BC79A5}"/>
              </a:ext>
            </a:extLst>
          </p:cNvPr>
          <p:cNvSpPr txBox="1">
            <a:spLocks noChangeArrowheads="1"/>
          </p:cNvSpPr>
          <p:nvPr/>
        </p:nvSpPr>
        <p:spPr>
          <a:xfrm>
            <a:off x="1097280" y="768743"/>
            <a:ext cx="10058400" cy="968617"/>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Observe/Identify/and Document</a:t>
            </a:r>
          </a:p>
        </p:txBody>
      </p:sp>
      <p:graphicFrame>
        <p:nvGraphicFramePr>
          <p:cNvPr id="3" name="Content Placeholder 2">
            <a:extLst>
              <a:ext uri="{FF2B5EF4-FFF2-40B4-BE49-F238E27FC236}">
                <a16:creationId xmlns:a16="http://schemas.microsoft.com/office/drawing/2014/main" id="{9E09EA7F-0825-6784-6EB0-7B6591B42B84}"/>
              </a:ext>
            </a:extLst>
          </p:cNvPr>
          <p:cNvGraphicFramePr>
            <a:graphicFrameLocks/>
          </p:cNvGraphicFramePr>
          <p:nvPr>
            <p:extLst>
              <p:ext uri="{D42A27DB-BD31-4B8C-83A1-F6EECF244321}">
                <p14:modId xmlns:p14="http://schemas.microsoft.com/office/powerpoint/2010/main" val="1940043899"/>
              </p:ext>
            </p:extLst>
          </p:nvPr>
        </p:nvGraphicFramePr>
        <p:xfrm>
          <a:off x="871052" y="1737360"/>
          <a:ext cx="100584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 name="Straight Connector 3">
            <a:extLst>
              <a:ext uri="{FF2B5EF4-FFF2-40B4-BE49-F238E27FC236}">
                <a16:creationId xmlns:a16="http://schemas.microsoft.com/office/drawing/2014/main" id="{81305B6E-C6C1-64A6-A8B2-E153FB8EFFAE}"/>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99909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2312D8E-1AF9-BBBB-5661-3B59D03E63DF}"/>
              </a:ext>
            </a:extLst>
          </p:cNvPr>
          <p:cNvSpPr txBox="1">
            <a:spLocks noChangeArrowheads="1"/>
          </p:cNvSpPr>
          <p:nvPr/>
        </p:nvSpPr>
        <p:spPr>
          <a:xfrm>
            <a:off x="1097280" y="728283"/>
            <a:ext cx="10058400" cy="1009077"/>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Confirm</a:t>
            </a:r>
          </a:p>
        </p:txBody>
      </p:sp>
      <p:sp>
        <p:nvSpPr>
          <p:cNvPr id="3" name="Rectangle 3">
            <a:extLst>
              <a:ext uri="{FF2B5EF4-FFF2-40B4-BE49-F238E27FC236}">
                <a16:creationId xmlns:a16="http://schemas.microsoft.com/office/drawing/2014/main" id="{B6457957-A48D-7F4E-E7F1-FFD2CA620557}"/>
              </a:ext>
            </a:extLst>
          </p:cNvPr>
          <p:cNvSpPr txBox="1">
            <a:spLocks noChangeArrowheads="1"/>
          </p:cNvSpPr>
          <p:nvPr/>
        </p:nvSpPr>
        <p:spPr>
          <a:xfrm>
            <a:off x="1097280" y="1845734"/>
            <a:ext cx="10058400" cy="4023360"/>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0" indent="-457200">
              <a:buFont typeface="+mj-lt"/>
              <a:buAutoNum type="arabicPeriod"/>
            </a:pPr>
            <a:r>
              <a:rPr lang="en-US" sz="2800" dirty="0"/>
              <a:t>Discuss with Human Resources first</a:t>
            </a:r>
          </a:p>
          <a:p>
            <a:pPr marL="457200" indent="-457200">
              <a:buFont typeface="+mj-lt"/>
              <a:buAutoNum type="arabicPeriod"/>
            </a:pPr>
            <a:r>
              <a:rPr lang="en-US" sz="2800" dirty="0"/>
              <a:t>Find confidential location</a:t>
            </a:r>
          </a:p>
          <a:p>
            <a:pPr marL="457200" indent="-457200">
              <a:buFont typeface="+mj-lt"/>
              <a:buAutoNum type="arabicPeriod"/>
            </a:pPr>
            <a:r>
              <a:rPr lang="en-US" sz="2800" dirty="0"/>
              <a:t>Do not leave alone</a:t>
            </a:r>
          </a:p>
          <a:p>
            <a:pPr marL="457200" indent="-457200">
              <a:buFont typeface="+mj-lt"/>
              <a:buAutoNum type="arabicPeriod"/>
            </a:pPr>
            <a:r>
              <a:rPr lang="en-US" sz="2800" dirty="0"/>
              <a:t>Allow representation/support where requested</a:t>
            </a:r>
          </a:p>
          <a:p>
            <a:pPr marL="457200" indent="-457200">
              <a:buFont typeface="+mj-lt"/>
              <a:buAutoNum type="arabicPeriod"/>
            </a:pPr>
            <a:r>
              <a:rPr lang="en-US" sz="2800" dirty="0"/>
              <a:t>Make sure a second supervisor is present</a:t>
            </a:r>
          </a:p>
          <a:p>
            <a:endParaRPr lang="en-US" dirty="0"/>
          </a:p>
        </p:txBody>
      </p:sp>
      <p:sp>
        <p:nvSpPr>
          <p:cNvPr id="4" name="Rectangle 3">
            <a:extLst>
              <a:ext uri="{FF2B5EF4-FFF2-40B4-BE49-F238E27FC236}">
                <a16:creationId xmlns:a16="http://schemas.microsoft.com/office/drawing/2014/main" id="{8EE75ECA-41A8-8D72-4392-49F6CA1DFA1F}"/>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D2A120B7-B7E3-3681-4494-6284ED3D2CAC}"/>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5450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68122-BCBC-CF46-6FE7-0DF6DCE84C54}"/>
              </a:ext>
            </a:extLst>
          </p:cNvPr>
          <p:cNvSpPr txBox="1">
            <a:spLocks/>
          </p:cNvSpPr>
          <p:nvPr/>
        </p:nvSpPr>
        <p:spPr>
          <a:xfrm>
            <a:off x="1096963" y="825388"/>
            <a:ext cx="10058400" cy="1020875"/>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t>Confront</a:t>
            </a:r>
            <a:endParaRPr lang="en-US" dirty="0"/>
          </a:p>
        </p:txBody>
      </p:sp>
      <p:graphicFrame>
        <p:nvGraphicFramePr>
          <p:cNvPr id="3" name="Content Placeholder 6">
            <a:extLst>
              <a:ext uri="{FF2B5EF4-FFF2-40B4-BE49-F238E27FC236}">
                <a16:creationId xmlns:a16="http://schemas.microsoft.com/office/drawing/2014/main" id="{4FDF2E8E-B02E-9CB4-3718-1B747D94E888}"/>
              </a:ext>
            </a:extLst>
          </p:cNvPr>
          <p:cNvGraphicFramePr>
            <a:graphicFrameLocks/>
          </p:cNvGraphicFramePr>
          <p:nvPr>
            <p:extLst>
              <p:ext uri="{D42A27DB-BD31-4B8C-83A1-F6EECF244321}">
                <p14:modId xmlns:p14="http://schemas.microsoft.com/office/powerpoint/2010/main" val="2199590345"/>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3F462764-C7AD-0442-928A-1F91CEF291B0}"/>
              </a:ext>
            </a:extLst>
          </p:cNvPr>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27C9D7E8-7A3D-7C2E-B2B1-5BA97F1539E8}"/>
              </a:ext>
            </a:extLst>
          </p:cNvPr>
          <p:cNvCxnSpPr/>
          <p:nvPr/>
        </p:nvCxnSpPr>
        <p:spPr>
          <a:xfrm>
            <a:off x="838200" y="1553672"/>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7964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a:xfrm>
            <a:off x="1097280" y="286603"/>
            <a:ext cx="4826090" cy="1450757"/>
          </a:xfrm>
        </p:spPr>
        <p:txBody>
          <a:bodyPr/>
          <a:lstStyle/>
          <a:p>
            <a:r>
              <a:rPr lang="en-US" altLang="en-US" dirty="0"/>
              <a:t>Questions?</a:t>
            </a:r>
          </a:p>
        </p:txBody>
      </p:sp>
      <p:sp>
        <p:nvSpPr>
          <p:cNvPr id="3" name="Subtitle 2"/>
          <p:cNvSpPr>
            <a:spLocks noGrp="1"/>
          </p:cNvSpPr>
          <p:nvPr>
            <p:ph idx="1"/>
          </p:nvPr>
        </p:nvSpPr>
        <p:spPr>
          <a:xfrm>
            <a:off x="1097280" y="1845734"/>
            <a:ext cx="4656157" cy="4023360"/>
          </a:xfrm>
        </p:spPr>
        <p:txBody>
          <a:bodyPr>
            <a:normAutofit/>
          </a:bodyPr>
          <a:lstStyle/>
          <a:p>
            <a:endParaRPr lang="en-US" sz="2800" dirty="0"/>
          </a:p>
          <a:p>
            <a:r>
              <a:rPr lang="en-US" sz="2800" dirty="0"/>
              <a:t>Contact Katherine Roe</a:t>
            </a:r>
          </a:p>
          <a:p>
            <a:r>
              <a:rPr lang="en-US" sz="2800" dirty="0" err="1">
                <a:hlinkClick r:id="rId3"/>
              </a:rPr>
              <a:t>kroe@cityofmadison.com</a:t>
            </a:r>
            <a:r>
              <a:rPr lang="en-US" sz="2800" dirty="0"/>
              <a:t> </a:t>
            </a:r>
          </a:p>
          <a:p>
            <a:r>
              <a:rPr lang="en-US" sz="2800" dirty="0"/>
              <a:t>266-4617</a:t>
            </a:r>
          </a:p>
        </p:txBody>
      </p:sp>
      <p:sp>
        <p:nvSpPr>
          <p:cNvPr id="6" name="Rectangle 5"/>
          <p:cNvSpPr/>
          <p:nvPr/>
        </p:nvSpPr>
        <p:spPr>
          <a:xfrm>
            <a:off x="0" y="6300316"/>
            <a:ext cx="12192000" cy="4823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a:extLst>
              <a:ext uri="{FF2B5EF4-FFF2-40B4-BE49-F238E27FC236}">
                <a16:creationId xmlns:a16="http://schemas.microsoft.com/office/drawing/2014/main" id="{30A37A1D-BE44-65C5-2750-1FC748EEBA4A}"/>
              </a:ext>
            </a:extLst>
          </p:cNvPr>
          <p:cNvCxnSpPr/>
          <p:nvPr/>
        </p:nvCxnSpPr>
        <p:spPr>
          <a:xfrm>
            <a:off x="838200" y="17397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7EC470EF-D2B9-BF91-F6A2-932895E44791}"/>
              </a:ext>
            </a:extLst>
          </p:cNvPr>
          <p:cNvSpPr txBox="1">
            <a:spLocks/>
          </p:cNvSpPr>
          <p:nvPr/>
        </p:nvSpPr>
        <p:spPr>
          <a:xfrm>
            <a:off x="6582332" y="183086"/>
            <a:ext cx="3662995"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ltLang="en-US" dirty="0"/>
              <a:t>Feedback</a:t>
            </a:r>
          </a:p>
        </p:txBody>
      </p:sp>
      <p:sp>
        <p:nvSpPr>
          <p:cNvPr id="5" name="Subtitle 2">
            <a:extLst>
              <a:ext uri="{FF2B5EF4-FFF2-40B4-BE49-F238E27FC236}">
                <a16:creationId xmlns:a16="http://schemas.microsoft.com/office/drawing/2014/main" id="{95BC28E1-F409-EF97-ED61-14C83946D6CD}"/>
              </a:ext>
            </a:extLst>
          </p:cNvPr>
          <p:cNvSpPr txBox="1">
            <a:spLocks/>
          </p:cNvSpPr>
          <p:nvPr/>
        </p:nvSpPr>
        <p:spPr>
          <a:xfrm>
            <a:off x="6582332" y="1845734"/>
            <a:ext cx="4656157"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dirty="0"/>
              <a:t>Share your feedback on this course – link in chat or scan:</a:t>
            </a:r>
          </a:p>
        </p:txBody>
      </p:sp>
      <p:cxnSp>
        <p:nvCxnSpPr>
          <p:cNvPr id="11" name="Straight Connector 10">
            <a:extLst>
              <a:ext uri="{FF2B5EF4-FFF2-40B4-BE49-F238E27FC236}">
                <a16:creationId xmlns:a16="http://schemas.microsoft.com/office/drawing/2014/main" id="{16F717C5-3AEF-5A3B-FF31-E3AAF16B2469}"/>
              </a:ext>
            </a:extLst>
          </p:cNvPr>
          <p:cNvCxnSpPr/>
          <p:nvPr/>
        </p:nvCxnSpPr>
        <p:spPr>
          <a:xfrm>
            <a:off x="6096000" y="509798"/>
            <a:ext cx="0" cy="5251731"/>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9928493"/>
      </p:ext>
    </p:extLst>
  </p:cSld>
  <p:clrMapOvr>
    <a:masterClrMapping/>
  </p:clrMapOvr>
</p:sld>
</file>

<file path=ppt/theme/theme1.xml><?xml version="1.0" encoding="utf-8"?>
<a:theme xmlns:a="http://schemas.openxmlformats.org/drawingml/2006/main" name="SDP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SDP Theme" id="{F9D7A8CC-D1A0-4CBC-AC0D-60729D907264}" vid="{03C594CD-6318-44C9-9D6E-0F38055FD9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SDP Theme</Template>
  <TotalTime>6356</TotalTime>
  <Words>3956</Words>
  <Application>Microsoft Office PowerPoint</Application>
  <PresentationFormat>Widescreen</PresentationFormat>
  <Paragraphs>365</Paragraphs>
  <Slides>39</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Brush Script MT</vt:lpstr>
      <vt:lpstr>Calibri</vt:lpstr>
      <vt:lpstr>Calibri Light</vt:lpstr>
      <vt:lpstr>Roboto</vt:lpstr>
      <vt:lpstr>Wingdings</vt:lpstr>
      <vt:lpstr>SDP Theme</vt:lpstr>
      <vt:lpstr>Managing the Drug and Alcohol Testing Process</vt:lpstr>
      <vt:lpstr>Katherine Roe - HR</vt:lpstr>
      <vt:lpstr>PowerPoint Presentation</vt:lpstr>
      <vt:lpstr>Impacts of Drug and Alcohol Misuse</vt:lpstr>
      <vt:lpstr>PowerPoint Presentation</vt:lpstr>
      <vt:lpstr>PowerPoint Presentation</vt:lpstr>
      <vt:lpstr>List in the Chat:  What are some of the potential impacts on the workplace of drug and alcohol misuse or abuse?</vt:lpstr>
      <vt:lpstr>PowerPoint Presentation</vt:lpstr>
      <vt:lpstr>PowerPoint Presentation</vt:lpstr>
      <vt:lpstr>Drug and Alcohol Testing Policy</vt:lpstr>
      <vt:lpstr>PowerPoint Presentation</vt:lpstr>
      <vt:lpstr>PowerPoint Presentation</vt:lpstr>
      <vt:lpstr>PowerPoint Presentation</vt:lpstr>
      <vt:lpstr>PowerPoint Presentation</vt:lpstr>
      <vt:lpstr>PowerPoint Presentation</vt:lpstr>
      <vt:lpstr>PowerPoint Presentation</vt:lpstr>
      <vt:lpstr>Drug and Alcohol Clearinghouse</vt:lpstr>
      <vt:lpstr>PowerPoint Presentation</vt:lpstr>
      <vt:lpstr>PowerPoint Presentation</vt:lpstr>
      <vt:lpstr>PowerPoint Presentation</vt:lpstr>
      <vt:lpstr>PowerPoint Presentation</vt:lpstr>
      <vt:lpstr>Test Notification - Citation or Fatality</vt:lpstr>
      <vt:lpstr>Test Notification – No Citation or Fatality </vt:lpstr>
      <vt:lpstr>PowerPoint Presentation</vt:lpstr>
      <vt:lpstr>PowerPoint Presentation</vt:lpstr>
      <vt:lpstr>Test Notification – 24/7 LLC   We use 24/7 for most of our random testing.  At the beginning of each quarter this is the </vt:lpstr>
      <vt:lpstr>PowerPoint Presentation</vt:lpstr>
      <vt:lpstr>PowerPoint Presentation</vt:lpstr>
      <vt:lpstr>PowerPoint Presentation</vt:lpstr>
      <vt:lpstr>PowerPoint Presentation</vt:lpstr>
      <vt:lpstr>PowerPoint Presentation</vt:lpstr>
      <vt:lpstr>PowerPoint Presentation</vt:lpstr>
      <vt:lpstr>City Testing Sites</vt:lpstr>
      <vt:lpstr>Supervisor Responsibilities</vt:lpstr>
      <vt:lpstr>PowerPoint Presentation</vt:lpstr>
      <vt:lpstr>PowerPoint Presentation</vt:lpstr>
      <vt:lpstr>PowerPoint Presentation</vt:lpstr>
      <vt:lpstr>PowerPoint Presentation</vt:lpstr>
      <vt:lpstr>Questions?</vt:lpstr>
    </vt:vector>
  </TitlesOfParts>
  <Company>City of Madison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Bessick, Lindsay</dc:creator>
  <cp:lastModifiedBy>Roe, Katherine L</cp:lastModifiedBy>
  <cp:revision>155</cp:revision>
  <dcterms:created xsi:type="dcterms:W3CDTF">2019-08-06T19:09:08Z</dcterms:created>
  <dcterms:modified xsi:type="dcterms:W3CDTF">2026-10-08T21:26:48Z</dcterms:modified>
</cp:coreProperties>
</file>