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1.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2.xml" ContentType="application/vnd.openxmlformats-officedocument.drawingml.chart+xml"/>
  <Override PartName="/ppt/notesSlides/notesSlide39.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0.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notesSlides/notesSlide41.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2.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3.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3.xml" ContentType="application/vnd.openxmlformats-officedocument.drawingml.chartshapes+xml"/>
  <Override PartName="/ppt/notesSlides/notesSlide44.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8"/>
  </p:notesMasterIdLst>
  <p:sldIdLst>
    <p:sldId id="256" r:id="rId3"/>
    <p:sldId id="388" r:id="rId4"/>
    <p:sldId id="299" r:id="rId5"/>
    <p:sldId id="300" r:id="rId6"/>
    <p:sldId id="301" r:id="rId7"/>
    <p:sldId id="303" r:id="rId8"/>
    <p:sldId id="318" r:id="rId9"/>
    <p:sldId id="371" r:id="rId10"/>
    <p:sldId id="345" r:id="rId11"/>
    <p:sldId id="354" r:id="rId12"/>
    <p:sldId id="359" r:id="rId13"/>
    <p:sldId id="360" r:id="rId14"/>
    <p:sldId id="389" r:id="rId15"/>
    <p:sldId id="383" r:id="rId16"/>
    <p:sldId id="386" r:id="rId17"/>
    <p:sldId id="387" r:id="rId18"/>
    <p:sldId id="393" r:id="rId19"/>
    <p:sldId id="384" r:id="rId20"/>
    <p:sldId id="346" r:id="rId21"/>
    <p:sldId id="361" r:id="rId22"/>
    <p:sldId id="322" r:id="rId23"/>
    <p:sldId id="341" r:id="rId24"/>
    <p:sldId id="342" r:id="rId25"/>
    <p:sldId id="363" r:id="rId26"/>
    <p:sldId id="261" r:id="rId27"/>
    <p:sldId id="344" r:id="rId28"/>
    <p:sldId id="321" r:id="rId29"/>
    <p:sldId id="323" r:id="rId30"/>
    <p:sldId id="364" r:id="rId31"/>
    <p:sldId id="365" r:id="rId32"/>
    <p:sldId id="347" r:id="rId33"/>
    <p:sldId id="391" r:id="rId34"/>
    <p:sldId id="334" r:id="rId35"/>
    <p:sldId id="333" r:id="rId36"/>
    <p:sldId id="335" r:id="rId37"/>
    <p:sldId id="336" r:id="rId38"/>
    <p:sldId id="366" r:id="rId39"/>
    <p:sldId id="367" r:id="rId40"/>
    <p:sldId id="368" r:id="rId41"/>
    <p:sldId id="331" r:id="rId42"/>
    <p:sldId id="369" r:id="rId43"/>
    <p:sldId id="355" r:id="rId44"/>
    <p:sldId id="370" r:id="rId45"/>
    <p:sldId id="352" r:id="rId46"/>
    <p:sldId id="392" r:id="rId47"/>
    <p:sldId id="328" r:id="rId48"/>
    <p:sldId id="329" r:id="rId49"/>
    <p:sldId id="353" r:id="rId50"/>
    <p:sldId id="375" r:id="rId51"/>
    <p:sldId id="376" r:id="rId52"/>
    <p:sldId id="377" r:id="rId53"/>
    <p:sldId id="378" r:id="rId54"/>
    <p:sldId id="380" r:id="rId55"/>
    <p:sldId id="381" r:id="rId56"/>
    <p:sldId id="29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9EF"/>
    <a:srgbClr val="DAEDE2"/>
    <a:srgbClr val="8A223C"/>
    <a:srgbClr val="823D73"/>
    <a:srgbClr val="B12980"/>
    <a:srgbClr val="56ADA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0" autoAdjust="0"/>
    <p:restoredTop sz="75323" autoAdjust="0"/>
  </p:normalViewPr>
  <p:slideViewPr>
    <p:cSldViewPr snapToGrid="0">
      <p:cViewPr>
        <p:scale>
          <a:sx n="40" d="100"/>
          <a:sy n="40" d="100"/>
        </p:scale>
        <p:origin x="1568"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FPS1\DATA1\Public_Health\All%20Staff\Communications\Data%20Visualization%20Templates\Data%20Viz%20Templates%20(2023).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1" Type="http://schemas.openxmlformats.org/officeDocument/2006/relationships/oleObject" Target="file:///\\FPS1\DATA1\Public_Health\All%20Staff\Communications\Data%20Visualization%20Templates\Data%20Viz%20Templates%20(2023).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FPS1\DATA1\Public_Health\All%20Staff\Communications\Data%20Visualization%20Templates\Data%20Viz%20Templates%20(2023).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FPS1\DATA1\Public_Health\All%20Staff\Communications\Data%20Visualization%20Templates\Data%20Viz%20Templates%20(2023).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FPS1\DATA1\Public_Health\All%20Staff\Communications\Data%20Visualization%20Templates\Data%20Viz%20Templates%20(2023).xlsx"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oleObject" Target="file:///\\FPS1\DATA1\Public_Health\All%20Staff\Communications\Data%20Visualization%20Templates\Data%20Viz%20Templates%20(2023).xlsx" TargetMode="External"/><Relationship Id="rId4" Type="http://schemas.openxmlformats.org/officeDocument/2006/relationships/image" Target="../media/image42.png"/></Relationships>
</file>

<file path=ppt/charts/_rels/chart17.xml.rels><?xml version="1.0" encoding="UTF-8" standalone="yes"?>
<Relationships xmlns="http://schemas.openxmlformats.org/package/2006/relationships"><Relationship Id="rId3" Type="http://schemas.openxmlformats.org/officeDocument/2006/relationships/oleObject" Target="file:///\\FPS1\DATA1\Public_Health\All%20Staff\Communications\Data%20Visualization%20Templates\Data%20Viz%20Templates%20(2023).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3.xml"/></Relationships>
</file>

<file path=ppt/charts/_rels/chart18.xml.rels><?xml version="1.0" encoding="UTF-8" standalone="yes"?>
<Relationships xmlns="http://schemas.openxmlformats.org/package/2006/relationships"><Relationship Id="rId3" Type="http://schemas.openxmlformats.org/officeDocument/2006/relationships/oleObject" Target="file:///\\FPS1\DATA1\Public_Health\All%20Staff\Communications\Data%20Visualization%20Templates\Data%20Viz%20Templates%20(2023).xlsx" TargetMode="External"/><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FPS1\DATA1\Public_Health\All%20Staff\Communications\Data%20Visualization%20Templates\Data%20Viz%20Templates%20(2023).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FPS1\DATA1\Public_Health\All%20Staff\Communications\Data%20Visualization%20Templates\Data%20Viz%20Templates%20(2023).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38719148020012"/>
          <c:y val="7.4741691661553145E-2"/>
          <c:w val="0.69001413284877855"/>
          <c:h val="0.88342587962775876"/>
        </c:manualLayout>
      </c:layout>
      <c:barChart>
        <c:barDir val="bar"/>
        <c:grouping val="clustered"/>
        <c:varyColors val="0"/>
        <c:ser>
          <c:idx val="0"/>
          <c:order val="0"/>
          <c:tx>
            <c:strRef>
              <c:f>Sheet1!$B$1</c:f>
              <c:strCache>
                <c:ptCount val="1"/>
                <c:pt idx="0">
                  <c:v>Percent experiencing inequity</c:v>
                </c:pt>
              </c:strCache>
            </c:strRef>
          </c:tx>
          <c:spPr>
            <a:solidFill>
              <a:schemeClr val="accent1"/>
            </a:solidFill>
            <a:ln>
              <a:noFill/>
            </a:ln>
            <a:effectLst/>
          </c:spPr>
          <c:invertIfNegative val="0"/>
          <c:dPt>
            <c:idx val="3"/>
            <c:invertIfNegative val="0"/>
            <c:bubble3D val="0"/>
            <c:extLst>
              <c:ext xmlns:c16="http://schemas.microsoft.com/office/drawing/2014/chart" uri="{C3380CC4-5D6E-409C-BE32-E72D297353CC}">
                <c16:uniqueId val="{00000000-4261-4332-A843-A2604A0FDA19}"/>
              </c:ext>
            </c:extLst>
          </c:dPt>
          <c:dLbls>
            <c:dLbl>
              <c:idx val="0"/>
              <c:layout>
                <c:manualLayout>
                  <c:x val="-8.201999504061743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61-4332-A843-A2604A0FDA1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Asian</c:v>
                </c:pt>
                <c:pt idx="1">
                  <c:v>White</c:v>
                </c:pt>
              </c:strCache>
              <c:extLst/>
            </c:strRef>
          </c:cat>
          <c:val>
            <c:numRef>
              <c:f>Sheet1!$B$2:$B$3</c:f>
              <c:numCache>
                <c:formatCode>0%</c:formatCode>
                <c:ptCount val="2"/>
                <c:pt idx="0">
                  <c:v>0.22</c:v>
                </c:pt>
                <c:pt idx="1">
                  <c:v>0.25</c:v>
                </c:pt>
              </c:numCache>
              <c:extLst/>
            </c:numRef>
          </c:val>
          <c:extLst>
            <c:ext xmlns:c16="http://schemas.microsoft.com/office/drawing/2014/chart" uri="{C3380CC4-5D6E-409C-BE32-E72D297353CC}">
              <c16:uniqueId val="{00000002-4261-4332-A843-A2604A0FDA19}"/>
            </c:ext>
          </c:extLst>
        </c:ser>
        <c:dLbls>
          <c:showLegendKey val="0"/>
          <c:showVal val="0"/>
          <c:showCatName val="0"/>
          <c:showSerName val="0"/>
          <c:showPercent val="0"/>
          <c:showBubbleSize val="0"/>
        </c:dLbls>
        <c:gapWidth val="34"/>
        <c:axId val="316831960"/>
        <c:axId val="316832944"/>
      </c:barChart>
      <c:catAx>
        <c:axId val="31683196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Century Gothic" panose="020B0502020202020204" pitchFamily="34" charset="0"/>
                <a:ea typeface="+mn-ea"/>
                <a:cs typeface="+mn-cs"/>
              </a:defRPr>
            </a:pPr>
            <a:endParaRPr lang="en-US"/>
          </a:p>
        </c:txPr>
        <c:crossAx val="316832944"/>
        <c:crosses val="autoZero"/>
        <c:auto val="1"/>
        <c:lblAlgn val="ctr"/>
        <c:lblOffset val="100"/>
        <c:noMultiLvlLbl val="0"/>
      </c:catAx>
      <c:valAx>
        <c:axId val="316832944"/>
        <c:scaling>
          <c:orientation val="minMax"/>
          <c:max val="1"/>
        </c:scaling>
        <c:delete val="1"/>
        <c:axPos val="b"/>
        <c:numFmt formatCode="0%" sourceLinked="1"/>
        <c:majorTickMark val="none"/>
        <c:minorTickMark val="none"/>
        <c:tickLblPos val="nextTo"/>
        <c:crossAx val="316831960"/>
        <c:crosses val="autoZero"/>
        <c:crossBetween val="between"/>
      </c:valAx>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04225318599643"/>
          <c:y val="2.8829196195784293E-2"/>
          <c:w val="0.77589609698537632"/>
          <c:h val="0.85687160503712301"/>
        </c:manualLayout>
      </c:layout>
      <c:barChart>
        <c:barDir val="bar"/>
        <c:grouping val="clustered"/>
        <c:varyColors val="0"/>
        <c:ser>
          <c:idx val="0"/>
          <c:order val="0"/>
          <c:tx>
            <c:strRef>
              <c:f>Sheet2!$B$1</c:f>
              <c:strCache>
                <c:ptCount val="1"/>
                <c:pt idx="0">
                  <c:v>Percent</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745-4E32-B632-4CEAAB33FA54}"/>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2-8745-4E32-B632-4CEAAB33FA54}"/>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8745-4E32-B632-4CEAAB33FA54}"/>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4-8745-4E32-B632-4CEAAB33FA54}"/>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5-8745-4E32-B632-4CEAAB33FA54}"/>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6-8745-4E32-B632-4CEAAB33FA54}"/>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7-8745-4E32-B632-4CEAAB33FA54}"/>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Sheet2!$A$2:$A$8</c:f>
              <c:strCache>
                <c:ptCount val="7"/>
                <c:pt idx="0">
                  <c:v>Oranges</c:v>
                </c:pt>
                <c:pt idx="1">
                  <c:v>Apples</c:v>
                </c:pt>
                <c:pt idx="2">
                  <c:v>Bananas</c:v>
                </c:pt>
                <c:pt idx="3">
                  <c:v>Grapes</c:v>
                </c:pt>
                <c:pt idx="4">
                  <c:v>Mango</c:v>
                </c:pt>
                <c:pt idx="5">
                  <c:v>Lychee</c:v>
                </c:pt>
                <c:pt idx="6">
                  <c:v>Papaya</c:v>
                </c:pt>
              </c:strCache>
            </c:strRef>
          </c:cat>
          <c:val>
            <c:numRef>
              <c:f>Sheet2!$B$2:$B$8</c:f>
              <c:numCache>
                <c:formatCode>0%</c:formatCode>
                <c:ptCount val="7"/>
                <c:pt idx="0">
                  <c:v>0.33</c:v>
                </c:pt>
                <c:pt idx="1">
                  <c:v>0.28999999999999998</c:v>
                </c:pt>
                <c:pt idx="2">
                  <c:v>0.18</c:v>
                </c:pt>
                <c:pt idx="3">
                  <c:v>0.09</c:v>
                </c:pt>
                <c:pt idx="4">
                  <c:v>0.06</c:v>
                </c:pt>
                <c:pt idx="5">
                  <c:v>0.03</c:v>
                </c:pt>
                <c:pt idx="6">
                  <c:v>0.02</c:v>
                </c:pt>
              </c:numCache>
            </c:numRef>
          </c:val>
          <c:extLst>
            <c:ext xmlns:c16="http://schemas.microsoft.com/office/drawing/2014/chart" uri="{C3380CC4-5D6E-409C-BE32-E72D297353CC}">
              <c16:uniqueId val="{00000000-8745-4E32-B632-4CEAAB33FA54}"/>
            </c:ext>
          </c:extLst>
        </c:ser>
        <c:dLbls>
          <c:showLegendKey val="0"/>
          <c:showVal val="0"/>
          <c:showCatName val="0"/>
          <c:showSerName val="0"/>
          <c:showPercent val="0"/>
          <c:showBubbleSize val="0"/>
        </c:dLbls>
        <c:gapWidth val="15"/>
        <c:axId val="1092437440"/>
        <c:axId val="1093982704"/>
      </c:barChart>
      <c:catAx>
        <c:axId val="10924374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Century Gothic" panose="020B0502020202020204" pitchFamily="34" charset="0"/>
                <a:ea typeface="+mn-ea"/>
                <a:cs typeface="+mn-cs"/>
              </a:defRPr>
            </a:pPr>
            <a:endParaRPr lang="en-US"/>
          </a:p>
        </c:txPr>
        <c:crossAx val="1093982704"/>
        <c:crosses val="autoZero"/>
        <c:auto val="1"/>
        <c:lblAlgn val="ctr"/>
        <c:lblOffset val="100"/>
        <c:noMultiLvlLbl val="0"/>
      </c:catAx>
      <c:valAx>
        <c:axId val="109398270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092437440"/>
        <c:crosses val="max"/>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800" b="1" dirty="0">
                <a:solidFill>
                  <a:schemeClr val="accent1"/>
                </a:solidFill>
                <a:latin typeface="Century Gothic" panose="020B0502020202020204" pitchFamily="34" charset="0"/>
              </a:rPr>
              <a:t>Over half of teens say adult relatives </a:t>
            </a:r>
            <a:r>
              <a:rPr lang="en-US" sz="2800" dirty="0">
                <a:latin typeface="Century Gothic" panose="020B0502020202020204" pitchFamily="34" charset="0"/>
              </a:rPr>
              <a:t>are someone they regularly ask for advice. </a:t>
            </a:r>
            <a:r>
              <a:rPr lang="en-US" sz="2800" baseline="0" dirty="0">
                <a:latin typeface="Century Gothic" panose="020B0502020202020204" pitchFamily="34" charset="0"/>
              </a:rPr>
              <a:t> </a:t>
            </a:r>
            <a:endParaRPr lang="en-US" sz="2800" dirty="0">
              <a:latin typeface="Century Gothic" panose="020B0502020202020204" pitchFamily="34" charset="0"/>
            </a:endParaRPr>
          </a:p>
        </c:rich>
      </c:tx>
      <c:layout>
        <c:manualLayout>
          <c:xMode val="edge"/>
          <c:yMode val="edge"/>
          <c:x val="1.1180412611447069E-2"/>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492891513560805"/>
          <c:y val="0.23709892342861608"/>
          <c:w val="0.67007108486439182"/>
          <c:h val="0.71197510688522425"/>
        </c:manualLayout>
      </c:layout>
      <c:barChart>
        <c:barDir val="bar"/>
        <c:grouping val="clustered"/>
        <c:varyColors val="0"/>
        <c:ser>
          <c:idx val="0"/>
          <c:order val="0"/>
          <c:tx>
            <c:strRef>
              <c:f>'Basic Bar'!$B$3</c:f>
              <c:strCache>
                <c:ptCount val="1"/>
                <c:pt idx="0">
                  <c:v>Percent</c:v>
                </c:pt>
              </c:strCache>
            </c:strRef>
          </c:tx>
          <c:spPr>
            <a:solidFill>
              <a:schemeClr val="bg1">
                <a:lumMod val="75000"/>
              </a:schemeClr>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9BA4-4F7E-9390-6EB5B56F95D7}"/>
              </c:ext>
            </c:extLst>
          </c:dPt>
          <c:dLbls>
            <c:dLbl>
              <c:idx val="0"/>
              <c:layout>
                <c:manualLayout>
                  <c:x val="-5.8961067366579689E-3"/>
                  <c:y val="0"/>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A4-4F7E-9390-6EB5B56F95D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'Basic Bar'!$A$4:$A$10</c:f>
              <c:strCache>
                <c:ptCount val="7"/>
                <c:pt idx="0">
                  <c:v>Other adults</c:v>
                </c:pt>
                <c:pt idx="1">
                  <c:v>Employers</c:v>
                </c:pt>
                <c:pt idx="2">
                  <c:v>Mentors</c:v>
                </c:pt>
                <c:pt idx="3">
                  <c:v>Teachers</c:v>
                </c:pt>
                <c:pt idx="4">
                  <c:v>Adult relatives</c:v>
                </c:pt>
                <c:pt idx="5">
                  <c:v>Friends</c:v>
                </c:pt>
                <c:pt idx="6">
                  <c:v>Parents</c:v>
                </c:pt>
              </c:strCache>
            </c:strRef>
          </c:cat>
          <c:val>
            <c:numRef>
              <c:f>'Basic Bar'!$B$4:$B$10</c:f>
              <c:numCache>
                <c:formatCode>0%</c:formatCode>
                <c:ptCount val="7"/>
                <c:pt idx="0">
                  <c:v>0.05</c:v>
                </c:pt>
                <c:pt idx="1">
                  <c:v>0.15</c:v>
                </c:pt>
                <c:pt idx="2">
                  <c:v>0.18</c:v>
                </c:pt>
                <c:pt idx="3">
                  <c:v>0.5</c:v>
                </c:pt>
                <c:pt idx="4">
                  <c:v>0.56999999999999995</c:v>
                </c:pt>
                <c:pt idx="5">
                  <c:v>0.59</c:v>
                </c:pt>
                <c:pt idx="6">
                  <c:v>1</c:v>
                </c:pt>
              </c:numCache>
            </c:numRef>
          </c:val>
          <c:extLst>
            <c:ext xmlns:c16="http://schemas.microsoft.com/office/drawing/2014/chart" uri="{C3380CC4-5D6E-409C-BE32-E72D297353CC}">
              <c16:uniqueId val="{00000003-9BA4-4F7E-9390-6EB5B56F95D7}"/>
            </c:ext>
          </c:extLst>
        </c:ser>
        <c:dLbls>
          <c:showLegendKey val="0"/>
          <c:showVal val="0"/>
          <c:showCatName val="0"/>
          <c:showSerName val="0"/>
          <c:showPercent val="0"/>
          <c:showBubbleSize val="0"/>
        </c:dLbls>
        <c:gapWidth val="34"/>
        <c:axId val="316831960"/>
        <c:axId val="316832944"/>
      </c:barChart>
      <c:catAx>
        <c:axId val="31683196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chemeClr val="tx1"/>
                </a:solidFill>
                <a:latin typeface="+mj-lt"/>
                <a:ea typeface="+mn-ea"/>
                <a:cs typeface="+mn-cs"/>
              </a:defRPr>
            </a:pPr>
            <a:endParaRPr lang="en-US"/>
          </a:p>
        </c:txPr>
        <c:crossAx val="316832944"/>
        <c:crosses val="autoZero"/>
        <c:auto val="1"/>
        <c:lblAlgn val="ctr"/>
        <c:lblOffset val="100"/>
        <c:noMultiLvlLbl val="0"/>
      </c:catAx>
      <c:valAx>
        <c:axId val="316832944"/>
        <c:scaling>
          <c:orientation val="minMax"/>
          <c:max val="1"/>
        </c:scaling>
        <c:delete val="1"/>
        <c:axPos val="b"/>
        <c:numFmt formatCode="0%" sourceLinked="1"/>
        <c:majorTickMark val="none"/>
        <c:minorTickMark val="none"/>
        <c:tickLblPos val="nextTo"/>
        <c:crossAx val="3168319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400" b="0" i="0" u="none" strike="noStrike" kern="1200" spc="0" baseline="0">
                <a:solidFill>
                  <a:schemeClr val="tx1">
                    <a:lumMod val="65000"/>
                    <a:lumOff val="35000"/>
                  </a:schemeClr>
                </a:solidFill>
                <a:latin typeface="+mn-lt"/>
                <a:ea typeface="+mn-ea"/>
                <a:cs typeface="+mn-cs"/>
              </a:defRPr>
            </a:pPr>
            <a:r>
              <a:rPr lang="en-US" sz="2400" b="1" dirty="0">
                <a:solidFill>
                  <a:sysClr val="windowText" lastClr="000000"/>
                </a:solidFill>
                <a:latin typeface="Century Gothic" panose="020B0502020202020204" pitchFamily="34" charset="0"/>
              </a:rPr>
              <a:t>Percent of People Who</a:t>
            </a:r>
            <a:r>
              <a:rPr lang="en-US" sz="2400" b="1" baseline="0" dirty="0">
                <a:solidFill>
                  <a:sysClr val="windowText" lastClr="000000"/>
                </a:solidFill>
                <a:latin typeface="Century Gothic" panose="020B0502020202020204" pitchFamily="34" charset="0"/>
              </a:rPr>
              <a:t> Approve of </a:t>
            </a:r>
            <a:r>
              <a:rPr lang="en-US" sz="2400" b="1" dirty="0">
                <a:solidFill>
                  <a:sysClr val="windowText" lastClr="000000"/>
                </a:solidFill>
                <a:latin typeface="Century Gothic" panose="020B0502020202020204" pitchFamily="34" charset="0"/>
              </a:rPr>
              <a:t>Organization</a:t>
            </a:r>
            <a:r>
              <a:rPr lang="en-US" sz="2400" b="1" baseline="0" dirty="0">
                <a:solidFill>
                  <a:sysClr val="windowText" lastClr="000000"/>
                </a:solidFill>
                <a:latin typeface="Century Gothic" panose="020B0502020202020204" pitchFamily="34" charset="0"/>
              </a:rPr>
              <a:t> A by Race/Ethnicity </a:t>
            </a:r>
            <a:r>
              <a:rPr lang="en-US" sz="2400" b="1" dirty="0">
                <a:solidFill>
                  <a:sysClr val="windowText" lastClr="000000"/>
                </a:solidFill>
                <a:latin typeface="Century Gothic" panose="020B0502020202020204" pitchFamily="34" charset="0"/>
              </a:rPr>
              <a:t> </a:t>
            </a:r>
          </a:p>
        </c:rich>
      </c:tx>
      <c:layout>
        <c:manualLayout>
          <c:xMode val="edge"/>
          <c:yMode val="edge"/>
          <c:x val="1.3977127495173141E-2"/>
          <c:y val="1.13017589219258E-3"/>
        </c:manualLayout>
      </c:layout>
      <c:overlay val="0"/>
      <c:spPr>
        <a:noFill/>
        <a:ln>
          <a:noFill/>
        </a:ln>
        <a:effectLst/>
      </c:spPr>
    </c:title>
    <c:autoTitleDeleted val="0"/>
    <c:plotArea>
      <c:layout>
        <c:manualLayout>
          <c:layoutTarget val="inner"/>
          <c:xMode val="edge"/>
          <c:yMode val="edge"/>
          <c:x val="0.38002705869117248"/>
          <c:y val="0.16738296705449132"/>
          <c:w val="0.58169341578736666"/>
          <c:h val="0.74422728875308497"/>
        </c:manualLayout>
      </c:layout>
      <c:scatterChart>
        <c:scatterStyle val="lineMarker"/>
        <c:varyColors val="0"/>
        <c:ser>
          <c:idx val="0"/>
          <c:order val="0"/>
          <c:tx>
            <c:strRef>
              <c:f>Lollipop!$D$42</c:f>
              <c:strCache>
                <c:ptCount val="1"/>
                <c:pt idx="0">
                  <c:v>Dot Spacing</c:v>
                </c:pt>
              </c:strCache>
            </c:strRef>
          </c:tx>
          <c:spPr>
            <a:ln w="19050" cap="rnd">
              <a:noFill/>
              <a:round/>
            </a:ln>
            <a:effectLst/>
          </c:spPr>
          <c:marker>
            <c:symbol val="circle"/>
            <c:size val="3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minus"/>
            <c:errValType val="percentage"/>
            <c:noEndCap val="1"/>
            <c:val val="100"/>
            <c:spPr>
              <a:noFill/>
              <a:ln w="34925" cap="flat" cmpd="sng" algn="ctr">
                <a:solidFill>
                  <a:schemeClr val="bg1">
                    <a:lumMod val="50000"/>
                  </a:schemeClr>
                </a:solidFill>
                <a:round/>
              </a:ln>
              <a:effectLst/>
            </c:spPr>
          </c:errBars>
          <c:xVal>
            <c:numRef>
              <c:f>Lollipop!$C$43:$C$49</c:f>
              <c:numCache>
                <c:formatCode>0%</c:formatCode>
                <c:ptCount val="7"/>
                <c:pt idx="0">
                  <c:v>0.72</c:v>
                </c:pt>
                <c:pt idx="1">
                  <c:v>0.61</c:v>
                </c:pt>
                <c:pt idx="2">
                  <c:v>0.56999999999999995</c:v>
                </c:pt>
                <c:pt idx="3">
                  <c:v>0.56000000000000005</c:v>
                </c:pt>
                <c:pt idx="4">
                  <c:v>0.54</c:v>
                </c:pt>
                <c:pt idx="5">
                  <c:v>0.45</c:v>
                </c:pt>
                <c:pt idx="6">
                  <c:v>0.32</c:v>
                </c:pt>
              </c:numCache>
            </c:numRef>
          </c:xVal>
          <c:yVal>
            <c:numRef>
              <c:f>Lollipop!$D$43:$D$49</c:f>
              <c:numCache>
                <c:formatCode>General</c:formatCode>
                <c:ptCount val="7"/>
                <c:pt idx="0">
                  <c:v>7</c:v>
                </c:pt>
                <c:pt idx="1">
                  <c:v>6</c:v>
                </c:pt>
                <c:pt idx="2">
                  <c:v>5</c:v>
                </c:pt>
                <c:pt idx="3">
                  <c:v>4</c:v>
                </c:pt>
                <c:pt idx="4">
                  <c:v>3</c:v>
                </c:pt>
                <c:pt idx="5">
                  <c:v>2</c:v>
                </c:pt>
                <c:pt idx="6">
                  <c:v>1</c:v>
                </c:pt>
              </c:numCache>
            </c:numRef>
          </c:yVal>
          <c:smooth val="0"/>
          <c:extLst>
            <c:ext xmlns:c16="http://schemas.microsoft.com/office/drawing/2014/chart" uri="{C3380CC4-5D6E-409C-BE32-E72D297353CC}">
              <c16:uniqueId val="{00000000-6EC2-4E1A-8E30-385FA9756C5D}"/>
            </c:ext>
          </c:extLst>
        </c:ser>
        <c:ser>
          <c:idx val="1"/>
          <c:order val="1"/>
          <c:tx>
            <c:strRef>
              <c:f>Lollipop!$E$42</c:f>
              <c:strCache>
                <c:ptCount val="1"/>
                <c:pt idx="0">
                  <c:v>Labels</c:v>
                </c:pt>
              </c:strCache>
            </c:strRef>
          </c:tx>
          <c:spPr>
            <a:ln w="25400" cap="rnd">
              <a:noFill/>
              <a:round/>
            </a:ln>
            <a:effectLst/>
          </c:spPr>
          <c:marker>
            <c:symbol val="circle"/>
            <c:size val="5"/>
            <c:spPr>
              <a:noFill/>
              <a:ln w="9525">
                <a:noFill/>
              </a:ln>
              <a:effectLst/>
            </c:spPr>
          </c:marker>
          <c:dLbls>
            <c:dLbl>
              <c:idx val="0"/>
              <c:tx>
                <c:strRef>
                  <c:f>Lollipop!$B$46</c:f>
                  <c:strCache>
                    <c:ptCount val="1"/>
                    <c:pt idx="0">
                      <c:v>Black/African Amercian</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{178D5368-1EB4-4272-9104-A682E116DD91}</c15:txfldGUID>
                      <c15:f>Lollipop!$B$46</c15:f>
                      <c15:dlblFieldTableCache>
                        <c:ptCount val="1"/>
                        <c:pt idx="0">
                          <c:v>Black/African Amercian</c:v>
                        </c:pt>
                      </c15:dlblFieldTableCache>
                    </c15:dlblFTEntry>
                  </c15:dlblFieldTable>
                  <c15:showDataLabelsRange val="0"/>
                </c:ext>
                <c:ext xmlns:c16="http://schemas.microsoft.com/office/drawing/2014/chart" uri="{C3380CC4-5D6E-409C-BE32-E72D297353CC}">
                  <c16:uniqueId val="{00000001-6EC2-4E1A-8E30-385FA9756C5D}"/>
                </c:ext>
              </c:extLst>
            </c:dLbl>
            <c:dLbl>
              <c:idx val="1"/>
              <c:tx>
                <c:strRef>
                  <c:f>Lollipop!$B$49</c:f>
                  <c:strCache>
                    <c:ptCount val="1"/>
                    <c:pt idx="0">
                      <c:v>Asian</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{9BB48E2C-5578-4969-8FAD-05C266DCBEFC}</c15:txfldGUID>
                      <c15:f>Lollipop!$B$49</c15:f>
                      <c15:dlblFieldTableCache>
                        <c:ptCount val="1"/>
                        <c:pt idx="0">
                          <c:v>Asian</c:v>
                        </c:pt>
                      </c15:dlblFieldTableCache>
                    </c15:dlblFTEntry>
                  </c15:dlblFieldTable>
                  <c15:showDataLabelsRange val="0"/>
                </c:ext>
                <c:ext xmlns:c16="http://schemas.microsoft.com/office/drawing/2014/chart" uri="{C3380CC4-5D6E-409C-BE32-E72D297353CC}">
                  <c16:uniqueId val="{00000002-6EC2-4E1A-8E30-385FA9756C5D}"/>
                </c:ext>
              </c:extLst>
            </c:dLbl>
            <c:dLbl>
              <c:idx val="2"/>
              <c:tx>
                <c:strRef>
                  <c:f>Lollipop!$B$47</c:f>
                  <c:strCache>
                    <c:ptCount val="1"/>
                    <c:pt idx="0">
                      <c:v>White</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{F75FA195-8F5A-4687-951C-1B403DD720BE}</c15:txfldGUID>
                      <c15:f>Lollipop!$B$47</c15:f>
                      <c15:dlblFieldTableCache>
                        <c:ptCount val="1"/>
                        <c:pt idx="0">
                          <c:v>White</c:v>
                        </c:pt>
                      </c15:dlblFieldTableCache>
                    </c15:dlblFTEntry>
                  </c15:dlblFieldTable>
                  <c15:showDataLabelsRange val="0"/>
                </c:ext>
                <c:ext xmlns:c16="http://schemas.microsoft.com/office/drawing/2014/chart" uri="{C3380CC4-5D6E-409C-BE32-E72D297353CC}">
                  <c16:uniqueId val="{00000003-6EC2-4E1A-8E30-385FA9756C5D}"/>
                </c:ext>
              </c:extLst>
            </c:dLbl>
            <c:dLbl>
              <c:idx val="3"/>
              <c:tx>
                <c:strRef>
                  <c:f>Lollipop!$B$43</c:f>
                  <c:strCache>
                    <c:ptCount val="1"/>
                    <c:pt idx="0">
                      <c:v>Hispanic/Latino</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{130D25D6-FDFB-4DDD-8DA8-8CD8CAF00633}</c15:txfldGUID>
                      <c15:f>Lollipop!$B$43</c15:f>
                      <c15:dlblFieldTableCache>
                        <c:ptCount val="1"/>
                        <c:pt idx="0">
                          <c:v>Hispanic/Latino</c:v>
                        </c:pt>
                      </c15:dlblFieldTableCache>
                    </c15:dlblFTEntry>
                  </c15:dlblFieldTable>
                  <c15:showDataLabelsRange val="0"/>
                </c:ext>
                <c:ext xmlns:c16="http://schemas.microsoft.com/office/drawing/2014/chart" uri="{C3380CC4-5D6E-409C-BE32-E72D297353CC}">
                  <c16:uniqueId val="{00000004-6EC2-4E1A-8E30-385FA9756C5D}"/>
                </c:ext>
              </c:extLst>
            </c:dLbl>
            <c:dLbl>
              <c:idx val="4"/>
              <c:tx>
                <c:strRef>
                  <c:f>Lollipop!$B$45</c:f>
                  <c:strCache>
                    <c:ptCount val="1"/>
                    <c:pt idx="0">
                      <c:v>Native American/American Indian</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{AA041ECC-69F0-48CA-BB37-4A91489060A0}</c15:txfldGUID>
                      <c15:f>Lollipop!$B$45</c15:f>
                      <c15:dlblFieldTableCache>
                        <c:ptCount val="1"/>
                        <c:pt idx="0">
                          <c:v>Native American/American Indian</c:v>
                        </c:pt>
                      </c15:dlblFieldTableCache>
                    </c15:dlblFTEntry>
                  </c15:dlblFieldTable>
                  <c15:showDataLabelsRange val="0"/>
                </c:ext>
                <c:ext xmlns:c16="http://schemas.microsoft.com/office/drawing/2014/chart" uri="{C3380CC4-5D6E-409C-BE32-E72D297353CC}">
                  <c16:uniqueId val="{00000005-6EC2-4E1A-8E30-385FA9756C5D}"/>
                </c:ext>
              </c:extLst>
            </c:dLbl>
            <c:dLbl>
              <c:idx val="5"/>
              <c:tx>
                <c:strRef>
                  <c:f>Lollipop!$B$48</c:f>
                  <c:strCache>
                    <c:ptCount val="1"/>
                    <c:pt idx="0">
                      <c:v>Another race</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{32F95412-E858-41D8-921D-2535621D53AD}</c15:txfldGUID>
                      <c15:f>Lollipop!$B$48</c15:f>
                      <c15:dlblFieldTableCache>
                        <c:ptCount val="1"/>
                        <c:pt idx="0">
                          <c:v>Another race</c:v>
                        </c:pt>
                      </c15:dlblFieldTableCache>
                    </c15:dlblFTEntry>
                  </c15:dlblFieldTable>
                  <c15:showDataLabelsRange val="0"/>
                </c:ext>
                <c:ext xmlns:c16="http://schemas.microsoft.com/office/drawing/2014/chart" uri="{C3380CC4-5D6E-409C-BE32-E72D297353CC}">
                  <c16:uniqueId val="{00000006-6EC2-4E1A-8E30-385FA9756C5D}"/>
                </c:ext>
              </c:extLst>
            </c:dLbl>
            <c:dLbl>
              <c:idx val="6"/>
              <c:tx>
                <c:strRef>
                  <c:f>Lollipop!$B$44</c:f>
                  <c:strCache>
                    <c:ptCount val="1"/>
                    <c:pt idx="0">
                      <c:v>Multiracial</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{40032D20-71FB-4663-99C3-828F617077E8}</c15:txfldGUID>
                      <c15:f>Lollipop!$B$44</c15:f>
                      <c15:dlblFieldTableCache>
                        <c:ptCount val="1"/>
                        <c:pt idx="0">
                          <c:v>Multiracial</c:v>
                        </c:pt>
                      </c15:dlblFieldTableCache>
                    </c15:dlblFTEntry>
                  </c15:dlblFieldTable>
                  <c15:showDataLabelsRange val="0"/>
                </c:ext>
                <c:ext xmlns:c16="http://schemas.microsoft.com/office/drawing/2014/chart" uri="{C3380CC4-5D6E-409C-BE32-E72D297353CC}">
                  <c16:uniqueId val="{00000007-6EC2-4E1A-8E30-385FA9756C5D}"/>
                </c:ext>
              </c:extLst>
            </c:dLbl>
            <c:spPr>
              <a:noFill/>
              <a:ln>
                <a:noFill/>
              </a:ln>
              <a:effectLst/>
            </c:spPr>
            <c:txPr>
              <a:bodyPr rot="0" spcFirstLastPara="1" vertOverflow="ellipsis" vert="horz" wrap="none" lIns="38100" tIns="19050" rIns="38100" bIns="19050" anchor="ctr" anchorCtr="0">
                <a:spAutoFit/>
              </a:bodyPr>
              <a:lstStyle/>
              <a:p>
                <a:pPr algn="l">
                  <a:defRPr sz="1800" b="0" i="0" u="none" strike="noStrike" kern="1200" baseline="0">
                    <a:solidFill>
                      <a:schemeClr val="tx1">
                        <a:lumMod val="75000"/>
                        <a:lumOff val="25000"/>
                      </a:schemeClr>
                    </a:solidFill>
                    <a:latin typeface="+mj-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xVal>
            <c:numRef>
              <c:f>Lollipop!$E$43:$E$49</c:f>
              <c:numCache>
                <c:formatCode>General</c:formatCode>
                <c:ptCount val="7"/>
                <c:pt idx="0">
                  <c:v>0</c:v>
                </c:pt>
                <c:pt idx="1">
                  <c:v>0</c:v>
                </c:pt>
                <c:pt idx="2">
                  <c:v>0</c:v>
                </c:pt>
                <c:pt idx="3">
                  <c:v>0</c:v>
                </c:pt>
                <c:pt idx="4">
                  <c:v>0</c:v>
                </c:pt>
                <c:pt idx="5">
                  <c:v>0</c:v>
                </c:pt>
                <c:pt idx="6">
                  <c:v>0</c:v>
                </c:pt>
              </c:numCache>
            </c:numRef>
          </c:xVal>
          <c:yVal>
            <c:numRef>
              <c:f>Lollipop!$D$43:$D$49</c:f>
              <c:numCache>
                <c:formatCode>General</c:formatCode>
                <c:ptCount val="7"/>
                <c:pt idx="0">
                  <c:v>7</c:v>
                </c:pt>
                <c:pt idx="1">
                  <c:v>6</c:v>
                </c:pt>
                <c:pt idx="2">
                  <c:v>5</c:v>
                </c:pt>
                <c:pt idx="3">
                  <c:v>4</c:v>
                </c:pt>
                <c:pt idx="4">
                  <c:v>3</c:v>
                </c:pt>
                <c:pt idx="5">
                  <c:v>2</c:v>
                </c:pt>
                <c:pt idx="6">
                  <c:v>1</c:v>
                </c:pt>
              </c:numCache>
            </c:numRef>
          </c:yVal>
          <c:smooth val="0"/>
          <c:extLst>
            <c:ext xmlns:c16="http://schemas.microsoft.com/office/drawing/2014/chart" uri="{C3380CC4-5D6E-409C-BE32-E72D297353CC}">
              <c16:uniqueId val="{00000008-6EC2-4E1A-8E30-385FA9756C5D}"/>
            </c:ext>
          </c:extLst>
        </c:ser>
        <c:dLbls>
          <c:showLegendKey val="0"/>
          <c:showVal val="0"/>
          <c:showCatName val="0"/>
          <c:showSerName val="0"/>
          <c:showPercent val="0"/>
          <c:showBubbleSize val="0"/>
        </c:dLbls>
        <c:axId val="629995336"/>
        <c:axId val="629996648"/>
      </c:scatterChart>
      <c:valAx>
        <c:axId val="6299953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29996648"/>
        <c:crosses val="autoZero"/>
        <c:crossBetween val="midCat"/>
      </c:valAx>
      <c:valAx>
        <c:axId val="629996648"/>
        <c:scaling>
          <c:orientation val="minMax"/>
        </c:scaling>
        <c:delete val="1"/>
        <c:axPos val="l"/>
        <c:numFmt formatCode="General" sourceLinked="1"/>
        <c:majorTickMark val="none"/>
        <c:minorTickMark val="none"/>
        <c:tickLblPos val="nextTo"/>
        <c:crossAx val="62999533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800" b="1" dirty="0">
                <a:solidFill>
                  <a:schemeClr val="accent1"/>
                </a:solidFill>
                <a:latin typeface="Century Gothic" panose="020B0502020202020204" pitchFamily="34" charset="0"/>
              </a:rPr>
              <a:t>57% </a:t>
            </a:r>
            <a:r>
              <a:rPr lang="en-US" sz="2800" dirty="0">
                <a:solidFill>
                  <a:sysClr val="windowText" lastClr="000000"/>
                </a:solidFill>
                <a:latin typeface="Century Gothic" panose="020B0502020202020204" pitchFamily="34" charset="0"/>
              </a:rPr>
              <a:t>of staff prefer </a:t>
            </a:r>
            <a:r>
              <a:rPr lang="en-US" sz="2800" b="1" dirty="0">
                <a:solidFill>
                  <a:schemeClr val="accent1"/>
                </a:solidFill>
                <a:latin typeface="Century Gothic" panose="020B0502020202020204" pitchFamily="34" charset="0"/>
              </a:rPr>
              <a:t>pizza</a:t>
            </a:r>
            <a:r>
              <a:rPr lang="en-US" sz="2800" dirty="0">
                <a:solidFill>
                  <a:sysClr val="windowText" lastClr="000000"/>
                </a:solidFill>
                <a:latin typeface="Century Gothic" panose="020B0502020202020204" pitchFamily="34" charset="0"/>
              </a:rPr>
              <a:t> for staff retreat days.</a:t>
            </a:r>
          </a:p>
        </c:rich>
      </c:tx>
      <c:layout>
        <c:manualLayout>
          <c:xMode val="edge"/>
          <c:yMode val="edge"/>
          <c:x val="2.9883652248907985E-2"/>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523374093275891E-2"/>
          <c:y val="0.219863608183509"/>
          <c:w val="0.75253686142239784"/>
          <c:h val="0.75285802851828887"/>
        </c:manualLayout>
      </c:layout>
      <c:barChart>
        <c:barDir val="col"/>
        <c:grouping val="stacked"/>
        <c:varyColors val="0"/>
        <c:ser>
          <c:idx val="0"/>
          <c:order val="0"/>
          <c:spPr>
            <a:solidFill>
              <a:schemeClr val="accent1"/>
            </a:solidFill>
            <a:ln w="19050">
              <a:solidFill>
                <a:schemeClr val="bg1"/>
              </a:solidFill>
            </a:ln>
            <a:effectLst/>
          </c:spPr>
          <c:invertIfNegative val="0"/>
          <c:val>
            <c:numRef>
              <c:f>Waffle!$P$10:$Y$10</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6ED1-4B37-B34C-94D4FC907092}"/>
            </c:ext>
          </c:extLst>
        </c:ser>
        <c:ser>
          <c:idx val="1"/>
          <c:order val="1"/>
          <c:spPr>
            <a:solidFill>
              <a:schemeClr val="accent1"/>
            </a:solidFill>
            <a:ln w="19050">
              <a:solidFill>
                <a:schemeClr val="bg1"/>
              </a:solidFill>
            </a:ln>
            <a:effectLst/>
          </c:spPr>
          <c:invertIfNegative val="0"/>
          <c:val>
            <c:numRef>
              <c:f>Waffle!$P$11:$Y$11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1-6ED1-4B37-B34C-94D4FC907092}"/>
            </c:ext>
          </c:extLst>
        </c:ser>
        <c:ser>
          <c:idx val="2"/>
          <c:order val="2"/>
          <c:spPr>
            <a:solidFill>
              <a:schemeClr val="accent1"/>
            </a:solidFill>
            <a:ln w="19050">
              <a:solidFill>
                <a:schemeClr val="bg1"/>
              </a:solidFill>
            </a:ln>
            <a:effectLst/>
          </c:spPr>
          <c:invertIfNegative val="0"/>
          <c:val>
            <c:numRef>
              <c:f>Waffle!$P$12:$Y$12</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2-6ED1-4B37-B34C-94D4FC907092}"/>
            </c:ext>
          </c:extLst>
        </c:ser>
        <c:ser>
          <c:idx val="3"/>
          <c:order val="3"/>
          <c:spPr>
            <a:solidFill>
              <a:schemeClr val="accent1"/>
            </a:solidFill>
            <a:ln w="19050">
              <a:solidFill>
                <a:schemeClr val="bg1"/>
              </a:solidFill>
            </a:ln>
            <a:effectLst/>
          </c:spPr>
          <c:invertIfNegative val="0"/>
          <c:val>
            <c:numRef>
              <c:f>Waffle!$P$13:$Y$13</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3-6ED1-4B37-B34C-94D4FC907092}"/>
            </c:ext>
          </c:extLst>
        </c:ser>
        <c:ser>
          <c:idx val="4"/>
          <c:order val="4"/>
          <c:spPr>
            <a:solidFill>
              <a:schemeClr val="accent1"/>
            </a:solidFill>
            <a:ln w="19050">
              <a:solidFill>
                <a:schemeClr val="bg1"/>
              </a:solidFill>
            </a:ln>
            <a:effectLst/>
          </c:spPr>
          <c:invertIfNegative val="0"/>
          <c:val>
            <c:numRef>
              <c:f>Waffle!$P$14:$Y$14</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4-6ED1-4B37-B34C-94D4FC907092}"/>
            </c:ext>
          </c:extLst>
        </c:ser>
        <c:ser>
          <c:idx val="5"/>
          <c:order val="5"/>
          <c:spPr>
            <a:solidFill>
              <a:schemeClr val="accent1"/>
            </a:solidFill>
            <a:ln w="19050">
              <a:solidFill>
                <a:schemeClr val="bg1"/>
              </a:solidFill>
            </a:ln>
            <a:effectLst/>
          </c:spPr>
          <c:invertIfNegative val="0"/>
          <c:dPt>
            <c:idx val="7"/>
            <c:invertIfNegative val="0"/>
            <c:bubble3D val="0"/>
            <c:spPr>
              <a:solidFill>
                <a:schemeClr val="bg1">
                  <a:lumMod val="85000"/>
                </a:schemeClr>
              </a:solidFill>
              <a:ln w="19050">
                <a:solidFill>
                  <a:schemeClr val="bg1"/>
                </a:solidFill>
              </a:ln>
              <a:effectLst/>
            </c:spPr>
            <c:extLst>
              <c:ext xmlns:c16="http://schemas.microsoft.com/office/drawing/2014/chart" uri="{C3380CC4-5D6E-409C-BE32-E72D297353CC}">
                <c16:uniqueId val="{00000006-6ED1-4B37-B34C-94D4FC907092}"/>
              </c:ext>
            </c:extLst>
          </c:dPt>
          <c:dPt>
            <c:idx val="8"/>
            <c:invertIfNegative val="0"/>
            <c:bubble3D val="0"/>
            <c:spPr>
              <a:solidFill>
                <a:schemeClr val="bg1">
                  <a:lumMod val="85000"/>
                </a:schemeClr>
              </a:solidFill>
              <a:ln w="19050">
                <a:solidFill>
                  <a:schemeClr val="bg1"/>
                </a:solidFill>
              </a:ln>
              <a:effectLst/>
            </c:spPr>
            <c:extLst>
              <c:ext xmlns:c16="http://schemas.microsoft.com/office/drawing/2014/chart" uri="{C3380CC4-5D6E-409C-BE32-E72D297353CC}">
                <c16:uniqueId val="{00000008-6ED1-4B37-B34C-94D4FC907092}"/>
              </c:ext>
            </c:extLst>
          </c:dPt>
          <c:dPt>
            <c:idx val="9"/>
            <c:invertIfNegative val="0"/>
            <c:bubble3D val="0"/>
            <c:spPr>
              <a:solidFill>
                <a:schemeClr val="bg1">
                  <a:lumMod val="85000"/>
                </a:schemeClr>
              </a:solidFill>
              <a:ln w="19050">
                <a:solidFill>
                  <a:schemeClr val="bg1"/>
                </a:solidFill>
              </a:ln>
              <a:effectLst/>
            </c:spPr>
            <c:extLst>
              <c:ext xmlns:c16="http://schemas.microsoft.com/office/drawing/2014/chart" uri="{C3380CC4-5D6E-409C-BE32-E72D297353CC}">
                <c16:uniqueId val="{0000000A-6ED1-4B37-B34C-94D4FC907092}"/>
              </c:ext>
            </c:extLst>
          </c:dPt>
          <c:val>
            <c:numRef>
              <c:f>Waffle!$P$15:$Y$15</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B-6ED1-4B37-B34C-94D4FC907092}"/>
            </c:ext>
          </c:extLst>
        </c:ser>
        <c:ser>
          <c:idx val="6"/>
          <c:order val="6"/>
          <c:spPr>
            <a:solidFill>
              <a:schemeClr val="bg1">
                <a:lumMod val="85000"/>
              </a:schemeClr>
            </a:solidFill>
            <a:ln w="19050">
              <a:solidFill>
                <a:schemeClr val="bg1"/>
              </a:solidFill>
            </a:ln>
            <a:effectLst/>
          </c:spPr>
          <c:invertIfNegative val="0"/>
          <c:val>
            <c:numRef>
              <c:f>Waffle!$P$16:$Y$16</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C-6ED1-4B37-B34C-94D4FC907092}"/>
            </c:ext>
          </c:extLst>
        </c:ser>
        <c:ser>
          <c:idx val="7"/>
          <c:order val="7"/>
          <c:spPr>
            <a:solidFill>
              <a:schemeClr val="bg1">
                <a:lumMod val="85000"/>
              </a:schemeClr>
            </a:solidFill>
            <a:ln w="19050">
              <a:solidFill>
                <a:schemeClr val="bg1"/>
              </a:solidFill>
            </a:ln>
            <a:effectLst/>
          </c:spPr>
          <c:invertIfNegative val="0"/>
          <c:val>
            <c:numRef>
              <c:f>Waffle!$P$17:$Y$17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D-6ED1-4B37-B34C-94D4FC907092}"/>
            </c:ext>
          </c:extLst>
        </c:ser>
        <c:ser>
          <c:idx val="8"/>
          <c:order val="8"/>
          <c:spPr>
            <a:solidFill>
              <a:schemeClr val="bg1">
                <a:lumMod val="85000"/>
              </a:schemeClr>
            </a:solidFill>
            <a:ln w="19050">
              <a:solidFill>
                <a:schemeClr val="bg1"/>
              </a:solidFill>
            </a:ln>
            <a:effectLst/>
          </c:spPr>
          <c:invertIfNegative val="0"/>
          <c:val>
            <c:numRef>
              <c:f>Waffle!$P$18:$Y$18</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E-6ED1-4B37-B34C-94D4FC907092}"/>
            </c:ext>
          </c:extLst>
        </c:ser>
        <c:ser>
          <c:idx val="9"/>
          <c:order val="9"/>
          <c:spPr>
            <a:solidFill>
              <a:schemeClr val="bg1">
                <a:lumMod val="85000"/>
              </a:schemeClr>
            </a:solidFill>
            <a:ln w="19050">
              <a:solidFill>
                <a:schemeClr val="bg1"/>
              </a:solidFill>
            </a:ln>
            <a:effectLst/>
          </c:spPr>
          <c:invertIfNegative val="0"/>
          <c:val>
            <c:numRef>
              <c:f>Waffle!$P$19:$Y$19</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F-6ED1-4B37-B34C-94D4FC907092}"/>
            </c:ext>
          </c:extLst>
        </c:ser>
        <c:dLbls>
          <c:showLegendKey val="0"/>
          <c:showVal val="0"/>
          <c:showCatName val="0"/>
          <c:showSerName val="0"/>
          <c:showPercent val="0"/>
          <c:showBubbleSize val="0"/>
        </c:dLbls>
        <c:gapWidth val="0"/>
        <c:overlap val="100"/>
        <c:axId val="593383032"/>
        <c:axId val="593380080"/>
      </c:barChart>
      <c:catAx>
        <c:axId val="593383032"/>
        <c:scaling>
          <c:orientation val="minMax"/>
        </c:scaling>
        <c:delete val="1"/>
        <c:axPos val="b"/>
        <c:numFmt formatCode="General" sourceLinked="1"/>
        <c:majorTickMark val="none"/>
        <c:minorTickMark val="none"/>
        <c:tickLblPos val="nextTo"/>
        <c:crossAx val="593380080"/>
        <c:crosses val="autoZero"/>
        <c:auto val="1"/>
        <c:lblAlgn val="ctr"/>
        <c:lblOffset val="100"/>
        <c:noMultiLvlLbl val="0"/>
      </c:catAx>
      <c:valAx>
        <c:axId val="593380080"/>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933830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1800" b="1">
                <a:solidFill>
                  <a:sysClr val="windowText" lastClr="000000"/>
                </a:solidFill>
                <a:latin typeface="Century Gothic" panose="020B0502020202020204" pitchFamily="34" charset="0"/>
              </a:rPr>
              <a:t>A smaller proportion of Groups A and B agreed that</a:t>
            </a:r>
            <a:r>
              <a:rPr lang="en-US" sz="1800" b="1" baseline="0">
                <a:solidFill>
                  <a:sysClr val="windowText" lastClr="000000"/>
                </a:solidFill>
                <a:latin typeface="Century Gothic" panose="020B0502020202020204" pitchFamily="34" charset="0"/>
              </a:rPr>
              <a:t> Company A's</a:t>
            </a:r>
            <a:r>
              <a:rPr lang="en-US" sz="1800" b="1">
                <a:solidFill>
                  <a:sysClr val="windowText" lastClr="000000"/>
                </a:solidFill>
                <a:latin typeface="Century Gothic" panose="020B0502020202020204" pitchFamily="34" charset="0"/>
              </a:rPr>
              <a:t> hiring practices</a:t>
            </a:r>
            <a:r>
              <a:rPr lang="en-US" sz="1800" b="1" baseline="0">
                <a:solidFill>
                  <a:sysClr val="windowText" lastClr="000000"/>
                </a:solidFill>
                <a:latin typeface="Century Gothic" panose="020B0502020202020204" pitchFamily="34" charset="0"/>
              </a:rPr>
              <a:t> are fair. </a:t>
            </a:r>
            <a:endParaRPr lang="en-US" sz="1800" b="1">
              <a:solidFill>
                <a:sysClr val="windowText" lastClr="000000"/>
              </a:solidFill>
              <a:latin typeface="Century Gothic" panose="020B0502020202020204" pitchFamily="34" charset="0"/>
            </a:endParaRPr>
          </a:p>
        </c:rich>
      </c:tx>
      <c:layout>
        <c:manualLayout>
          <c:xMode val="edge"/>
          <c:yMode val="edge"/>
          <c:x val="8.0295618196262727E-2"/>
          <c:y val="2.96386082116969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384957684601197"/>
          <c:y val="0.2118947897470263"/>
          <c:w val="0.75615042315398806"/>
          <c:h val="0.78810521025297386"/>
        </c:manualLayout>
      </c:layout>
      <c:barChart>
        <c:barDir val="bar"/>
        <c:grouping val="stacked"/>
        <c:varyColors val="0"/>
        <c:ser>
          <c:idx val="4"/>
          <c:order val="0"/>
          <c:tx>
            <c:strRef>
              <c:f>'100% stacked bar'!$T$27</c:f>
              <c:strCache>
                <c:ptCount val="1"/>
                <c:pt idx="0">
                  <c:v>Agree</c:v>
                </c:pt>
              </c:strCache>
            </c:strRef>
          </c:tx>
          <c:spPr>
            <a:solidFill>
              <a:schemeClr val="accent1"/>
            </a:solidFill>
            <a:ln w="15875">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'100% stacked bar'!$S$28:$S$30</c:f>
              <c:strCache>
                <c:ptCount val="3"/>
                <c:pt idx="0">
                  <c:v>Group C</c:v>
                </c:pt>
                <c:pt idx="1">
                  <c:v>Group B</c:v>
                </c:pt>
                <c:pt idx="2">
                  <c:v>Group A</c:v>
                </c:pt>
              </c:strCache>
            </c:strRef>
          </c:cat>
          <c:val>
            <c:numRef>
              <c:f>'100% stacked bar'!$T$28:$T$30</c:f>
              <c:numCache>
                <c:formatCode>0.0%</c:formatCode>
                <c:ptCount val="3"/>
                <c:pt idx="0">
                  <c:v>0.57099999999999995</c:v>
                </c:pt>
                <c:pt idx="1">
                  <c:v>0.46500000000000002</c:v>
                </c:pt>
                <c:pt idx="2">
                  <c:v>0.23799999999999999</c:v>
                </c:pt>
              </c:numCache>
            </c:numRef>
          </c:val>
          <c:extLst>
            <c:ext xmlns:c16="http://schemas.microsoft.com/office/drawing/2014/chart" uri="{C3380CC4-5D6E-409C-BE32-E72D297353CC}">
              <c16:uniqueId val="{00000000-3CC4-428C-A18F-D7F50560508D}"/>
            </c:ext>
          </c:extLst>
        </c:ser>
        <c:ser>
          <c:idx val="0"/>
          <c:order val="1"/>
          <c:tx>
            <c:strRef>
              <c:f>'100% stacked bar'!$U$27</c:f>
              <c:strCache>
                <c:ptCount val="1"/>
                <c:pt idx="0">
                  <c:v>Disagree</c:v>
                </c:pt>
              </c:strCache>
            </c:strRef>
          </c:tx>
          <c:spPr>
            <a:solidFill>
              <a:schemeClr val="accent3"/>
            </a:solidFill>
            <a:ln w="15875">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'100% stacked bar'!$S$28:$S$30</c:f>
              <c:strCache>
                <c:ptCount val="3"/>
                <c:pt idx="0">
                  <c:v>Group C</c:v>
                </c:pt>
                <c:pt idx="1">
                  <c:v>Group B</c:v>
                </c:pt>
                <c:pt idx="2">
                  <c:v>Group A</c:v>
                </c:pt>
              </c:strCache>
            </c:strRef>
          </c:cat>
          <c:val>
            <c:numRef>
              <c:f>'100% stacked bar'!$U$28:$U$30</c:f>
              <c:numCache>
                <c:formatCode>0.0%</c:formatCode>
                <c:ptCount val="3"/>
                <c:pt idx="0">
                  <c:v>0.23200000000000001</c:v>
                </c:pt>
                <c:pt idx="1">
                  <c:v>0.29699999999999999</c:v>
                </c:pt>
                <c:pt idx="2">
                  <c:v>0.54800000000000004</c:v>
                </c:pt>
              </c:numCache>
            </c:numRef>
          </c:val>
          <c:extLst>
            <c:ext xmlns:c16="http://schemas.microsoft.com/office/drawing/2014/chart" uri="{C3380CC4-5D6E-409C-BE32-E72D297353CC}">
              <c16:uniqueId val="{00000001-3CC4-428C-A18F-D7F50560508D}"/>
            </c:ext>
          </c:extLst>
        </c:ser>
        <c:ser>
          <c:idx val="1"/>
          <c:order val="2"/>
          <c:tx>
            <c:strRef>
              <c:f>'100% stacked bar'!$V$27</c:f>
              <c:strCache>
                <c:ptCount val="1"/>
                <c:pt idx="0">
                  <c:v>Don't Know</c:v>
                </c:pt>
              </c:strCache>
            </c:strRef>
          </c:tx>
          <c:spPr>
            <a:solidFill>
              <a:schemeClr val="bg2">
                <a:lumMod val="50000"/>
              </a:schemeClr>
            </a:solidFill>
            <a:ln w="15875">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'100% stacked bar'!$S$28:$S$30</c:f>
              <c:strCache>
                <c:ptCount val="3"/>
                <c:pt idx="0">
                  <c:v>Group C</c:v>
                </c:pt>
                <c:pt idx="1">
                  <c:v>Group B</c:v>
                </c:pt>
                <c:pt idx="2">
                  <c:v>Group A</c:v>
                </c:pt>
              </c:strCache>
            </c:strRef>
          </c:cat>
          <c:val>
            <c:numRef>
              <c:f>'100% stacked bar'!$V$28:$V$30</c:f>
              <c:numCache>
                <c:formatCode>0.0%</c:formatCode>
                <c:ptCount val="3"/>
                <c:pt idx="0">
                  <c:v>0.19700000000000006</c:v>
                </c:pt>
                <c:pt idx="1">
                  <c:v>0.23799999999999999</c:v>
                </c:pt>
                <c:pt idx="2">
                  <c:v>0.214</c:v>
                </c:pt>
              </c:numCache>
            </c:numRef>
          </c:val>
          <c:extLst>
            <c:ext xmlns:c16="http://schemas.microsoft.com/office/drawing/2014/chart" uri="{C3380CC4-5D6E-409C-BE32-E72D297353CC}">
              <c16:uniqueId val="{00000002-3CC4-428C-A18F-D7F50560508D}"/>
            </c:ext>
          </c:extLst>
        </c:ser>
        <c:dLbls>
          <c:dLblPos val="ctr"/>
          <c:showLegendKey val="0"/>
          <c:showVal val="1"/>
          <c:showCatName val="0"/>
          <c:showSerName val="0"/>
          <c:showPercent val="0"/>
          <c:showBubbleSize val="0"/>
        </c:dLbls>
        <c:gapWidth val="61"/>
        <c:overlap val="100"/>
        <c:axId val="536277064"/>
        <c:axId val="536276080"/>
      </c:barChart>
      <c:catAx>
        <c:axId val="536277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entury Gothic" panose="020B0502020202020204" pitchFamily="34" charset="0"/>
                <a:ea typeface="+mn-ea"/>
                <a:cs typeface="+mn-cs"/>
              </a:defRPr>
            </a:pPr>
            <a:endParaRPr lang="en-US"/>
          </a:p>
        </c:txPr>
        <c:crossAx val="536276080"/>
        <c:crosses val="autoZero"/>
        <c:auto val="1"/>
        <c:lblAlgn val="ctr"/>
        <c:lblOffset val="100"/>
        <c:noMultiLvlLbl val="0"/>
      </c:catAx>
      <c:valAx>
        <c:axId val="536276080"/>
        <c:scaling>
          <c:orientation val="minMax"/>
        </c:scaling>
        <c:delete val="1"/>
        <c:axPos val="b"/>
        <c:numFmt formatCode="0.0%" sourceLinked="1"/>
        <c:majorTickMark val="none"/>
        <c:minorTickMark val="none"/>
        <c:tickLblPos val="nextTo"/>
        <c:crossAx val="5362770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400" b="1" dirty="0">
                <a:solidFill>
                  <a:schemeClr val="accent1"/>
                </a:solidFill>
                <a:latin typeface="Century Gothic" panose="020B0502020202020204" pitchFamily="34" charset="0"/>
              </a:rPr>
              <a:t>LGBTQ+ people</a:t>
            </a:r>
            <a:r>
              <a:rPr lang="en-US" sz="2400" b="1" baseline="0" dirty="0">
                <a:solidFill>
                  <a:schemeClr val="accent1"/>
                </a:solidFill>
                <a:latin typeface="Century Gothic" panose="020B0502020202020204" pitchFamily="34" charset="0"/>
              </a:rPr>
              <a:t> </a:t>
            </a:r>
            <a:r>
              <a:rPr lang="en-US" sz="2400" baseline="0" dirty="0">
                <a:solidFill>
                  <a:sysClr val="windowText" lastClr="000000"/>
                </a:solidFill>
                <a:latin typeface="Century Gothic" panose="020B0502020202020204" pitchFamily="34" charset="0"/>
              </a:rPr>
              <a:t>have a consistently higher rate of lead poisoning when compared to </a:t>
            </a:r>
            <a:r>
              <a:rPr lang="en-US" sz="2400" b="1" baseline="0" dirty="0">
                <a:solidFill>
                  <a:schemeClr val="accent5"/>
                </a:solidFill>
                <a:latin typeface="Century Gothic" panose="020B0502020202020204" pitchFamily="34" charset="0"/>
              </a:rPr>
              <a:t>people who are not LGBTQ+. </a:t>
            </a:r>
            <a:endParaRPr lang="en-US" sz="2400" b="1" dirty="0">
              <a:solidFill>
                <a:schemeClr val="accent5"/>
              </a:solidFill>
              <a:latin typeface="Century Gothic" panose="020B0502020202020204" pitchFamily="34" charset="0"/>
            </a:endParaRPr>
          </a:p>
        </c:rich>
      </c:tx>
      <c:layout>
        <c:manualLayout>
          <c:xMode val="edge"/>
          <c:yMode val="edge"/>
          <c:x val="2.3495145631067964E-2"/>
          <c:y val="1.0876954452753228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278016213638531E-2"/>
          <c:y val="0.21945955562496491"/>
          <c:w val="0.77836854825864443"/>
          <c:h val="0.68185302574346773"/>
        </c:manualLayout>
      </c:layout>
      <c:scatterChart>
        <c:scatterStyle val="lineMarker"/>
        <c:varyColors val="0"/>
        <c:ser>
          <c:idx val="0"/>
          <c:order val="0"/>
          <c:tx>
            <c:strRef>
              <c:f>Barbell!$V$5</c:f>
              <c:strCache>
                <c:ptCount val="1"/>
                <c:pt idx="0">
                  <c:v>LGBTQ+ </c:v>
                </c:pt>
              </c:strCache>
            </c:strRef>
          </c:tx>
          <c:spPr>
            <a:ln w="19050" cap="rnd">
              <a:noFill/>
              <a:round/>
            </a:ln>
            <a:effectLst/>
          </c:spPr>
          <c:marker>
            <c:symbol val="circle"/>
            <c:size val="42"/>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minus"/>
            <c:errValType val="cust"/>
            <c:noEndCap val="0"/>
            <c:plus>
              <c:numLit>
                <c:formatCode>General</c:formatCode>
                <c:ptCount val="1"/>
                <c:pt idx="0">
                  <c:v>1</c:v>
                </c:pt>
              </c:numLit>
            </c:plus>
            <c:minus>
              <c:numRef>
                <c:f>Barbell!$X$6:$X$16</c:f>
                <c:numCache>
                  <c:formatCode>General</c:formatCode>
                  <c:ptCount val="11"/>
                  <c:pt idx="0">
                    <c:v>4.6999999999999993</c:v>
                  </c:pt>
                  <c:pt idx="1">
                    <c:v>6.5000000000000009</c:v>
                  </c:pt>
                  <c:pt idx="2">
                    <c:v>5.7</c:v>
                  </c:pt>
                  <c:pt idx="3">
                    <c:v>7.1</c:v>
                  </c:pt>
                  <c:pt idx="4">
                    <c:v>6.7000000000000011</c:v>
                  </c:pt>
                  <c:pt idx="5">
                    <c:v>7.9999999999999991</c:v>
                  </c:pt>
                  <c:pt idx="6">
                    <c:v>7.1999999999999993</c:v>
                  </c:pt>
                  <c:pt idx="7">
                    <c:v>9.3000000000000007</c:v>
                  </c:pt>
                  <c:pt idx="8">
                    <c:v>8.9</c:v>
                  </c:pt>
                  <c:pt idx="9">
                    <c:v>9</c:v>
                  </c:pt>
                  <c:pt idx="10">
                    <c:v>9.0999999999999979</c:v>
                  </c:pt>
                </c:numCache>
              </c:numRef>
            </c:minus>
            <c:spPr>
              <a:noFill/>
              <a:ln w="19050" cap="flat" cmpd="sng" algn="ctr">
                <a:solidFill>
                  <a:schemeClr val="tx1">
                    <a:lumMod val="50000"/>
                    <a:lumOff val="50000"/>
                  </a:schemeClr>
                </a:solidFill>
                <a:round/>
              </a:ln>
              <a:effectLst/>
            </c:spPr>
          </c:errBars>
          <c:xVal>
            <c:numRef>
              <c:f>Barbell!$U$6:$U$16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Barbell!$V$6:$V$16</c:f>
              <c:numCache>
                <c:formatCode>General</c:formatCode>
                <c:ptCount val="11"/>
                <c:pt idx="0">
                  <c:v>12.2</c:v>
                </c:pt>
                <c:pt idx="1">
                  <c:v>13.3</c:v>
                </c:pt>
                <c:pt idx="2">
                  <c:v>12.9</c:v>
                </c:pt>
                <c:pt idx="3">
                  <c:v>14.1</c:v>
                </c:pt>
                <c:pt idx="4">
                  <c:v>13.8</c:v>
                </c:pt>
                <c:pt idx="5">
                  <c:v>15.2</c:v>
                </c:pt>
                <c:pt idx="6">
                  <c:v>14.7</c:v>
                </c:pt>
                <c:pt idx="7">
                  <c:v>16.600000000000001</c:v>
                </c:pt>
                <c:pt idx="8">
                  <c:v>15.8</c:v>
                </c:pt>
                <c:pt idx="9">
                  <c:v>16</c:v>
                </c:pt>
                <c:pt idx="10">
                  <c:v>16.399999999999999</c:v>
                </c:pt>
              </c:numCache>
            </c:numRef>
          </c:yVal>
          <c:smooth val="0"/>
          <c:extLst>
            <c:ext xmlns:c16="http://schemas.microsoft.com/office/drawing/2014/chart" uri="{C3380CC4-5D6E-409C-BE32-E72D297353CC}">
              <c16:uniqueId val="{00000000-A4B9-4BB8-BFFA-7F5FE6312A43}"/>
            </c:ext>
          </c:extLst>
        </c:ser>
        <c:ser>
          <c:idx val="1"/>
          <c:order val="1"/>
          <c:tx>
            <c:strRef>
              <c:f>Barbell!$W$5</c:f>
              <c:strCache>
                <c:ptCount val="1"/>
                <c:pt idx="0">
                  <c:v>Not LGBTQ+</c:v>
                </c:pt>
              </c:strCache>
            </c:strRef>
          </c:tx>
          <c:spPr>
            <a:ln w="19050" cap="rnd">
              <a:noFill/>
              <a:round/>
            </a:ln>
            <a:effectLst/>
          </c:spPr>
          <c:marker>
            <c:symbol val="circle"/>
            <c:size val="42"/>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Barbell!$U$6:$U$16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Barbell!$W$6:$W$16</c:f>
              <c:numCache>
                <c:formatCode>General</c:formatCode>
                <c:ptCount val="11"/>
                <c:pt idx="0">
                  <c:v>7.5</c:v>
                </c:pt>
                <c:pt idx="1">
                  <c:v>6.8</c:v>
                </c:pt>
                <c:pt idx="2">
                  <c:v>7.2</c:v>
                </c:pt>
                <c:pt idx="3">
                  <c:v>7</c:v>
                </c:pt>
                <c:pt idx="4">
                  <c:v>7.1</c:v>
                </c:pt>
                <c:pt idx="5">
                  <c:v>7.2</c:v>
                </c:pt>
                <c:pt idx="6">
                  <c:v>7.5</c:v>
                </c:pt>
                <c:pt idx="7">
                  <c:v>7.3</c:v>
                </c:pt>
                <c:pt idx="8">
                  <c:v>6.9</c:v>
                </c:pt>
                <c:pt idx="9">
                  <c:v>7</c:v>
                </c:pt>
                <c:pt idx="10">
                  <c:v>7.3</c:v>
                </c:pt>
              </c:numCache>
            </c:numRef>
          </c:yVal>
          <c:smooth val="0"/>
          <c:extLst>
            <c:ext xmlns:c16="http://schemas.microsoft.com/office/drawing/2014/chart" uri="{C3380CC4-5D6E-409C-BE32-E72D297353CC}">
              <c16:uniqueId val="{00000001-A4B9-4BB8-BFFA-7F5FE6312A43}"/>
            </c:ext>
          </c:extLst>
        </c:ser>
        <c:dLbls>
          <c:showLegendKey val="0"/>
          <c:showVal val="0"/>
          <c:showCatName val="0"/>
          <c:showSerName val="0"/>
          <c:showPercent val="0"/>
          <c:showBubbleSize val="0"/>
        </c:dLbls>
        <c:axId val="515081680"/>
        <c:axId val="515087584"/>
      </c:scatterChart>
      <c:valAx>
        <c:axId val="515081680"/>
        <c:scaling>
          <c:orientation val="minMax"/>
          <c:max val="2020"/>
          <c:min val="201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515087584"/>
        <c:crosses val="autoZero"/>
        <c:crossBetween val="midCat"/>
        <c:majorUnit val="1"/>
      </c:valAx>
      <c:valAx>
        <c:axId val="515087584"/>
        <c:scaling>
          <c:orientation val="minMax"/>
        </c:scaling>
        <c:delete val="1"/>
        <c:axPos val="l"/>
        <c:numFmt formatCode="General" sourceLinked="1"/>
        <c:majorTickMark val="none"/>
        <c:minorTickMark val="none"/>
        <c:tickLblPos val="nextTo"/>
        <c:crossAx val="515081680"/>
        <c:crossesAt val="2009"/>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400" b="1" dirty="0">
                <a:solidFill>
                  <a:schemeClr val="accent1"/>
                </a:solidFill>
                <a:latin typeface="Century Gothic" panose="020B0502020202020204" pitchFamily="34" charset="0"/>
              </a:rPr>
              <a:t>27 out of 40 participants</a:t>
            </a:r>
            <a:r>
              <a:rPr lang="en-US" sz="2400" b="1" baseline="0" dirty="0">
                <a:solidFill>
                  <a:schemeClr val="accent1"/>
                </a:solidFill>
                <a:latin typeface="Century Gothic" panose="020B0502020202020204" pitchFamily="34" charset="0"/>
              </a:rPr>
              <a:t> </a:t>
            </a:r>
            <a:r>
              <a:rPr lang="en-US" sz="2400" baseline="0" dirty="0">
                <a:solidFill>
                  <a:sysClr val="windowText" lastClr="000000"/>
                </a:solidFill>
                <a:latin typeface="Century Gothic" panose="020B0502020202020204" pitchFamily="34" charset="0"/>
              </a:rPr>
              <a:t>would recommend our course to a friend or colleague. </a:t>
            </a:r>
            <a:endParaRPr lang="en-US" sz="2400" dirty="0">
              <a:solidFill>
                <a:sysClr val="windowText" lastClr="000000"/>
              </a:solidFill>
              <a:latin typeface="Century Gothic" panose="020B0502020202020204" pitchFamily="34" charset="0"/>
            </a:endParaRPr>
          </a:p>
        </c:rich>
      </c:tx>
      <c:layout>
        <c:manualLayout>
          <c:xMode val="edge"/>
          <c:yMode val="edge"/>
          <c:x val="4.5739289250805434E-2"/>
          <c:y val="3.707518022657054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762474027250087E-2"/>
          <c:y val="0.22819752802854329"/>
          <c:w val="0.68642162377077531"/>
          <c:h val="0.73996972128911476"/>
        </c:manualLayout>
      </c:layout>
      <c:barChart>
        <c:barDir val="bar"/>
        <c:grouping val="stacked"/>
        <c:varyColors val="0"/>
        <c:ser>
          <c:idx val="0"/>
          <c:order val="0"/>
          <c:spPr>
            <a:blipFill>
              <a:blip xmlns:r="http://schemas.openxmlformats.org/officeDocument/2006/relationships" r:embed="rId3"/>
              <a:stretch>
                <a:fillRect/>
              </a:stretch>
            </a:blipFill>
            <a:ln>
              <a:noFill/>
            </a:ln>
            <a:effectLst/>
          </c:spPr>
          <c:invertIfNegative val="0"/>
          <c:pictureOptions>
            <c:pictureFormat val="stackScale"/>
          </c:pictureOptions>
          <c:dPt>
            <c:idx val="3"/>
            <c:invertIfNegative val="0"/>
            <c:bubble3D val="0"/>
            <c:spPr>
              <a:blipFill>
                <a:blip xmlns:r="http://schemas.openxmlformats.org/officeDocument/2006/relationships" r:embed="rId4"/>
                <a:stretch>
                  <a:fillRect/>
                </a:stretch>
              </a:blipFill>
              <a:ln>
                <a:noFill/>
              </a:ln>
              <a:effectLst/>
            </c:spPr>
            <c:pictureOptions>
              <c:pictureFormat val="stackScale"/>
            </c:pictureOptions>
            <c:extLst>
              <c:ext xmlns:c16="http://schemas.microsoft.com/office/drawing/2014/chart" uri="{C3380CC4-5D6E-409C-BE32-E72D297353CC}">
                <c16:uniqueId val="{00000001-448F-406D-88A4-AAFBED154A1F}"/>
              </c:ext>
            </c:extLst>
          </c:dPt>
          <c:cat>
            <c:strRef>
              <c:f>'Icon arrays'!$A$34:$A$37</c:f>
              <c:strCache>
                <c:ptCount val="4"/>
                <c:pt idx="0">
                  <c:v>stack 1</c:v>
                </c:pt>
                <c:pt idx="1">
                  <c:v>stack 2</c:v>
                </c:pt>
                <c:pt idx="2">
                  <c:v>stack 3</c:v>
                </c:pt>
                <c:pt idx="3">
                  <c:v>stack 4</c:v>
                </c:pt>
              </c:strCache>
            </c:strRef>
          </c:cat>
          <c:val>
            <c:numRef>
              <c:f>'Icon arrays'!$B$34:$B$37</c:f>
              <c:numCache>
                <c:formatCode>General</c:formatCode>
                <c:ptCount val="4"/>
                <c:pt idx="0">
                  <c:v>10</c:v>
                </c:pt>
                <c:pt idx="1">
                  <c:v>10</c:v>
                </c:pt>
                <c:pt idx="2">
                  <c:v>7</c:v>
                </c:pt>
                <c:pt idx="3">
                  <c:v>10</c:v>
                </c:pt>
              </c:numCache>
            </c:numRef>
          </c:val>
          <c:extLst>
            <c:ext xmlns:c16="http://schemas.microsoft.com/office/drawing/2014/chart" uri="{C3380CC4-5D6E-409C-BE32-E72D297353CC}">
              <c16:uniqueId val="{00000002-448F-406D-88A4-AAFBED154A1F}"/>
            </c:ext>
          </c:extLst>
        </c:ser>
        <c:ser>
          <c:idx val="1"/>
          <c:order val="1"/>
          <c:spPr>
            <a:solidFill>
              <a:schemeClr val="accent2"/>
            </a:solidFill>
            <a:ln>
              <a:noFill/>
            </a:ln>
            <a:effectLst/>
          </c:spPr>
          <c:invertIfNegative val="0"/>
          <c:dPt>
            <c:idx val="2"/>
            <c:invertIfNegative val="0"/>
            <c:bubble3D val="0"/>
            <c:spPr>
              <a:blipFill>
                <a:blip xmlns:r="http://schemas.openxmlformats.org/officeDocument/2006/relationships" r:embed="rId4"/>
                <a:stretch>
                  <a:fillRect/>
                </a:stretch>
              </a:blipFill>
              <a:ln>
                <a:noFill/>
              </a:ln>
              <a:effectLst/>
            </c:spPr>
            <c:pictureOptions>
              <c:pictureFormat val="stackScale"/>
            </c:pictureOptions>
            <c:extLst>
              <c:ext xmlns:c16="http://schemas.microsoft.com/office/drawing/2014/chart" uri="{C3380CC4-5D6E-409C-BE32-E72D297353CC}">
                <c16:uniqueId val="{00000004-448F-406D-88A4-AAFBED154A1F}"/>
              </c:ext>
            </c:extLst>
          </c:dPt>
          <c:cat>
            <c:strRef>
              <c:f>'Icon arrays'!$A$34:$A$37</c:f>
              <c:strCache>
                <c:ptCount val="4"/>
                <c:pt idx="0">
                  <c:v>stack 1</c:v>
                </c:pt>
                <c:pt idx="1">
                  <c:v>stack 2</c:v>
                </c:pt>
                <c:pt idx="2">
                  <c:v>stack 3</c:v>
                </c:pt>
                <c:pt idx="3">
                  <c:v>stack 4</c:v>
                </c:pt>
              </c:strCache>
            </c:strRef>
          </c:cat>
          <c:val>
            <c:numRef>
              <c:f>'Icon arrays'!$C$34:$C$37</c:f>
              <c:numCache>
                <c:formatCode>General</c:formatCode>
                <c:ptCount val="4"/>
                <c:pt idx="0">
                  <c:v>0</c:v>
                </c:pt>
                <c:pt idx="1">
                  <c:v>0</c:v>
                </c:pt>
                <c:pt idx="2">
                  <c:v>3</c:v>
                </c:pt>
                <c:pt idx="3">
                  <c:v>0</c:v>
                </c:pt>
              </c:numCache>
            </c:numRef>
          </c:val>
          <c:extLst>
            <c:ext xmlns:c16="http://schemas.microsoft.com/office/drawing/2014/chart" uri="{C3380CC4-5D6E-409C-BE32-E72D297353CC}">
              <c16:uniqueId val="{00000005-448F-406D-88A4-AAFBED154A1F}"/>
            </c:ext>
          </c:extLst>
        </c:ser>
        <c:dLbls>
          <c:showLegendKey val="0"/>
          <c:showVal val="0"/>
          <c:showCatName val="0"/>
          <c:showSerName val="0"/>
          <c:showPercent val="0"/>
          <c:showBubbleSize val="0"/>
        </c:dLbls>
        <c:gapWidth val="20"/>
        <c:overlap val="100"/>
        <c:axId val="625629776"/>
        <c:axId val="625633712"/>
      </c:barChart>
      <c:catAx>
        <c:axId val="625629776"/>
        <c:scaling>
          <c:orientation val="maxMin"/>
        </c:scaling>
        <c:delete val="1"/>
        <c:axPos val="l"/>
        <c:numFmt formatCode="General" sourceLinked="1"/>
        <c:majorTickMark val="none"/>
        <c:minorTickMark val="none"/>
        <c:tickLblPos val="nextTo"/>
        <c:crossAx val="625633712"/>
        <c:crosses val="autoZero"/>
        <c:auto val="1"/>
        <c:lblAlgn val="ctr"/>
        <c:lblOffset val="100"/>
        <c:noMultiLvlLbl val="0"/>
      </c:catAx>
      <c:valAx>
        <c:axId val="625633712"/>
        <c:scaling>
          <c:orientation val="minMax"/>
          <c:max val="10"/>
        </c:scaling>
        <c:delete val="1"/>
        <c:axPos val="t"/>
        <c:numFmt formatCode="General" sourceLinked="1"/>
        <c:majorTickMark val="none"/>
        <c:minorTickMark val="none"/>
        <c:tickLblPos val="nextTo"/>
        <c:crossAx val="6256297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5">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127091731824422"/>
          <c:y val="0.17506855486347789"/>
          <c:w val="0.62747842936057752"/>
          <c:h val="0.71919732048419316"/>
        </c:manualLayout>
      </c:layout>
      <c:lineChart>
        <c:grouping val="standard"/>
        <c:varyColors val="0"/>
        <c:ser>
          <c:idx val="0"/>
          <c:order val="0"/>
          <c:tx>
            <c:strRef>
              <c:f>Slope!$A$30</c:f>
              <c:strCache>
                <c:ptCount val="1"/>
                <c:pt idx="0">
                  <c:v>In Madison</c:v>
                </c:pt>
              </c:strCache>
            </c:strRef>
          </c:tx>
          <c:spPr>
            <a:ln w="57150" cap="rnd">
              <a:solidFill>
                <a:schemeClr val="accent1"/>
              </a:solidFill>
              <a:round/>
            </a:ln>
            <a:effectLst/>
          </c:spPr>
          <c:marker>
            <c:symbol val="circle"/>
            <c:size val="12"/>
            <c:spPr>
              <a:solidFill>
                <a:schemeClr val="accent1"/>
              </a:solidFill>
              <a:ln w="9525">
                <a:noFill/>
              </a:ln>
              <a:effectLst/>
            </c:spPr>
          </c:marker>
          <c:dLbls>
            <c:dLbl>
              <c:idx val="0"/>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accent1"/>
                      </a:solidFill>
                      <a:latin typeface="Century Gothic" panose="020B0502020202020204" pitchFamily="34" charset="0"/>
                      <a:ea typeface="+mn-ea"/>
                      <a:cs typeface="+mn-cs"/>
                    </a:defRPr>
                  </a:pPr>
                  <a:endParaRPr lang="en-US"/>
                </a:p>
              </c:txPr>
              <c:dLblPos val="l"/>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EDF2-4653-9279-56153F0CB5C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Slope!$B$29:$C$29</c:f>
              <c:strCache>
                <c:ptCount val="2"/>
                <c:pt idx="0">
                  <c:v>New housing developments</c:v>
                </c:pt>
                <c:pt idx="1">
                  <c:v>Population</c:v>
                </c:pt>
              </c:strCache>
            </c:strRef>
          </c:cat>
          <c:val>
            <c:numRef>
              <c:f>Slope!$B$30:$C$30</c:f>
              <c:numCache>
                <c:formatCode>0%</c:formatCode>
                <c:ptCount val="2"/>
                <c:pt idx="0">
                  <c:v>0.72</c:v>
                </c:pt>
                <c:pt idx="1">
                  <c:v>0.45</c:v>
                </c:pt>
              </c:numCache>
            </c:numRef>
          </c:val>
          <c:smooth val="0"/>
          <c:extLst>
            <c:ext xmlns:c16="http://schemas.microsoft.com/office/drawing/2014/chart" uri="{C3380CC4-5D6E-409C-BE32-E72D297353CC}">
              <c16:uniqueId val="{00000001-EDF2-4653-9279-56153F0CB5C3}"/>
            </c:ext>
          </c:extLst>
        </c:ser>
        <c:ser>
          <c:idx val="1"/>
          <c:order val="1"/>
          <c:tx>
            <c:strRef>
              <c:f>Slope!$A$31</c:f>
              <c:strCache>
                <c:ptCount val="1"/>
                <c:pt idx="0">
                  <c:v>Outside Madison</c:v>
                </c:pt>
              </c:strCache>
            </c:strRef>
          </c:tx>
          <c:spPr>
            <a:ln w="57150" cap="rnd">
              <a:solidFill>
                <a:schemeClr val="accent5"/>
              </a:solidFill>
              <a:round/>
            </a:ln>
            <a:effectLst/>
          </c:spPr>
          <c:marker>
            <c:symbol val="circle"/>
            <c:size val="12"/>
            <c:spPr>
              <a:solidFill>
                <a:schemeClr val="accent5"/>
              </a:solidFill>
              <a:ln w="9525">
                <a:noFill/>
              </a:ln>
              <a:effectLst/>
            </c:spPr>
          </c:marker>
          <c:dLbls>
            <c:dLbl>
              <c:idx val="0"/>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accent5"/>
                      </a:solidFill>
                      <a:latin typeface="Century Gothic" panose="020B0502020202020204" pitchFamily="34" charset="0"/>
                      <a:ea typeface="+mn-ea"/>
                      <a:cs typeface="+mn-cs"/>
                    </a:defRPr>
                  </a:pPr>
                  <a:endParaRPr lang="en-US"/>
                </a:p>
              </c:txPr>
              <c:dLblPos val="l"/>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EDF2-4653-9279-56153F0CB5C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5"/>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Slope!$B$29:$C$29</c:f>
              <c:strCache>
                <c:ptCount val="2"/>
                <c:pt idx="0">
                  <c:v>New housing developments</c:v>
                </c:pt>
                <c:pt idx="1">
                  <c:v>Population</c:v>
                </c:pt>
              </c:strCache>
            </c:strRef>
          </c:cat>
          <c:val>
            <c:numRef>
              <c:f>Slope!$B$31:$C$31</c:f>
              <c:numCache>
                <c:formatCode>0%</c:formatCode>
                <c:ptCount val="2"/>
                <c:pt idx="0">
                  <c:v>0.28000000000000003</c:v>
                </c:pt>
                <c:pt idx="1">
                  <c:v>0.55000000000000004</c:v>
                </c:pt>
              </c:numCache>
            </c:numRef>
          </c:val>
          <c:smooth val="0"/>
          <c:extLst>
            <c:ext xmlns:c16="http://schemas.microsoft.com/office/drawing/2014/chart" uri="{C3380CC4-5D6E-409C-BE32-E72D297353CC}">
              <c16:uniqueId val="{00000003-EDF2-4653-9279-56153F0CB5C3}"/>
            </c:ext>
          </c:extLst>
        </c:ser>
        <c:dLbls>
          <c:showLegendKey val="0"/>
          <c:showVal val="0"/>
          <c:showCatName val="0"/>
          <c:showSerName val="0"/>
          <c:showPercent val="0"/>
          <c:showBubbleSize val="0"/>
        </c:dLbls>
        <c:marker val="1"/>
        <c:smooth val="0"/>
        <c:axId val="316545472"/>
        <c:axId val="316538912"/>
      </c:lineChart>
      <c:catAx>
        <c:axId val="316545472"/>
        <c:scaling>
          <c:orientation val="minMax"/>
        </c:scaling>
        <c:delete val="0"/>
        <c:axPos val="b"/>
        <c:majorGridlines>
          <c:spPr>
            <a:ln w="19050"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w="19050" cap="flat" cmpd="sng" algn="ctr">
            <a:solidFill>
              <a:schemeClr val="tx1">
                <a:lumMod val="50000"/>
                <a:lumOff val="50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Century Gothic" panose="020B0502020202020204" pitchFamily="34" charset="0"/>
                <a:ea typeface="+mn-ea"/>
                <a:cs typeface="+mn-cs"/>
              </a:defRPr>
            </a:pPr>
            <a:endParaRPr lang="en-US"/>
          </a:p>
        </c:txPr>
        <c:crossAx val="316538912"/>
        <c:crosses val="autoZero"/>
        <c:auto val="1"/>
        <c:lblAlgn val="ctr"/>
        <c:lblOffset val="100"/>
        <c:noMultiLvlLbl val="0"/>
      </c:catAx>
      <c:valAx>
        <c:axId val="316538912"/>
        <c:scaling>
          <c:orientation val="minMax"/>
        </c:scaling>
        <c:delete val="1"/>
        <c:axPos val="l"/>
        <c:numFmt formatCode="0%" sourceLinked="1"/>
        <c:majorTickMark val="none"/>
        <c:minorTickMark val="none"/>
        <c:tickLblPos val="nextTo"/>
        <c:crossAx val="31654547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400" b="1" i="0" baseline="0" dirty="0">
                <a:solidFill>
                  <a:schemeClr val="tx1"/>
                </a:solidFill>
                <a:effectLst/>
                <a:latin typeface="Century Gothic" panose="020B0502020202020204" pitchFamily="34" charset="0"/>
              </a:rPr>
              <a:t>Percent of Madison Adults Accessing Library Services at least Once per Week</a:t>
            </a:r>
          </a:p>
          <a:p>
            <a:pPr algn="l">
              <a:defRPr/>
            </a:pPr>
            <a:r>
              <a:rPr lang="en-US" sz="1600" b="0" i="0" baseline="0" dirty="0">
                <a:solidFill>
                  <a:schemeClr val="tx1"/>
                </a:solidFill>
                <a:effectLst/>
                <a:latin typeface="Century Gothic" panose="020B0502020202020204" pitchFamily="34" charset="0"/>
              </a:rPr>
              <a:t>Estimates from the 2022 City of Madison Library Survey</a:t>
            </a:r>
            <a:endParaRPr lang="en-US" sz="1200" b="0" dirty="0">
              <a:solidFill>
                <a:schemeClr val="tx1"/>
              </a:solidFill>
              <a:effectLst/>
              <a:latin typeface="Century Gothic" panose="020B0502020202020204" pitchFamily="34" charset="0"/>
            </a:endParaRPr>
          </a:p>
        </c:rich>
      </c:tx>
      <c:layout>
        <c:manualLayout>
          <c:xMode val="edge"/>
          <c:yMode val="edge"/>
          <c:x val="7.0400153190547252E-2"/>
          <c:y val="8.2375482467515002E-3"/>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04855643044619"/>
          <c:y val="0.23671350109665135"/>
          <c:w val="0.83242945856715955"/>
          <c:h val="0.66379998322194123"/>
        </c:manualLayout>
      </c:layout>
      <c:scatterChart>
        <c:scatterStyle val="lineMarker"/>
        <c:varyColors val="0"/>
        <c:ser>
          <c:idx val="0"/>
          <c:order val="0"/>
          <c:tx>
            <c:strRef>
              <c:f>'Slider plots'!$J$45</c:f>
              <c:strCache>
                <c:ptCount val="1"/>
                <c:pt idx="0">
                  <c:v>Dot spacing-- use to place your dots in order on the line</c:v>
                </c:pt>
              </c:strCache>
            </c:strRef>
          </c:tx>
          <c:spPr>
            <a:ln w="19050" cap="rnd">
              <a:noFill/>
              <a:round/>
            </a:ln>
            <a:effectLst/>
          </c:spPr>
          <c:marker>
            <c:symbol val="circle"/>
            <c:size val="16"/>
            <c:spPr>
              <a:solidFill>
                <a:schemeClr val="accent1"/>
              </a:solidFill>
              <a:ln w="47625">
                <a:solidFill>
                  <a:schemeClr val="accent1"/>
                </a:solidFill>
              </a:ln>
              <a:effectLst/>
            </c:spPr>
          </c:marker>
          <c:dLbls>
            <c:dLbl>
              <c:idx val="1"/>
              <c:layout>
                <c:manualLayout>
                  <c:x val="-3.8169908794925607E-2"/>
                  <c:y val="-4.4066614871218435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15:layout>
                    <c:manualLayout>
                      <c:w val="4.4688191503137589E-2"/>
                      <c:h val="5.1624412992115704E-2"/>
                    </c:manualLayout>
                  </c15:layout>
                </c:ext>
                <c:ext xmlns:c16="http://schemas.microsoft.com/office/drawing/2014/chart" uri="{C3380CC4-5D6E-409C-BE32-E72D297353CC}">
                  <c16:uniqueId val="{00000009-7C44-483B-BC07-709861C54CD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errBars>
            <c:errDir val="x"/>
            <c:errBarType val="both"/>
            <c:errValType val="cust"/>
            <c:noEndCap val="1"/>
            <c:plus>
              <c:numRef>
                <c:f>'Slider plots'!$M$46:$M$52</c:f>
                <c:numCache>
                  <c:formatCode>General</c:formatCode>
                  <c:ptCount val="7"/>
                  <c:pt idx="0">
                    <c:v>4.9999999999999933E-2</c:v>
                  </c:pt>
                  <c:pt idx="1">
                    <c:v>4.0000000000000036E-2</c:v>
                  </c:pt>
                  <c:pt idx="2">
                    <c:v>3.0000000000000027E-2</c:v>
                  </c:pt>
                  <c:pt idx="3">
                    <c:v>3.0000000000000027E-2</c:v>
                  </c:pt>
                  <c:pt idx="4">
                    <c:v>4.0000000000000036E-2</c:v>
                  </c:pt>
                  <c:pt idx="5">
                    <c:v>4.0000000000000036E-2</c:v>
                  </c:pt>
                  <c:pt idx="6">
                    <c:v>0.06</c:v>
                  </c:pt>
                </c:numCache>
              </c:numRef>
            </c:plus>
            <c:minus>
              <c:numRef>
                <c:f>'Slider plots'!$N$46:$N$52</c:f>
                <c:numCache>
                  <c:formatCode>General</c:formatCode>
                  <c:ptCount val="7"/>
                  <c:pt idx="0">
                    <c:v>4.0000000000000036E-2</c:v>
                  </c:pt>
                  <c:pt idx="1">
                    <c:v>3.0000000000000027E-2</c:v>
                  </c:pt>
                  <c:pt idx="2">
                    <c:v>3.9999999999999925E-2</c:v>
                  </c:pt>
                  <c:pt idx="3">
                    <c:v>3.999999999999998E-2</c:v>
                  </c:pt>
                  <c:pt idx="4">
                    <c:v>4.9999999999999989E-2</c:v>
                  </c:pt>
                  <c:pt idx="5">
                    <c:v>4.0000000000000036E-2</c:v>
                  </c:pt>
                  <c:pt idx="6">
                    <c:v>7.0000000000000007E-2</c:v>
                  </c:pt>
                </c:numCache>
              </c:numRef>
            </c:minus>
            <c:spPr>
              <a:noFill/>
              <a:ln w="171450" cap="flat" cmpd="sng" algn="ctr">
                <a:solidFill>
                  <a:schemeClr val="bg1">
                    <a:lumMod val="75000"/>
                  </a:schemeClr>
                </a:solidFill>
                <a:round/>
              </a:ln>
              <a:effectLst/>
            </c:spPr>
          </c:errBars>
          <c:xVal>
            <c:numRef>
              <c:f>'Slider plots'!$B$40:$B$46</c:f>
              <c:numCache>
                <c:formatCode>0%</c:formatCode>
                <c:ptCount val="7"/>
                <c:pt idx="0">
                  <c:v>0.56000000000000005</c:v>
                </c:pt>
                <c:pt idx="1">
                  <c:v>0.52</c:v>
                </c:pt>
                <c:pt idx="2">
                  <c:v>0.57999999999999996</c:v>
                </c:pt>
                <c:pt idx="3">
                  <c:v>0.42</c:v>
                </c:pt>
                <c:pt idx="4">
                  <c:v>0.48</c:v>
                </c:pt>
                <c:pt idx="5">
                  <c:v>0.62</c:v>
                </c:pt>
                <c:pt idx="6">
                  <c:v>0.39</c:v>
                </c:pt>
              </c:numCache>
            </c:numRef>
          </c:xVal>
          <c:yVal>
            <c:numRef>
              <c:f>'Slider plots'!$J$46:$J$52</c:f>
              <c:numCache>
                <c:formatCode>0%</c:formatCode>
                <c:ptCount val="7"/>
                <c:pt idx="0">
                  <c:v>7.0000000000000007E-2</c:v>
                </c:pt>
                <c:pt idx="1">
                  <c:v>0.06</c:v>
                </c:pt>
                <c:pt idx="2">
                  <c:v>0.05</c:v>
                </c:pt>
                <c:pt idx="3">
                  <c:v>0.04</c:v>
                </c:pt>
                <c:pt idx="4">
                  <c:v>0.03</c:v>
                </c:pt>
                <c:pt idx="5">
                  <c:v>0.02</c:v>
                </c:pt>
                <c:pt idx="6">
                  <c:v>0.01</c:v>
                </c:pt>
              </c:numCache>
            </c:numRef>
          </c:yVal>
          <c:smooth val="0"/>
          <c:extLst>
            <c:ext xmlns:c16="http://schemas.microsoft.com/office/drawing/2014/chart" uri="{C3380CC4-5D6E-409C-BE32-E72D297353CC}">
              <c16:uniqueId val="{00000000-7C44-483B-BC07-709861C54CD6}"/>
            </c:ext>
          </c:extLst>
        </c:ser>
        <c:ser>
          <c:idx val="1"/>
          <c:order val="1"/>
          <c:tx>
            <c:strRef>
              <c:f>'Slider plots'!$O$45</c:f>
              <c:strCache>
                <c:ptCount val="1"/>
                <c:pt idx="0">
                  <c:v>Labels-- do not edit-- helps you puts age labels on the 0% line </c:v>
                </c:pt>
              </c:strCache>
            </c:strRef>
          </c:tx>
          <c:spPr>
            <a:ln w="25400" cap="rnd">
              <a:noFill/>
              <a:round/>
            </a:ln>
            <a:effectLst/>
          </c:spPr>
          <c:marker>
            <c:symbol val="none"/>
          </c:marker>
          <c:dLbls>
            <c:dLbl>
              <c:idx val="0"/>
              <c:tx>
                <c:rich>
                  <a:bodyPr/>
                  <a:lstStyle/>
                  <a:p>
                    <a:fld id="{8400D383-218F-4089-A31B-C31EC3999B31}"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C44-483B-BC07-709861C54CD6}"/>
                </c:ext>
              </c:extLst>
            </c:dLbl>
            <c:dLbl>
              <c:idx val="1"/>
              <c:tx>
                <c:rich>
                  <a:bodyPr/>
                  <a:lstStyle/>
                  <a:p>
                    <a:fld id="{66F46DD0-8828-47E6-AD33-1D043853DDB3}"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C44-483B-BC07-709861C54CD6}"/>
                </c:ext>
              </c:extLst>
            </c:dLbl>
            <c:dLbl>
              <c:idx val="2"/>
              <c:tx>
                <c:rich>
                  <a:bodyPr/>
                  <a:lstStyle/>
                  <a:p>
                    <a:fld id="{34D32443-0903-47D4-A7FD-04C5E75A6DBC}"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C44-483B-BC07-709861C54CD6}"/>
                </c:ext>
              </c:extLst>
            </c:dLbl>
            <c:dLbl>
              <c:idx val="3"/>
              <c:tx>
                <c:rich>
                  <a:bodyPr/>
                  <a:lstStyle/>
                  <a:p>
                    <a:fld id="{641D92B6-C3C4-4E1F-805C-8330C96464E1}"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C44-483B-BC07-709861C54CD6}"/>
                </c:ext>
              </c:extLst>
            </c:dLbl>
            <c:dLbl>
              <c:idx val="4"/>
              <c:tx>
                <c:rich>
                  <a:bodyPr/>
                  <a:lstStyle/>
                  <a:p>
                    <a:fld id="{E14442D6-616E-4BF6-AED7-24FAFEDF7649}"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C44-483B-BC07-709861C54CD6}"/>
                </c:ext>
              </c:extLst>
            </c:dLbl>
            <c:dLbl>
              <c:idx val="5"/>
              <c:tx>
                <c:rich>
                  <a:bodyPr/>
                  <a:lstStyle/>
                  <a:p>
                    <a:fld id="{3441301D-D123-4723-8699-4FD2032A9BEB}"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C44-483B-BC07-709861C54CD6}"/>
                </c:ext>
              </c:extLst>
            </c:dLbl>
            <c:dLbl>
              <c:idx val="6"/>
              <c:tx>
                <c:rich>
                  <a:bodyPr/>
                  <a:lstStyle/>
                  <a:p>
                    <a:fld id="{4F6C6024-4853-4D04-9507-519306C675C5}"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C44-483B-BC07-709861C54CD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'Slider plots'!$O$46:$O$52</c:f>
              <c:numCache>
                <c:formatCode>0%</c:formatCode>
                <c:ptCount val="7"/>
                <c:pt idx="0">
                  <c:v>0</c:v>
                </c:pt>
                <c:pt idx="1">
                  <c:v>0</c:v>
                </c:pt>
                <c:pt idx="2">
                  <c:v>0</c:v>
                </c:pt>
                <c:pt idx="3">
                  <c:v>0</c:v>
                </c:pt>
                <c:pt idx="4">
                  <c:v>0</c:v>
                </c:pt>
                <c:pt idx="5">
                  <c:v>0</c:v>
                </c:pt>
                <c:pt idx="6">
                  <c:v>0</c:v>
                </c:pt>
              </c:numCache>
            </c:numRef>
          </c:xVal>
          <c:yVal>
            <c:numRef>
              <c:f>'Slider plots'!$J$46:$J$52</c:f>
              <c:numCache>
                <c:formatCode>0%</c:formatCode>
                <c:ptCount val="7"/>
                <c:pt idx="0">
                  <c:v>7.0000000000000007E-2</c:v>
                </c:pt>
                <c:pt idx="1">
                  <c:v>0.06</c:v>
                </c:pt>
                <c:pt idx="2">
                  <c:v>0.05</c:v>
                </c:pt>
                <c:pt idx="3">
                  <c:v>0.04</c:v>
                </c:pt>
                <c:pt idx="4">
                  <c:v>0.03</c:v>
                </c:pt>
                <c:pt idx="5">
                  <c:v>0.02</c:v>
                </c:pt>
                <c:pt idx="6">
                  <c:v>0.01</c:v>
                </c:pt>
              </c:numCache>
            </c:numRef>
          </c:yVal>
          <c:smooth val="0"/>
          <c:extLst>
            <c:ext xmlns:c15="http://schemas.microsoft.com/office/drawing/2012/chart" uri="{02D57815-91ED-43cb-92C2-25804820EDAC}">
              <c15:datalabelsRange>
                <c15:f>'Slider plots'!$A$40:$A$46</c15:f>
                <c15:dlblRangeCache>
                  <c:ptCount val="7"/>
                  <c:pt idx="0">
                    <c:v>18-22</c:v>
                  </c:pt>
                  <c:pt idx="1">
                    <c:v>23-29</c:v>
                  </c:pt>
                  <c:pt idx="2">
                    <c:v>30-39</c:v>
                  </c:pt>
                  <c:pt idx="3">
                    <c:v>40-49</c:v>
                  </c:pt>
                  <c:pt idx="4">
                    <c:v>50-59</c:v>
                  </c:pt>
                  <c:pt idx="5">
                    <c:v>60-69</c:v>
                  </c:pt>
                  <c:pt idx="6">
                    <c:v>70+</c:v>
                  </c:pt>
                </c15:dlblRangeCache>
              </c15:datalabelsRange>
            </c:ext>
            <c:ext xmlns:c16="http://schemas.microsoft.com/office/drawing/2014/chart" uri="{C3380CC4-5D6E-409C-BE32-E72D297353CC}">
              <c16:uniqueId val="{00000008-7C44-483B-BC07-709861C54CD6}"/>
            </c:ext>
          </c:extLst>
        </c:ser>
        <c:dLbls>
          <c:showLegendKey val="0"/>
          <c:showVal val="0"/>
          <c:showCatName val="0"/>
          <c:showSerName val="0"/>
          <c:showPercent val="0"/>
          <c:showBubbleSize val="0"/>
        </c:dLbls>
        <c:axId val="628392104"/>
        <c:axId val="628391448"/>
      </c:scatterChart>
      <c:valAx>
        <c:axId val="62839210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28391448"/>
        <c:crosses val="autoZero"/>
        <c:crossBetween val="midCat"/>
      </c:valAx>
      <c:valAx>
        <c:axId val="628391448"/>
        <c:scaling>
          <c:orientation val="minMax"/>
        </c:scaling>
        <c:delete val="1"/>
        <c:axPos val="l"/>
        <c:numFmt formatCode="0%" sourceLinked="1"/>
        <c:majorTickMark val="none"/>
        <c:minorTickMark val="none"/>
        <c:tickLblPos val="nextTo"/>
        <c:crossAx val="628392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en-US" sz="2800" b="1" dirty="0">
                <a:solidFill>
                  <a:schemeClr val="tx1"/>
                </a:solidFill>
                <a:latin typeface="Century Gothic" panose="020B0502020202020204" pitchFamily="34" charset="0"/>
              </a:rPr>
              <a:t>The</a:t>
            </a:r>
            <a:r>
              <a:rPr lang="en-US" sz="2800" b="1" baseline="0" dirty="0">
                <a:solidFill>
                  <a:schemeClr val="tx1"/>
                </a:solidFill>
                <a:latin typeface="Century Gothic" panose="020B0502020202020204" pitchFamily="34" charset="0"/>
              </a:rPr>
              <a:t> most popular coffee drinks are </a:t>
            </a:r>
            <a:r>
              <a:rPr lang="en-US" sz="2800" b="1" baseline="0" dirty="0">
                <a:solidFill>
                  <a:schemeClr val="accent1"/>
                </a:solidFill>
                <a:latin typeface="Century Gothic" panose="020B0502020202020204" pitchFamily="34" charset="0"/>
              </a:rPr>
              <a:t>lattes. </a:t>
            </a:r>
            <a:endParaRPr lang="en-US" sz="2800" b="1" dirty="0">
              <a:solidFill>
                <a:schemeClr val="accent1"/>
              </a:solidFill>
              <a:latin typeface="Century Gothic" panose="020B0502020202020204" pitchFamily="34" charset="0"/>
            </a:endParaRPr>
          </a:p>
        </c:rich>
      </c:tx>
      <c:layout>
        <c:manualLayout>
          <c:xMode val="edge"/>
          <c:yMode val="edge"/>
          <c:x val="1.7389534561538741E-2"/>
          <c:y val="1.9990008143960798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Times mentioned</c:v>
                </c:pt>
              </c:strCache>
            </c:strRef>
          </c:tx>
          <c:spPr>
            <a:solidFill>
              <a:schemeClr val="accent1"/>
            </a:solidFill>
            <a:ln>
              <a:noFill/>
            </a:ln>
            <a:effectLst/>
          </c:spPr>
          <c:invertIfNegative val="0"/>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0C18-4894-94E5-3F309F9EE437}"/>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0C18-4894-94E5-3F309F9EE437}"/>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5-0C18-4894-94E5-3F309F9EE437}"/>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7-0C18-4894-94E5-3F309F9EE437}"/>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8-0C18-4894-94E5-3F309F9EE437}"/>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Lattes</c:v>
                </c:pt>
                <c:pt idx="1">
                  <c:v>Pourovers</c:v>
                </c:pt>
                <c:pt idx="2">
                  <c:v>Drip</c:v>
                </c:pt>
                <c:pt idx="3">
                  <c:v>French press</c:v>
                </c:pt>
                <c:pt idx="4">
                  <c:v>Americano</c:v>
                </c:pt>
              </c:strCache>
            </c:strRef>
          </c:cat>
          <c:val>
            <c:numRef>
              <c:f>Sheet1!$B$2:$B$6</c:f>
              <c:numCache>
                <c:formatCode>0%</c:formatCode>
                <c:ptCount val="5"/>
                <c:pt idx="0">
                  <c:v>0.85</c:v>
                </c:pt>
                <c:pt idx="1">
                  <c:v>0.71</c:v>
                </c:pt>
                <c:pt idx="2">
                  <c:v>0.68</c:v>
                </c:pt>
                <c:pt idx="3">
                  <c:v>0.51</c:v>
                </c:pt>
                <c:pt idx="4">
                  <c:v>0.38</c:v>
                </c:pt>
              </c:numCache>
            </c:numRef>
          </c:val>
          <c:extLst>
            <c:ext xmlns:c16="http://schemas.microsoft.com/office/drawing/2014/chart" uri="{C3380CC4-5D6E-409C-BE32-E72D297353CC}">
              <c16:uniqueId val="{00000009-0C18-4894-94E5-3F309F9EE437}"/>
            </c:ext>
          </c:extLst>
        </c:ser>
        <c:dLbls>
          <c:showLegendKey val="0"/>
          <c:showVal val="0"/>
          <c:showCatName val="0"/>
          <c:showSerName val="0"/>
          <c:showPercent val="0"/>
          <c:showBubbleSize val="0"/>
        </c:dLbls>
        <c:gapWidth val="21"/>
        <c:axId val="874503648"/>
        <c:axId val="1162477312"/>
      </c:barChart>
      <c:catAx>
        <c:axId val="8745036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62477312"/>
        <c:crosses val="autoZero"/>
        <c:auto val="1"/>
        <c:lblAlgn val="ctr"/>
        <c:lblOffset val="100"/>
        <c:noMultiLvlLbl val="0"/>
      </c:catAx>
      <c:valAx>
        <c:axId val="1162477312"/>
        <c:scaling>
          <c:orientation val="minMax"/>
        </c:scaling>
        <c:delete val="1"/>
        <c:axPos val="b"/>
        <c:numFmt formatCode="0%" sourceLinked="1"/>
        <c:majorTickMark val="none"/>
        <c:minorTickMark val="none"/>
        <c:tickLblPos val="nextTo"/>
        <c:crossAx val="874503648"/>
        <c:crosses val="max"/>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6768706655493"/>
          <c:y val="6.5648259358673314E-2"/>
          <c:w val="0.69001413284877855"/>
          <c:h val="0.88342587962775876"/>
        </c:manualLayout>
      </c:layout>
      <c:barChart>
        <c:barDir val="bar"/>
        <c:grouping val="clustered"/>
        <c:varyColors val="0"/>
        <c:ser>
          <c:idx val="0"/>
          <c:order val="0"/>
          <c:tx>
            <c:strRef>
              <c:f>Sheet1!$B$1</c:f>
              <c:strCache>
                <c:ptCount val="1"/>
                <c:pt idx="0">
                  <c:v>Percent experiencing inequity</c:v>
                </c:pt>
              </c:strCache>
            </c:strRef>
          </c:tx>
          <c:spPr>
            <a:solidFill>
              <a:schemeClr val="accent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CD23-4ABB-8E36-CADDB50BCE2E}"/>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3-CD23-4ABB-8E36-CADDB50BCE2E}"/>
              </c:ext>
            </c:extLst>
          </c:dPt>
          <c:dPt>
            <c:idx val="4"/>
            <c:invertIfNegative val="0"/>
            <c:bubble3D val="0"/>
            <c:extLst>
              <c:ext xmlns:c16="http://schemas.microsoft.com/office/drawing/2014/chart" uri="{C3380CC4-5D6E-409C-BE32-E72D297353CC}">
                <c16:uniqueId val="{00000000-CD23-4ABB-8E36-CADDB50BCE2E}"/>
              </c:ext>
            </c:extLst>
          </c:dPt>
          <c:dLbls>
            <c:dLbl>
              <c:idx val="0"/>
              <c:layout>
                <c:manualLayout>
                  <c:x val="-7.806275987849845E-2"/>
                  <c:y val="0"/>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23-4ABB-8E36-CADDB50BCE2E}"/>
                </c:ext>
              </c:extLst>
            </c:dLbl>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CD23-4ABB-8E36-CADDB50BCE2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Asian</c:v>
                </c:pt>
                <c:pt idx="1">
                  <c:v>White</c:v>
                </c:pt>
                <c:pt idx="2">
                  <c:v>Hmong</c:v>
                </c:pt>
              </c:strCache>
            </c:strRef>
          </c:cat>
          <c:val>
            <c:numRef>
              <c:f>Sheet1!$B$2:$B$4</c:f>
              <c:numCache>
                <c:formatCode>0%</c:formatCode>
                <c:ptCount val="3"/>
                <c:pt idx="0">
                  <c:v>0.22</c:v>
                </c:pt>
                <c:pt idx="1">
                  <c:v>0.25</c:v>
                </c:pt>
                <c:pt idx="2">
                  <c:v>0.49</c:v>
                </c:pt>
              </c:numCache>
            </c:numRef>
          </c:val>
          <c:extLst>
            <c:ext xmlns:c16="http://schemas.microsoft.com/office/drawing/2014/chart" uri="{C3380CC4-5D6E-409C-BE32-E72D297353CC}">
              <c16:uniqueId val="{00000002-CD23-4ABB-8E36-CADDB50BCE2E}"/>
            </c:ext>
          </c:extLst>
        </c:ser>
        <c:dLbls>
          <c:showLegendKey val="0"/>
          <c:showVal val="0"/>
          <c:showCatName val="0"/>
          <c:showSerName val="0"/>
          <c:showPercent val="0"/>
          <c:showBubbleSize val="0"/>
        </c:dLbls>
        <c:gapWidth val="34"/>
        <c:axId val="316831960"/>
        <c:axId val="316832944"/>
      </c:barChart>
      <c:catAx>
        <c:axId val="31683196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Century Gothic" panose="020B0502020202020204" pitchFamily="34" charset="0"/>
                <a:ea typeface="+mn-ea"/>
                <a:cs typeface="+mn-cs"/>
              </a:defRPr>
            </a:pPr>
            <a:endParaRPr lang="en-US"/>
          </a:p>
        </c:txPr>
        <c:crossAx val="316832944"/>
        <c:crosses val="autoZero"/>
        <c:auto val="1"/>
        <c:lblAlgn val="ctr"/>
        <c:lblOffset val="100"/>
        <c:noMultiLvlLbl val="0"/>
      </c:catAx>
      <c:valAx>
        <c:axId val="316832944"/>
        <c:scaling>
          <c:orientation val="minMax"/>
          <c:max val="1"/>
        </c:scaling>
        <c:delete val="1"/>
        <c:axPos val="b"/>
        <c:numFmt formatCode="0%" sourceLinked="1"/>
        <c:majorTickMark val="none"/>
        <c:minorTickMark val="none"/>
        <c:tickLblPos val="nextTo"/>
        <c:crossAx val="316831960"/>
        <c:crosses val="autoZero"/>
        <c:crossBetween val="between"/>
      </c:valAx>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0812-4EAE-B08A-FBAFFB299946}"/>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Group A</c:v>
                </c:pt>
                <c:pt idx="1">
                  <c:v>Group B</c:v>
                </c:pt>
              </c:strCache>
            </c:strRef>
          </c:cat>
          <c:val>
            <c:numRef>
              <c:f>Sheet1!$B$6:$B$7</c:f>
              <c:numCache>
                <c:formatCode>0%</c:formatCode>
                <c:ptCount val="2"/>
                <c:pt idx="0">
                  <c:v>0.14000000000000001</c:v>
                </c:pt>
                <c:pt idx="1">
                  <c:v>0.42</c:v>
                </c:pt>
              </c:numCache>
            </c:numRef>
          </c:val>
          <c:extLst>
            <c:ext xmlns:c16="http://schemas.microsoft.com/office/drawing/2014/chart" uri="{C3380CC4-5D6E-409C-BE32-E72D297353CC}">
              <c16:uniqueId val="{00000002-0812-4EAE-B08A-FBAFFB299946}"/>
            </c:ext>
          </c:extLst>
        </c:ser>
        <c:dLbls>
          <c:showLegendKey val="0"/>
          <c:showVal val="0"/>
          <c:showCatName val="0"/>
          <c:showSerName val="0"/>
          <c:showPercent val="0"/>
          <c:showBubbleSize val="0"/>
        </c:dLbls>
        <c:gapWidth val="32"/>
        <c:overlap val="-27"/>
        <c:axId val="1435318000"/>
        <c:axId val="1371148240"/>
      </c:barChart>
      <c:catAx>
        <c:axId val="143531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ysClr val="windowText" lastClr="000000"/>
                </a:solidFill>
                <a:latin typeface="Century Gothic" panose="020B0502020202020204" pitchFamily="34" charset="0"/>
                <a:ea typeface="+mn-ea"/>
                <a:cs typeface="+mn-cs"/>
              </a:defRPr>
            </a:pPr>
            <a:endParaRPr lang="en-US"/>
          </a:p>
        </c:txPr>
        <c:crossAx val="1371148240"/>
        <c:crosses val="autoZero"/>
        <c:auto val="1"/>
        <c:lblAlgn val="ctr"/>
        <c:lblOffset val="100"/>
        <c:noMultiLvlLbl val="0"/>
      </c:catAx>
      <c:valAx>
        <c:axId val="137114824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43531800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0812-4EAE-B08A-FBAFFB299946}"/>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Group A</c:v>
                </c:pt>
                <c:pt idx="1">
                  <c:v>Group B</c:v>
                </c:pt>
              </c:strCache>
            </c:strRef>
          </c:cat>
          <c:val>
            <c:numRef>
              <c:f>Sheet1!$B$6:$B$7</c:f>
              <c:numCache>
                <c:formatCode>0%</c:formatCode>
                <c:ptCount val="2"/>
                <c:pt idx="0">
                  <c:v>0.14000000000000001</c:v>
                </c:pt>
                <c:pt idx="1">
                  <c:v>0.42</c:v>
                </c:pt>
              </c:numCache>
            </c:numRef>
          </c:val>
          <c:extLst>
            <c:ext xmlns:c16="http://schemas.microsoft.com/office/drawing/2014/chart" uri="{C3380CC4-5D6E-409C-BE32-E72D297353CC}">
              <c16:uniqueId val="{00000002-0812-4EAE-B08A-FBAFFB299946}"/>
            </c:ext>
          </c:extLst>
        </c:ser>
        <c:dLbls>
          <c:showLegendKey val="0"/>
          <c:showVal val="0"/>
          <c:showCatName val="0"/>
          <c:showSerName val="0"/>
          <c:showPercent val="0"/>
          <c:showBubbleSize val="0"/>
        </c:dLbls>
        <c:gapWidth val="32"/>
        <c:overlap val="-27"/>
        <c:axId val="1435318000"/>
        <c:axId val="1371148240"/>
      </c:barChart>
      <c:catAx>
        <c:axId val="143531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ysClr val="windowText" lastClr="000000"/>
                </a:solidFill>
                <a:latin typeface="Century Gothic" panose="020B0502020202020204" pitchFamily="34" charset="0"/>
                <a:ea typeface="+mn-ea"/>
                <a:cs typeface="+mn-cs"/>
              </a:defRPr>
            </a:pPr>
            <a:endParaRPr lang="en-US"/>
          </a:p>
        </c:txPr>
        <c:crossAx val="1371148240"/>
        <c:crosses val="autoZero"/>
        <c:auto val="1"/>
        <c:lblAlgn val="ctr"/>
        <c:lblOffset val="100"/>
        <c:noMultiLvlLbl val="0"/>
      </c:catAx>
      <c:valAx>
        <c:axId val="137114824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43531800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2D8D-4222-B8EC-291272D0C992}"/>
              </c:ext>
            </c:extLst>
          </c:dPt>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Group A</c:v>
                </c:pt>
                <c:pt idx="1">
                  <c:v>Group B</c:v>
                </c:pt>
              </c:strCache>
            </c:strRef>
          </c:cat>
          <c:val>
            <c:numRef>
              <c:f>Sheet1!$B$3:$B$4</c:f>
              <c:numCache>
                <c:formatCode>0%</c:formatCode>
                <c:ptCount val="2"/>
                <c:pt idx="0">
                  <c:v>0.26</c:v>
                </c:pt>
                <c:pt idx="1">
                  <c:v>0.03</c:v>
                </c:pt>
              </c:numCache>
            </c:numRef>
          </c:val>
          <c:extLst>
            <c:ext xmlns:c16="http://schemas.microsoft.com/office/drawing/2014/chart" uri="{C3380CC4-5D6E-409C-BE32-E72D297353CC}">
              <c16:uniqueId val="{00000002-2D8D-4222-B8EC-291272D0C992}"/>
            </c:ext>
          </c:extLst>
        </c:ser>
        <c:dLbls>
          <c:showLegendKey val="0"/>
          <c:showVal val="0"/>
          <c:showCatName val="0"/>
          <c:showSerName val="0"/>
          <c:showPercent val="0"/>
          <c:showBubbleSize val="0"/>
        </c:dLbls>
        <c:gapWidth val="32"/>
        <c:overlap val="-27"/>
        <c:axId val="1435318000"/>
        <c:axId val="1371148240"/>
      </c:barChart>
      <c:catAx>
        <c:axId val="143531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ysClr val="windowText" lastClr="000000"/>
                </a:solidFill>
                <a:latin typeface="Century Gothic" panose="020B0502020202020204" pitchFamily="34" charset="0"/>
                <a:ea typeface="+mn-ea"/>
                <a:cs typeface="+mn-cs"/>
              </a:defRPr>
            </a:pPr>
            <a:endParaRPr lang="en-US"/>
          </a:p>
        </c:txPr>
        <c:crossAx val="1371148240"/>
        <c:crosses val="autoZero"/>
        <c:auto val="1"/>
        <c:lblAlgn val="ctr"/>
        <c:lblOffset val="100"/>
        <c:noMultiLvlLbl val="0"/>
      </c:catAx>
      <c:valAx>
        <c:axId val="137114824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43531800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333333333333333E-2"/>
          <c:y val="0.12037037037037036"/>
          <c:w val="0.85151515151515156"/>
          <c:h val="0.75503062117235342"/>
        </c:manualLayout>
      </c:layout>
      <c:areaChart>
        <c:grouping val="standard"/>
        <c:varyColors val="0"/>
        <c:ser>
          <c:idx val="1"/>
          <c:order val="1"/>
          <c:tx>
            <c:strRef>
              <c:f>'Bar with threshold'!$C$3</c:f>
              <c:strCache>
                <c:ptCount val="1"/>
                <c:pt idx="0">
                  <c:v>Goal </c:v>
                </c:pt>
              </c:strCache>
            </c:strRef>
          </c:tx>
          <c:spPr>
            <a:solidFill>
              <a:schemeClr val="bg1">
                <a:lumMod val="85000"/>
              </a:schemeClr>
            </a:solidFill>
            <a:ln>
              <a:no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0-1A03-4FFA-B1FC-497C9E43EF57}"/>
                </c:ext>
              </c:extLst>
            </c:dLbl>
            <c:dLbl>
              <c:idx val="1"/>
              <c:delete val="1"/>
              <c:extLst>
                <c:ext xmlns:c15="http://schemas.microsoft.com/office/drawing/2012/chart" uri="{CE6537A1-D6FC-4f65-9D91-7224C49458BB}"/>
                <c:ext xmlns:c16="http://schemas.microsoft.com/office/drawing/2014/chart" uri="{C3380CC4-5D6E-409C-BE32-E72D297353CC}">
                  <c16:uniqueId val="{00000001-1A03-4FFA-B1FC-497C9E43EF57}"/>
                </c:ext>
              </c:extLst>
            </c:dLbl>
            <c:dLbl>
              <c:idx val="2"/>
              <c:delete val="1"/>
              <c:extLst>
                <c:ext xmlns:c15="http://schemas.microsoft.com/office/drawing/2012/chart" uri="{CE6537A1-D6FC-4f65-9D91-7224C49458BB}"/>
                <c:ext xmlns:c16="http://schemas.microsoft.com/office/drawing/2014/chart" uri="{C3380CC4-5D6E-409C-BE32-E72D297353CC}">
                  <c16:uniqueId val="{00000002-1A03-4FFA-B1FC-497C9E43EF57}"/>
                </c:ext>
              </c:extLst>
            </c:dLbl>
            <c:dLbl>
              <c:idx val="3"/>
              <c:delete val="1"/>
              <c:extLst>
                <c:ext xmlns:c15="http://schemas.microsoft.com/office/drawing/2012/chart" uri="{CE6537A1-D6FC-4f65-9D91-7224C49458BB}"/>
                <c:ext xmlns:c16="http://schemas.microsoft.com/office/drawing/2014/chart" uri="{C3380CC4-5D6E-409C-BE32-E72D297353CC}">
                  <c16:uniqueId val="{00000003-1A03-4FFA-B1FC-497C9E43EF57}"/>
                </c:ext>
              </c:extLst>
            </c:dLbl>
            <c:dLbl>
              <c:idx val="4"/>
              <c:delete val="1"/>
              <c:extLst>
                <c:ext xmlns:c15="http://schemas.microsoft.com/office/drawing/2012/chart" uri="{CE6537A1-D6FC-4f65-9D91-7224C49458BB}"/>
                <c:ext xmlns:c16="http://schemas.microsoft.com/office/drawing/2014/chart" uri="{C3380CC4-5D6E-409C-BE32-E72D297353CC}">
                  <c16:uniqueId val="{00000004-1A03-4FFA-B1FC-497C9E43EF57}"/>
                </c:ext>
              </c:extLst>
            </c:dLbl>
            <c:dLbl>
              <c:idx val="5"/>
              <c:delete val="1"/>
              <c:extLst>
                <c:ext xmlns:c15="http://schemas.microsoft.com/office/drawing/2012/chart" uri="{CE6537A1-D6FC-4f65-9D91-7224C49458BB}"/>
                <c:ext xmlns:c16="http://schemas.microsoft.com/office/drawing/2014/chart" uri="{C3380CC4-5D6E-409C-BE32-E72D297353CC}">
                  <c16:uniqueId val="{00000005-1A03-4FFA-B1FC-497C9E43EF57}"/>
                </c:ext>
              </c:extLst>
            </c:dLbl>
            <c:dLbl>
              <c:idx val="6"/>
              <c:layout>
                <c:manualLayout>
                  <c:x val="0.17776013621567141"/>
                  <c:y val="-0.2660129689671144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Century Gothic" panose="020B0502020202020204" pitchFamily="34" charset="0"/>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1A03-4FFA-B1FC-497C9E43EF57}"/>
                </c:ext>
              </c:extLst>
            </c:dLbl>
            <c:dLbl>
              <c:idx val="7"/>
              <c:delete val="1"/>
              <c:extLst>
                <c:ext xmlns:c15="http://schemas.microsoft.com/office/drawing/2012/chart" uri="{CE6537A1-D6FC-4f65-9D91-7224C49458BB}"/>
                <c:ext xmlns:c16="http://schemas.microsoft.com/office/drawing/2014/chart" uri="{C3380CC4-5D6E-409C-BE32-E72D297353CC}">
                  <c16:uniqueId val="{00000007-1A03-4FFA-B1FC-497C9E43EF5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'Bar with threshold'!$A$4:$A$11</c:f>
              <c:strCache>
                <c:ptCount val="7"/>
                <c:pt idx="1">
                  <c:v>A</c:v>
                </c:pt>
                <c:pt idx="2">
                  <c:v>B</c:v>
                </c:pt>
                <c:pt idx="3">
                  <c:v>C</c:v>
                </c:pt>
                <c:pt idx="4">
                  <c:v>D</c:v>
                </c:pt>
                <c:pt idx="5">
                  <c:v>E</c:v>
                </c:pt>
                <c:pt idx="6">
                  <c:v>F</c:v>
                </c:pt>
              </c:strCache>
            </c:strRef>
          </c:cat>
          <c:val>
            <c:numRef>
              <c:f>'Bar with threshold'!$C$4:$C$11</c:f>
              <c:numCache>
                <c:formatCode>0%</c:formatCode>
                <c:ptCount val="8"/>
                <c:pt idx="0">
                  <c:v>0.7</c:v>
                </c:pt>
                <c:pt idx="1">
                  <c:v>0.7</c:v>
                </c:pt>
                <c:pt idx="2">
                  <c:v>0.7</c:v>
                </c:pt>
                <c:pt idx="3">
                  <c:v>0.7</c:v>
                </c:pt>
                <c:pt idx="4">
                  <c:v>0.7</c:v>
                </c:pt>
                <c:pt idx="5">
                  <c:v>0.7</c:v>
                </c:pt>
                <c:pt idx="6">
                  <c:v>0.7</c:v>
                </c:pt>
                <c:pt idx="7">
                  <c:v>0.7</c:v>
                </c:pt>
              </c:numCache>
            </c:numRef>
          </c:val>
          <c:extLst>
            <c:ext xmlns:c16="http://schemas.microsoft.com/office/drawing/2014/chart" uri="{C3380CC4-5D6E-409C-BE32-E72D297353CC}">
              <c16:uniqueId val="{00000008-1A03-4FFA-B1FC-497C9E43EF57}"/>
            </c:ext>
          </c:extLst>
        </c:ser>
        <c:dLbls>
          <c:showLegendKey val="0"/>
          <c:showVal val="0"/>
          <c:showCatName val="0"/>
          <c:showSerName val="0"/>
          <c:showPercent val="0"/>
          <c:showBubbleSize val="0"/>
        </c:dLbls>
        <c:axId val="436848296"/>
        <c:axId val="436846984"/>
      </c:areaChart>
      <c:barChart>
        <c:barDir val="col"/>
        <c:grouping val="clustered"/>
        <c:varyColors val="0"/>
        <c:ser>
          <c:idx val="0"/>
          <c:order val="0"/>
          <c:tx>
            <c:strRef>
              <c:f>'Bar with threshold'!$B$3</c:f>
              <c:strCache>
                <c:ptCount val="1"/>
                <c:pt idx="0">
                  <c:v>Percent Completion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 with threshold'!$A$4:$A$11</c:f>
              <c:strCache>
                <c:ptCount val="7"/>
                <c:pt idx="1">
                  <c:v>A</c:v>
                </c:pt>
                <c:pt idx="2">
                  <c:v>B</c:v>
                </c:pt>
                <c:pt idx="3">
                  <c:v>C</c:v>
                </c:pt>
                <c:pt idx="4">
                  <c:v>D</c:v>
                </c:pt>
                <c:pt idx="5">
                  <c:v>E</c:v>
                </c:pt>
                <c:pt idx="6">
                  <c:v>F</c:v>
                </c:pt>
              </c:strCache>
            </c:strRef>
          </c:cat>
          <c:val>
            <c:numRef>
              <c:f>'Bar with threshold'!$B$4:$B$11</c:f>
              <c:numCache>
                <c:formatCode>0%</c:formatCode>
                <c:ptCount val="8"/>
                <c:pt idx="1">
                  <c:v>0.63</c:v>
                </c:pt>
                <c:pt idx="2">
                  <c:v>0.74</c:v>
                </c:pt>
                <c:pt idx="3">
                  <c:v>0.87</c:v>
                </c:pt>
                <c:pt idx="4">
                  <c:v>0.55000000000000004</c:v>
                </c:pt>
                <c:pt idx="5">
                  <c:v>0.32</c:v>
                </c:pt>
                <c:pt idx="6">
                  <c:v>0.78</c:v>
                </c:pt>
              </c:numCache>
            </c:numRef>
          </c:val>
          <c:extLst>
            <c:ext xmlns:c16="http://schemas.microsoft.com/office/drawing/2014/chart" uri="{C3380CC4-5D6E-409C-BE32-E72D297353CC}">
              <c16:uniqueId val="{00000009-1A03-4FFA-B1FC-497C9E43EF57}"/>
            </c:ext>
          </c:extLst>
        </c:ser>
        <c:dLbls>
          <c:showLegendKey val="0"/>
          <c:showVal val="0"/>
          <c:showCatName val="0"/>
          <c:showSerName val="0"/>
          <c:showPercent val="0"/>
          <c:showBubbleSize val="0"/>
        </c:dLbls>
        <c:gapWidth val="29"/>
        <c:overlap val="-27"/>
        <c:axId val="436848296"/>
        <c:axId val="436846984"/>
      </c:barChart>
      <c:catAx>
        <c:axId val="436848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6846984"/>
        <c:crosses val="autoZero"/>
        <c:auto val="1"/>
        <c:lblAlgn val="ctr"/>
        <c:lblOffset val="100"/>
        <c:noMultiLvlLbl val="0"/>
      </c:catAx>
      <c:valAx>
        <c:axId val="436846984"/>
        <c:scaling>
          <c:orientation val="minMax"/>
        </c:scaling>
        <c:delete val="1"/>
        <c:axPos val="l"/>
        <c:numFmt formatCode="0%" sourceLinked="1"/>
        <c:majorTickMark val="none"/>
        <c:minorTickMark val="none"/>
        <c:tickLblPos val="nextTo"/>
        <c:crossAx val="436848296"/>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333333333333333E-2"/>
          <c:y val="0.12037037037037036"/>
          <c:w val="0.92397244941827716"/>
          <c:h val="0.75503062117235342"/>
        </c:manualLayout>
      </c:layout>
      <c:areaChart>
        <c:grouping val="standard"/>
        <c:varyColors val="0"/>
        <c:ser>
          <c:idx val="1"/>
          <c:order val="1"/>
          <c:tx>
            <c:strRef>
              <c:f>'Bar with threshold'!$C$3</c:f>
              <c:strCache>
                <c:ptCount val="1"/>
                <c:pt idx="0">
                  <c:v>Goal </c:v>
                </c:pt>
              </c:strCache>
            </c:strRef>
          </c:tx>
          <c:spPr>
            <a:solidFill>
              <a:srgbClr val="F09634"/>
            </a:solidFill>
            <a:ln>
              <a:no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0-9C80-465B-915E-EBF3D53C9BBE}"/>
                </c:ext>
              </c:extLst>
            </c:dLbl>
            <c:dLbl>
              <c:idx val="1"/>
              <c:delete val="1"/>
              <c:extLst>
                <c:ext xmlns:c15="http://schemas.microsoft.com/office/drawing/2012/chart" uri="{CE6537A1-D6FC-4f65-9D91-7224C49458BB}"/>
                <c:ext xmlns:c16="http://schemas.microsoft.com/office/drawing/2014/chart" uri="{C3380CC4-5D6E-409C-BE32-E72D297353CC}">
                  <c16:uniqueId val="{00000001-9C80-465B-915E-EBF3D53C9BBE}"/>
                </c:ext>
              </c:extLst>
            </c:dLbl>
            <c:dLbl>
              <c:idx val="2"/>
              <c:delete val="1"/>
              <c:extLst>
                <c:ext xmlns:c15="http://schemas.microsoft.com/office/drawing/2012/chart" uri="{CE6537A1-D6FC-4f65-9D91-7224C49458BB}"/>
                <c:ext xmlns:c16="http://schemas.microsoft.com/office/drawing/2014/chart" uri="{C3380CC4-5D6E-409C-BE32-E72D297353CC}">
                  <c16:uniqueId val="{00000002-9C80-465B-915E-EBF3D53C9BBE}"/>
                </c:ext>
              </c:extLst>
            </c:dLbl>
            <c:dLbl>
              <c:idx val="3"/>
              <c:delete val="1"/>
              <c:extLst>
                <c:ext xmlns:c15="http://schemas.microsoft.com/office/drawing/2012/chart" uri="{CE6537A1-D6FC-4f65-9D91-7224C49458BB}"/>
                <c:ext xmlns:c16="http://schemas.microsoft.com/office/drawing/2014/chart" uri="{C3380CC4-5D6E-409C-BE32-E72D297353CC}">
                  <c16:uniqueId val="{00000003-9C80-465B-915E-EBF3D53C9BBE}"/>
                </c:ext>
              </c:extLst>
            </c:dLbl>
            <c:dLbl>
              <c:idx val="4"/>
              <c:delete val="1"/>
              <c:extLst>
                <c:ext xmlns:c15="http://schemas.microsoft.com/office/drawing/2012/chart" uri="{CE6537A1-D6FC-4f65-9D91-7224C49458BB}"/>
                <c:ext xmlns:c16="http://schemas.microsoft.com/office/drawing/2014/chart" uri="{C3380CC4-5D6E-409C-BE32-E72D297353CC}">
                  <c16:uniqueId val="{00000004-9C80-465B-915E-EBF3D53C9BBE}"/>
                </c:ext>
              </c:extLst>
            </c:dLbl>
            <c:dLbl>
              <c:idx val="5"/>
              <c:delete val="1"/>
              <c:extLst>
                <c:ext xmlns:c15="http://schemas.microsoft.com/office/drawing/2012/chart" uri="{CE6537A1-D6FC-4f65-9D91-7224C49458BB}"/>
                <c:ext xmlns:c16="http://schemas.microsoft.com/office/drawing/2014/chart" uri="{C3380CC4-5D6E-409C-BE32-E72D297353CC}">
                  <c16:uniqueId val="{00000005-9C80-465B-915E-EBF3D53C9BBE}"/>
                </c:ext>
              </c:extLst>
            </c:dLbl>
            <c:dLbl>
              <c:idx val="6"/>
              <c:layout>
                <c:manualLayout>
                  <c:x val="0.17776013621567141"/>
                  <c:y val="-0.26601296896711446"/>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Rounded MT Bold" panose="020F0704030504030204" pitchFamily="34" charset="0"/>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9C80-465B-915E-EBF3D53C9BBE}"/>
                </c:ext>
              </c:extLst>
            </c:dLbl>
            <c:dLbl>
              <c:idx val="7"/>
              <c:delete val="1"/>
              <c:extLst>
                <c:ext xmlns:c15="http://schemas.microsoft.com/office/drawing/2012/chart" uri="{CE6537A1-D6FC-4f65-9D91-7224C49458BB}"/>
                <c:ext xmlns:c16="http://schemas.microsoft.com/office/drawing/2014/chart" uri="{C3380CC4-5D6E-409C-BE32-E72D297353CC}">
                  <c16:uniqueId val="{00000007-9C80-465B-915E-EBF3D53C9B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Rounded MT Bold" panose="020F07040305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'Bar with threshold'!$A$4:$A$11</c:f>
              <c:strCache>
                <c:ptCount val="7"/>
                <c:pt idx="1">
                  <c:v>A</c:v>
                </c:pt>
                <c:pt idx="2">
                  <c:v>B</c:v>
                </c:pt>
                <c:pt idx="3">
                  <c:v>C</c:v>
                </c:pt>
                <c:pt idx="4">
                  <c:v>D</c:v>
                </c:pt>
                <c:pt idx="5">
                  <c:v>E</c:v>
                </c:pt>
                <c:pt idx="6">
                  <c:v>F</c:v>
                </c:pt>
              </c:strCache>
            </c:strRef>
          </c:cat>
          <c:val>
            <c:numRef>
              <c:f>'Bar with threshold'!$C$4:$C$11</c:f>
              <c:numCache>
                <c:formatCode>0%</c:formatCode>
                <c:ptCount val="8"/>
                <c:pt idx="0">
                  <c:v>0.7</c:v>
                </c:pt>
                <c:pt idx="1">
                  <c:v>0.7</c:v>
                </c:pt>
                <c:pt idx="2">
                  <c:v>0.7</c:v>
                </c:pt>
                <c:pt idx="3">
                  <c:v>0.7</c:v>
                </c:pt>
                <c:pt idx="4">
                  <c:v>0.7</c:v>
                </c:pt>
                <c:pt idx="5">
                  <c:v>0.7</c:v>
                </c:pt>
                <c:pt idx="6">
                  <c:v>0.7</c:v>
                </c:pt>
                <c:pt idx="7">
                  <c:v>0.7</c:v>
                </c:pt>
              </c:numCache>
            </c:numRef>
          </c:val>
          <c:extLst>
            <c:ext xmlns:c16="http://schemas.microsoft.com/office/drawing/2014/chart" uri="{C3380CC4-5D6E-409C-BE32-E72D297353CC}">
              <c16:uniqueId val="{00000008-9C80-465B-915E-EBF3D53C9BBE}"/>
            </c:ext>
          </c:extLst>
        </c:ser>
        <c:dLbls>
          <c:showLegendKey val="0"/>
          <c:showVal val="0"/>
          <c:showCatName val="0"/>
          <c:showSerName val="0"/>
          <c:showPercent val="0"/>
          <c:showBubbleSize val="0"/>
        </c:dLbls>
        <c:axId val="436848296"/>
        <c:axId val="436846984"/>
      </c:areaChart>
      <c:barChart>
        <c:barDir val="col"/>
        <c:grouping val="clustered"/>
        <c:varyColors val="0"/>
        <c:ser>
          <c:idx val="0"/>
          <c:order val="0"/>
          <c:tx>
            <c:strRef>
              <c:f>'Bar with threshold'!$B$3</c:f>
              <c:strCache>
                <c:ptCount val="1"/>
                <c:pt idx="0">
                  <c:v>Percent Completion</c:v>
                </c:pt>
              </c:strCache>
            </c:strRef>
          </c:tx>
          <c:spPr>
            <a:solidFill>
              <a:srgbClr val="00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Bahnschrift" panose="020B0502040204020203"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 with threshold'!$A$4:$A$11</c:f>
              <c:strCache>
                <c:ptCount val="7"/>
                <c:pt idx="1">
                  <c:v>A</c:v>
                </c:pt>
                <c:pt idx="2">
                  <c:v>B</c:v>
                </c:pt>
                <c:pt idx="3">
                  <c:v>C</c:v>
                </c:pt>
                <c:pt idx="4">
                  <c:v>D</c:v>
                </c:pt>
                <c:pt idx="5">
                  <c:v>E</c:v>
                </c:pt>
                <c:pt idx="6">
                  <c:v>F</c:v>
                </c:pt>
              </c:strCache>
            </c:strRef>
          </c:cat>
          <c:val>
            <c:numRef>
              <c:f>'Bar with threshold'!$B$4:$B$11</c:f>
              <c:numCache>
                <c:formatCode>0%</c:formatCode>
                <c:ptCount val="8"/>
                <c:pt idx="1">
                  <c:v>0.63</c:v>
                </c:pt>
                <c:pt idx="2">
                  <c:v>0.74</c:v>
                </c:pt>
                <c:pt idx="3">
                  <c:v>0.87</c:v>
                </c:pt>
                <c:pt idx="4">
                  <c:v>0.55000000000000004</c:v>
                </c:pt>
                <c:pt idx="5">
                  <c:v>0.32</c:v>
                </c:pt>
                <c:pt idx="6">
                  <c:v>0.78</c:v>
                </c:pt>
              </c:numCache>
            </c:numRef>
          </c:val>
          <c:extLst>
            <c:ext xmlns:c16="http://schemas.microsoft.com/office/drawing/2014/chart" uri="{C3380CC4-5D6E-409C-BE32-E72D297353CC}">
              <c16:uniqueId val="{00000009-9C80-465B-915E-EBF3D53C9BBE}"/>
            </c:ext>
          </c:extLst>
        </c:ser>
        <c:dLbls>
          <c:showLegendKey val="0"/>
          <c:showVal val="0"/>
          <c:showCatName val="0"/>
          <c:showSerName val="0"/>
          <c:showPercent val="0"/>
          <c:showBubbleSize val="0"/>
        </c:dLbls>
        <c:gapWidth val="29"/>
        <c:overlap val="-27"/>
        <c:axId val="436848296"/>
        <c:axId val="436846984"/>
      </c:barChart>
      <c:catAx>
        <c:axId val="436848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6846984"/>
        <c:crosses val="autoZero"/>
        <c:auto val="1"/>
        <c:lblAlgn val="ctr"/>
        <c:lblOffset val="100"/>
        <c:noMultiLvlLbl val="0"/>
      </c:catAx>
      <c:valAx>
        <c:axId val="436846984"/>
        <c:scaling>
          <c:orientation val="minMax"/>
        </c:scaling>
        <c:delete val="1"/>
        <c:axPos val="l"/>
        <c:numFmt formatCode="0%" sourceLinked="1"/>
        <c:majorTickMark val="none"/>
        <c:minorTickMark val="none"/>
        <c:tickLblPos val="nextTo"/>
        <c:crossAx val="436848296"/>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solidFill>
                  <a:schemeClr val="tx1"/>
                </a:solidFill>
                <a:latin typeface="Century Gothic" panose="020B0502020202020204" pitchFamily="34" charset="0"/>
              </a:rPr>
              <a:t>The majority of</a:t>
            </a:r>
            <a:r>
              <a:rPr lang="en-US" sz="2800" baseline="0" dirty="0">
                <a:solidFill>
                  <a:schemeClr val="tx1"/>
                </a:solidFill>
                <a:latin typeface="Century Gothic" panose="020B0502020202020204" pitchFamily="34" charset="0"/>
              </a:rPr>
              <a:t> public health </a:t>
            </a:r>
            <a:r>
              <a:rPr lang="en-US" sz="2800" dirty="0">
                <a:solidFill>
                  <a:schemeClr val="tx1"/>
                </a:solidFill>
                <a:latin typeface="Century Gothic" panose="020B0502020202020204" pitchFamily="34" charset="0"/>
              </a:rPr>
              <a:t>staff prefer </a:t>
            </a:r>
            <a:r>
              <a:rPr lang="en-US" sz="2800" b="1" dirty="0">
                <a:solidFill>
                  <a:schemeClr val="accent6"/>
                </a:solidFill>
                <a:latin typeface="Century Gothic" panose="020B0502020202020204" pitchFamily="34" charset="0"/>
              </a:rPr>
              <a:t>oranges.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7736-40A8-ADB7-6E3BB8FDB563}"/>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7736-40A8-ADB7-6E3BB8FDB563}"/>
              </c:ext>
            </c:extLst>
          </c:dPt>
          <c:dPt>
            <c:idx val="2"/>
            <c:bubble3D val="0"/>
            <c:spPr>
              <a:solidFill>
                <a:srgbClr val="DC8C10"/>
              </a:solidFill>
              <a:ln w="19050">
                <a:solidFill>
                  <a:schemeClr val="lt1"/>
                </a:solidFill>
              </a:ln>
              <a:effectLst/>
            </c:spPr>
            <c:extLst>
              <c:ext xmlns:c16="http://schemas.microsoft.com/office/drawing/2014/chart" uri="{C3380CC4-5D6E-409C-BE32-E72D297353CC}">
                <c16:uniqueId val="{00000005-7736-40A8-ADB7-6E3BB8FDB563}"/>
              </c:ext>
            </c:extLst>
          </c:dPt>
          <c:dLbls>
            <c:dLbl>
              <c:idx val="0"/>
              <c:layout>
                <c:manualLayout>
                  <c:x val="-3.944773175542416E-2"/>
                  <c:y val="6.6501724690897429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011834319526628"/>
                      <c:h val="0.14044887780548626"/>
                    </c:manualLayout>
                  </c15:layout>
                </c:ext>
                <c:ext xmlns:c16="http://schemas.microsoft.com/office/drawing/2014/chart" uri="{C3380CC4-5D6E-409C-BE32-E72D297353CC}">
                  <c16:uniqueId val="{00000001-7736-40A8-ADB7-6E3BB8FDB563}"/>
                </c:ext>
              </c:extLst>
            </c:dLbl>
            <c:dLbl>
              <c:idx val="1"/>
              <c:layout>
                <c:manualLayout>
                  <c:x val="-1.0519395134779751E-2"/>
                  <c:y val="-5.6525222377128169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385535831689678"/>
                      <c:h val="0.14044887780548626"/>
                    </c:manualLayout>
                  </c15:layout>
                </c:ext>
                <c:ext xmlns:c16="http://schemas.microsoft.com/office/drawing/2014/chart" uri="{C3380CC4-5D6E-409C-BE32-E72D297353CC}">
                  <c16:uniqueId val="{00000003-7736-40A8-ADB7-6E3BB8FDB563}"/>
                </c:ext>
              </c:extLst>
            </c:dLbl>
            <c:dLbl>
              <c:idx val="2"/>
              <c:tx>
                <c:rich>
                  <a:bodyPr/>
                  <a:lstStyle/>
                  <a:p>
                    <a:fld id="{58124E9C-06E5-436B-8A70-4CF36547B002}" type="CATEGORYNAME">
                      <a:rPr lang="en-US" b="1">
                        <a:solidFill>
                          <a:schemeClr val="accent6"/>
                        </a:solidFill>
                      </a:rPr>
                      <a:pPr/>
                      <a:t>[CATEGORY NAME]</a:t>
                    </a:fld>
                    <a:r>
                      <a:rPr lang="en-US" baseline="0" dirty="0"/>
                      <a:t>, </a:t>
                    </a:r>
                    <a:fld id="{71CBCC6F-1EA4-4453-8A15-9F98733B0056}" type="VALUE">
                      <a:rPr lang="en-US" b="1" baseline="0"/>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736-40A8-ADB7-6E3BB8FDB56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Sheet1!$A$1:$A$3</c:f>
              <c:strCache>
                <c:ptCount val="3"/>
                <c:pt idx="0">
                  <c:v>Apples</c:v>
                </c:pt>
                <c:pt idx="1">
                  <c:v>Bananas</c:v>
                </c:pt>
                <c:pt idx="2">
                  <c:v>Oranges</c:v>
                </c:pt>
              </c:strCache>
            </c:strRef>
          </c:cat>
          <c:val>
            <c:numRef>
              <c:f>Sheet1!$B$1:$B$3</c:f>
              <c:numCache>
                <c:formatCode>0%</c:formatCode>
                <c:ptCount val="3"/>
                <c:pt idx="0">
                  <c:v>0.32</c:v>
                </c:pt>
                <c:pt idx="1">
                  <c:v>0.14000000000000001</c:v>
                </c:pt>
                <c:pt idx="2">
                  <c:v>0.54</c:v>
                </c:pt>
              </c:numCache>
            </c:numRef>
          </c:val>
          <c:extLst>
            <c:ext xmlns:c16="http://schemas.microsoft.com/office/drawing/2014/chart" uri="{C3380CC4-5D6E-409C-BE32-E72D297353CC}">
              <c16:uniqueId val="{00000006-7736-40A8-ADB7-6E3BB8FDB56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1453952871277"/>
          <c:y val="0.12588018927211564"/>
          <c:w val="0.70068043692340654"/>
          <c:h val="0.7857983069017781"/>
        </c:manualLayout>
      </c:layout>
      <c:pieChart>
        <c:varyColors val="1"/>
        <c:ser>
          <c:idx val="0"/>
          <c:order val="0"/>
          <c:tx>
            <c:strRef>
              <c:f>Sheet2!$B$1</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7B-45E4-AED3-A8BA6FFFAB3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C7B-45E4-AED3-A8BA6FFFAB3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7B-45E4-AED3-A8BA6FFFAB3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C7B-45E4-AED3-A8BA6FFFAB3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C7B-45E4-AED3-A8BA6FFFAB3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C7B-45E4-AED3-A8BA6FFFAB3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C7B-45E4-AED3-A8BA6FFFAB30}"/>
              </c:ext>
            </c:extLst>
          </c:dPt>
          <c:dLbls>
            <c:dLbl>
              <c:idx val="4"/>
              <c:layout>
                <c:manualLayout>
                  <c:x val="1.5508308714157983E-2"/>
                  <c:y val="3.3729436989390411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5"/>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C7B-45E4-AED3-A8BA6FFFAB30}"/>
                </c:ext>
              </c:extLst>
            </c:dLbl>
            <c:dLbl>
              <c:idx val="5"/>
              <c:layout>
                <c:manualLayout>
                  <c:x val="1.3514794167212615E-2"/>
                  <c:y val="2.032789915345088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6"/>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C7B-45E4-AED3-A8BA6FFFAB30}"/>
                </c:ext>
              </c:extLst>
            </c:dLbl>
            <c:dLbl>
              <c:idx val="6"/>
              <c:layout>
                <c:manualLayout>
                  <c:x val="9.8788348997639497E-2"/>
                  <c:y val="6.1717455565800687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lumMod val="5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C7B-45E4-AED3-A8BA6FFFAB3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Sheet2!$A$2:$A$8</c:f>
              <c:strCache>
                <c:ptCount val="7"/>
                <c:pt idx="0">
                  <c:v>Oranges</c:v>
                </c:pt>
                <c:pt idx="1">
                  <c:v>Apples</c:v>
                </c:pt>
                <c:pt idx="2">
                  <c:v>Bananas</c:v>
                </c:pt>
                <c:pt idx="3">
                  <c:v>Grapes</c:v>
                </c:pt>
                <c:pt idx="4">
                  <c:v>Mango</c:v>
                </c:pt>
                <c:pt idx="5">
                  <c:v>Lychee</c:v>
                </c:pt>
                <c:pt idx="6">
                  <c:v>Papaya</c:v>
                </c:pt>
              </c:strCache>
            </c:strRef>
          </c:cat>
          <c:val>
            <c:numRef>
              <c:f>Sheet2!$B$2:$B$8</c:f>
              <c:numCache>
                <c:formatCode>0%</c:formatCode>
                <c:ptCount val="7"/>
                <c:pt idx="0">
                  <c:v>0.33</c:v>
                </c:pt>
                <c:pt idx="1">
                  <c:v>0.28999999999999998</c:v>
                </c:pt>
                <c:pt idx="2">
                  <c:v>0.18</c:v>
                </c:pt>
                <c:pt idx="3">
                  <c:v>0.09</c:v>
                </c:pt>
                <c:pt idx="4">
                  <c:v>0.06</c:v>
                </c:pt>
                <c:pt idx="5">
                  <c:v>0.03</c:v>
                </c:pt>
                <c:pt idx="6">
                  <c:v>0.02</c:v>
                </c:pt>
              </c:numCache>
            </c:numRef>
          </c:val>
          <c:extLst>
            <c:ext xmlns:c16="http://schemas.microsoft.com/office/drawing/2014/chart" uri="{C3380CC4-5D6E-409C-BE32-E72D297353CC}">
              <c16:uniqueId val="{0000000E-6C7B-45E4-AED3-A8BA6FFFAB3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0.0719</cdr:y>
    </cdr:from>
    <cdr:to>
      <cdr:x>1</cdr:x>
      <cdr:y>0.19935</cdr:y>
    </cdr:to>
    <cdr:sp macro="" textlink="">
      <cdr:nvSpPr>
        <cdr:cNvPr id="2" name="TextBox 1"/>
        <cdr:cNvSpPr txBox="1"/>
      </cdr:nvSpPr>
      <cdr:spPr>
        <a:xfrm xmlns:a="http://schemas.openxmlformats.org/drawingml/2006/main">
          <a:off x="0" y="209550"/>
          <a:ext cx="4352925"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accent1"/>
              </a:solidFill>
              <a:latin typeface="Century Gothic" panose="020B0502020202020204" pitchFamily="34" charset="0"/>
            </a:rPr>
            <a:t>Half of programs reached</a:t>
          </a:r>
          <a:r>
            <a:rPr lang="en-US" sz="2000" b="1" baseline="0" dirty="0">
              <a:solidFill>
                <a:schemeClr val="accent1"/>
              </a:solidFill>
              <a:latin typeface="Century Gothic" panose="020B0502020202020204" pitchFamily="34" charset="0"/>
            </a:rPr>
            <a:t> our completion goal. </a:t>
          </a:r>
          <a:endParaRPr lang="en-US" sz="2000" b="1" dirty="0">
            <a:solidFill>
              <a:schemeClr val="accent1"/>
            </a:solidFill>
            <a:latin typeface="Century Gothic" panose="020B0502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0.0719</cdr:y>
    </cdr:from>
    <cdr:to>
      <cdr:x>1</cdr:x>
      <cdr:y>0.19935</cdr:y>
    </cdr:to>
    <cdr:sp macro="" textlink="">
      <cdr:nvSpPr>
        <cdr:cNvPr id="2" name="TextBox 1"/>
        <cdr:cNvSpPr txBox="1"/>
      </cdr:nvSpPr>
      <cdr:spPr>
        <a:xfrm xmlns:a="http://schemas.openxmlformats.org/drawingml/2006/main">
          <a:off x="0" y="209550"/>
          <a:ext cx="4352925"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tx1"/>
              </a:solidFill>
              <a:latin typeface="Britannic Bold" panose="020B0903060703020204" pitchFamily="34" charset="0"/>
            </a:rPr>
            <a:t>Half of programs reached</a:t>
          </a:r>
          <a:r>
            <a:rPr lang="en-US" sz="2000" baseline="0" dirty="0">
              <a:solidFill>
                <a:schemeClr val="tx1"/>
              </a:solidFill>
              <a:latin typeface="Britannic Bold" panose="020B0903060703020204" pitchFamily="34" charset="0"/>
            </a:rPr>
            <a:t> our completion goal. </a:t>
          </a:r>
          <a:endParaRPr lang="en-US" sz="2000" dirty="0">
            <a:solidFill>
              <a:schemeClr val="tx1"/>
            </a:solidFill>
            <a:latin typeface="Britannic Bold" panose="020B0903060703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0.01065</cdr:x>
      <cdr:y>0</cdr:y>
    </cdr:from>
    <cdr:to>
      <cdr:x>0.9415</cdr:x>
      <cdr:y>0.23584</cdr:y>
    </cdr:to>
    <cdr:sp macro="" textlink="">
      <cdr:nvSpPr>
        <cdr:cNvPr id="2" name="TextBox 1"/>
        <cdr:cNvSpPr txBox="1"/>
      </cdr:nvSpPr>
      <cdr:spPr>
        <a:xfrm xmlns:a="http://schemas.openxmlformats.org/drawingml/2006/main">
          <a:off x="124198" y="-1752600"/>
          <a:ext cx="10855132" cy="12040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0" dirty="0">
              <a:latin typeface="Century Gothic" panose="020B0502020202020204" pitchFamily="34" charset="0"/>
            </a:rPr>
            <a:t>A disproportionate number of new</a:t>
          </a:r>
          <a:r>
            <a:rPr lang="en-US" sz="2400" b="0" baseline="0" dirty="0">
              <a:latin typeface="Century Gothic" panose="020B0502020202020204" pitchFamily="34" charset="0"/>
            </a:rPr>
            <a:t> housing developments are being built </a:t>
          </a:r>
          <a:r>
            <a:rPr lang="en-US" sz="2400" b="1" baseline="0" dirty="0">
              <a:solidFill>
                <a:schemeClr val="accent1"/>
              </a:solidFill>
              <a:latin typeface="Century Gothic" panose="020B0502020202020204" pitchFamily="34" charset="0"/>
            </a:rPr>
            <a:t>in Madison </a:t>
          </a:r>
          <a:r>
            <a:rPr lang="en-US" sz="2400" b="0" baseline="0" dirty="0">
              <a:latin typeface="Century Gothic" panose="020B0502020202020204" pitchFamily="34" charset="0"/>
            </a:rPr>
            <a:t>compared to the population in </a:t>
          </a:r>
          <a:r>
            <a:rPr lang="en-US" sz="2400" b="1" baseline="0" dirty="0">
              <a:solidFill>
                <a:schemeClr val="accent5"/>
              </a:solidFill>
              <a:latin typeface="Century Gothic" panose="020B0502020202020204" pitchFamily="34" charset="0"/>
            </a:rPr>
            <a:t>the rest of the county. </a:t>
          </a:r>
          <a:endParaRPr lang="en-US" sz="2400" b="1" dirty="0">
            <a:solidFill>
              <a:schemeClr val="accent5"/>
            </a:solidFill>
            <a:latin typeface="Century Gothic" panose="020B0502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DC31F-8F30-4C94-970C-D14F2D34B166}"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8DD6D-569E-4539-A7D2-62EC347FC0B5}" type="slidenum">
              <a:rPr lang="en-US" smtClean="0"/>
              <a:t>‹#›</a:t>
            </a:fld>
            <a:endParaRPr lang="en-US"/>
          </a:p>
        </p:txBody>
      </p:sp>
    </p:spTree>
    <p:extLst>
      <p:ext uri="{BB962C8B-B14F-4D97-AF65-F5344CB8AC3E}">
        <p14:creationId xmlns:p14="http://schemas.microsoft.com/office/powerpoint/2010/main" val="835079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1</a:t>
            </a:fld>
            <a:endParaRPr lang="en-US"/>
          </a:p>
        </p:txBody>
      </p:sp>
    </p:spTree>
    <p:extLst>
      <p:ext uri="{BB962C8B-B14F-4D97-AF65-F5344CB8AC3E}">
        <p14:creationId xmlns:p14="http://schemas.microsoft.com/office/powerpoint/2010/main" val="1040129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https://weallcount.com/the-data-process/ </a:t>
            </a:r>
          </a:p>
        </p:txBody>
      </p:sp>
      <p:sp>
        <p:nvSpPr>
          <p:cNvPr id="4" name="Slide Number Placeholder 3"/>
          <p:cNvSpPr>
            <a:spLocks noGrp="1"/>
          </p:cNvSpPr>
          <p:nvPr>
            <p:ph type="sldNum" sz="quarter" idx="10"/>
          </p:nvPr>
        </p:nvSpPr>
        <p:spPr/>
        <p:txBody>
          <a:bodyPr/>
          <a:lstStyle/>
          <a:p>
            <a:fld id="{5058DD6D-569E-4539-A7D2-62EC347FC0B5}" type="slidenum">
              <a:rPr lang="en-US" smtClean="0"/>
              <a:t>10</a:t>
            </a:fld>
            <a:endParaRPr lang="en-US"/>
          </a:p>
        </p:txBody>
      </p:sp>
    </p:spTree>
    <p:extLst>
      <p:ext uri="{BB962C8B-B14F-4D97-AF65-F5344CB8AC3E}">
        <p14:creationId xmlns:p14="http://schemas.microsoft.com/office/powerpoint/2010/main" val="4142526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dominant way of denoting race is often decided by whatever system we’re working out of, or the census, or other large datasets. And often, “Asian” is grouped together. For a made up inequity, you might see that numbers are very similar. </a:t>
            </a:r>
          </a:p>
        </p:txBody>
      </p:sp>
      <p:sp>
        <p:nvSpPr>
          <p:cNvPr id="4" name="Slide Number Placeholder 3"/>
          <p:cNvSpPr>
            <a:spLocks noGrp="1"/>
          </p:cNvSpPr>
          <p:nvPr>
            <p:ph type="sldNum" sz="quarter" idx="10"/>
          </p:nvPr>
        </p:nvSpPr>
        <p:spPr/>
        <p:txBody>
          <a:bodyPr/>
          <a:lstStyle/>
          <a:p>
            <a:fld id="{5058DD6D-569E-4539-A7D2-62EC347FC0B5}" type="slidenum">
              <a:rPr lang="en-US" smtClean="0"/>
              <a:t>11</a:t>
            </a:fld>
            <a:endParaRPr lang="en-US"/>
          </a:p>
        </p:txBody>
      </p:sp>
    </p:spTree>
    <p:extLst>
      <p:ext uri="{BB962C8B-B14F-4D97-AF65-F5344CB8AC3E}">
        <p14:creationId xmlns:p14="http://schemas.microsoft.com/office/powerpoint/2010/main" val="338438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broke out “Asian” by different categories and ethnic groups, you might find different data. In this made up example, I’ve pulled out Hmong people and found that there’s a significant difference in experiences. If we didn’t pull this out, how would systems take action on this inequity?</a:t>
            </a:r>
          </a:p>
        </p:txBody>
      </p:sp>
      <p:sp>
        <p:nvSpPr>
          <p:cNvPr id="4" name="Slide Number Placeholder 3"/>
          <p:cNvSpPr>
            <a:spLocks noGrp="1"/>
          </p:cNvSpPr>
          <p:nvPr>
            <p:ph type="sldNum" sz="quarter" idx="10"/>
          </p:nvPr>
        </p:nvSpPr>
        <p:spPr/>
        <p:txBody>
          <a:bodyPr/>
          <a:lstStyle/>
          <a:p>
            <a:fld id="{5058DD6D-569E-4539-A7D2-62EC347FC0B5}" type="slidenum">
              <a:rPr lang="en-US" smtClean="0"/>
              <a:t>12</a:t>
            </a:fld>
            <a:endParaRPr lang="en-US"/>
          </a:p>
        </p:txBody>
      </p:sp>
    </p:spTree>
    <p:extLst>
      <p:ext uri="{BB962C8B-B14F-4D97-AF65-F5344CB8AC3E}">
        <p14:creationId xmlns:p14="http://schemas.microsoft.com/office/powerpoint/2010/main" val="5899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https://revealnews.org/podcast/the-plague-in-the-shadows/ </a:t>
            </a:r>
          </a:p>
        </p:txBody>
      </p:sp>
      <p:sp>
        <p:nvSpPr>
          <p:cNvPr id="4" name="Slide Number Placeholder 3"/>
          <p:cNvSpPr>
            <a:spLocks noGrp="1"/>
          </p:cNvSpPr>
          <p:nvPr>
            <p:ph type="sldNum" sz="quarter" idx="10"/>
          </p:nvPr>
        </p:nvSpPr>
        <p:spPr/>
        <p:txBody>
          <a:bodyPr/>
          <a:lstStyle/>
          <a:p>
            <a:fld id="{5058DD6D-569E-4539-A7D2-62EC347FC0B5}" type="slidenum">
              <a:rPr lang="en-US" smtClean="0"/>
              <a:t>13</a:t>
            </a:fld>
            <a:endParaRPr lang="en-US"/>
          </a:p>
        </p:txBody>
      </p:sp>
    </p:spTree>
    <p:extLst>
      <p:ext uri="{BB962C8B-B14F-4D97-AF65-F5344CB8AC3E}">
        <p14:creationId xmlns:p14="http://schemas.microsoft.com/office/powerpoint/2010/main" val="3059605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Sometimes</a:t>
            </a:r>
            <a:r>
              <a:rPr lang="en-US" sz="1200" i="0" kern="1200" baseline="0" dirty="0">
                <a:solidFill>
                  <a:schemeClr val="tx1"/>
                </a:solidFill>
                <a:effectLst/>
                <a:latin typeface="+mn-lt"/>
                <a:ea typeface="+mn-ea"/>
                <a:cs typeface="+mn-cs"/>
              </a:rPr>
              <a:t> when we present public health data or talk about public health topics, we try to present “just the facts.” So, we just show something like this. “HIV Prevalence among group B is three times that of group A.”</a:t>
            </a:r>
          </a:p>
          <a:p>
            <a:endParaRPr lang="en-US" sz="1200" i="0" kern="1200" baseline="0" dirty="0">
              <a:solidFill>
                <a:schemeClr val="tx1"/>
              </a:solidFill>
              <a:effectLst/>
              <a:latin typeface="+mn-lt"/>
              <a:ea typeface="+mn-ea"/>
              <a:cs typeface="+mn-cs"/>
            </a:endParaRPr>
          </a:p>
          <a:p>
            <a:r>
              <a:rPr lang="en-US" sz="1200" i="0" kern="1200" baseline="0" dirty="0">
                <a:solidFill>
                  <a:schemeClr val="tx1"/>
                </a:solidFill>
                <a:effectLst/>
                <a:latin typeface="+mn-lt"/>
                <a:ea typeface="+mn-ea"/>
                <a:cs typeface="+mn-cs"/>
              </a:rPr>
              <a:t>What’s the problem with this? It’s that you’re leaving your audience with more questions– mainly, why? Why is there a difference? If we don’t answer that question, then your readers will find their own answers in their own brain. </a:t>
            </a:r>
          </a:p>
          <a:p>
            <a:endParaRPr lang="en-US" sz="120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CADF3-501C-4CB4-9C94-D7F08C3AA8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109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Americans are individualistic, although systems thinking and acknowledgement of things like racism is increasing. People point to behaviors overwhelmingly as influencing health. In the previous example, how would people interpret the data? How might it perpetuate harm?</a:t>
            </a:r>
          </a:p>
          <a:p>
            <a:endParaRPr lang="en-US" dirty="0"/>
          </a:p>
          <a:p>
            <a:r>
              <a:rPr lang="en-US" dirty="0"/>
              <a:t>Source: https://www.frameworksinstitute.org/wp-content/uploads/2020/05/culture-change-project-highlights.pdf</a:t>
            </a:r>
          </a:p>
        </p:txBody>
      </p:sp>
      <p:sp>
        <p:nvSpPr>
          <p:cNvPr id="4" name="Slide Number Placeholder 3"/>
          <p:cNvSpPr>
            <a:spLocks noGrp="1"/>
          </p:cNvSpPr>
          <p:nvPr>
            <p:ph type="sldNum" sz="quarter" idx="5"/>
          </p:nvPr>
        </p:nvSpPr>
        <p:spPr/>
        <p:txBody>
          <a:bodyPr/>
          <a:lstStyle/>
          <a:p>
            <a:fld id="{5058DD6D-569E-4539-A7D2-62EC347FC0B5}" type="slidenum">
              <a:rPr lang="en-US" smtClean="0"/>
              <a:t>15</a:t>
            </a:fld>
            <a:endParaRPr lang="en-US"/>
          </a:p>
        </p:txBody>
      </p:sp>
    </p:spTree>
    <p:extLst>
      <p:ext uri="{BB962C8B-B14F-4D97-AF65-F5344CB8AC3E}">
        <p14:creationId xmlns:p14="http://schemas.microsoft.com/office/powerpoint/2010/main" val="52578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baseline="0" dirty="0">
                <a:solidFill>
                  <a:schemeClr val="tx1"/>
                </a:solidFill>
                <a:effectLst/>
                <a:latin typeface="+mn-lt"/>
                <a:ea typeface="+mn-ea"/>
                <a:cs typeface="+mn-cs"/>
              </a:rPr>
              <a:t>We know in public health that health inequities are caused, at least in part, by systemic factors, like racism, access to health care, poverty, stigma. But those systemic factors are less visible-- it’s hard to see systemic racism, but it’s easier to see people’s behaviors and individual choices. I saw this over and over again among undergrads when I led a pop health class discussion on campus a few years back. One of the activities was to watch a video about the Pima, a Native American community in the southwest, that experienced high diabetes rates. The video went through historical contexts of racist harms from the government that the Pima people experienced, from being forced to live on reservations to being provided food subsidies that were not cultural foods and nutritionally lacking. But when I asked the students the most important factor influencing diabetes rates, they would often point to “education”– that “people just don’t know what they put in their bodies.” This is the tendency of all of us– to not see the systemic– and takes a lot of training to see the bigger picture.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CADF3-501C-4CB4-9C94-D7F08C3AA8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703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EDBF-EBFC-F42E-F43F-70EBDA6D4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D8004-D4C5-3FC2-17FE-9767D6728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11C09-B1E6-61E8-089F-19D167004727}"/>
              </a:ext>
            </a:extLst>
          </p:cNvPr>
          <p:cNvSpPr>
            <a:spLocks noGrp="1"/>
          </p:cNvSpPr>
          <p:nvPr>
            <p:ph type="body" idx="1"/>
          </p:nvPr>
        </p:nvSpPr>
        <p:spPr/>
        <p:txBody>
          <a:bodyPr/>
          <a:lstStyle/>
          <a:p>
            <a:r>
              <a:rPr lang="en-US" sz="1200" i="0" kern="1200" dirty="0">
                <a:solidFill>
                  <a:schemeClr val="tx1"/>
                </a:solidFill>
                <a:effectLst/>
                <a:latin typeface="+mn-lt"/>
                <a:ea typeface="+mn-ea"/>
                <a:cs typeface="+mn-cs"/>
              </a:rPr>
              <a:t>Sometimes</a:t>
            </a:r>
            <a:r>
              <a:rPr lang="en-US" sz="1200" i="0" kern="1200" baseline="0" dirty="0">
                <a:solidFill>
                  <a:schemeClr val="tx1"/>
                </a:solidFill>
                <a:effectLst/>
                <a:latin typeface="+mn-lt"/>
                <a:ea typeface="+mn-ea"/>
                <a:cs typeface="+mn-cs"/>
              </a:rPr>
              <a:t> when we present data, we try to present “just the facts.” So, we just show something like this. </a:t>
            </a:r>
          </a:p>
          <a:p>
            <a:r>
              <a:rPr lang="en-US" sz="1200" i="0" kern="1200" baseline="0" dirty="0">
                <a:solidFill>
                  <a:schemeClr val="tx1"/>
                </a:solidFill>
                <a:effectLst/>
                <a:latin typeface="+mn-lt"/>
                <a:ea typeface="+mn-ea"/>
                <a:cs typeface="+mn-cs"/>
              </a:rPr>
              <a:t>What’s the problem with this? It’s that you’re leaving your audience with more questions– mainly, why? Why is there a difference? If we don’t answer that question, then your readers will find their own answers in their own brain. </a:t>
            </a:r>
          </a:p>
          <a:p>
            <a:endParaRPr lang="en-US" sz="1200" i="0"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AEF68A7-8A18-8B4E-77AD-D18FA33D58B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CADF3-501C-4CB4-9C94-D7F08C3AA8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36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a:t>
            </a:r>
            <a:r>
              <a:rPr lang="en-US" baseline="0" dirty="0"/>
              <a:t> to focus on outcomes, because it’s what we see. It’s harder to focus on social determinants, like housing. It’s even harder to focus on underlying systems. As government, sometimes WE are the underlying system that has historically or currently had unfair policies, distributed resources inequitably, etc. But how can you change the root cause of an issue if you don’t even look at it? </a:t>
            </a:r>
          </a:p>
          <a:p>
            <a:endParaRPr lang="en-US" baseline="0" dirty="0"/>
          </a:p>
          <a:p>
            <a:r>
              <a:rPr lang="en-US" baseline="0" dirty="0"/>
              <a:t>We aren’t going to get there every time. You’re not going to explain the history of racism in the United States in a social media post. Our goal is instead to frame toward systemic root causes and away from individual responsibility.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89108-EB50-472D-A783-94DE61C846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362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CADF3-501C-4CB4-9C94-D7F08C3AA8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4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aseline="0" dirty="0"/>
              <a:t>For the purposes of this presentation, most of the data are made up. If something is real I’ll call it out.</a:t>
            </a:r>
          </a:p>
          <a:p>
            <a:endParaRPr lang="en-US" sz="1200" baseline="0" dirty="0"/>
          </a:p>
          <a:p>
            <a:endParaRPr lang="en-US" sz="12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331F3D-D51C-414A-954B-B09BA9751701}" type="slidenum">
              <a:rPr lang="en-US" smtClean="0"/>
              <a:t>2</a:t>
            </a:fld>
            <a:endParaRPr lang="en-US" dirty="0"/>
          </a:p>
        </p:txBody>
      </p:sp>
    </p:spTree>
    <p:extLst>
      <p:ext uri="{BB962C8B-B14F-4D97-AF65-F5344CB8AC3E}">
        <p14:creationId xmlns:p14="http://schemas.microsoft.com/office/powerpoint/2010/main" val="4279321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20</a:t>
            </a:fld>
            <a:endParaRPr lang="en-US"/>
          </a:p>
        </p:txBody>
      </p:sp>
    </p:spTree>
    <p:extLst>
      <p:ext uri="{BB962C8B-B14F-4D97-AF65-F5344CB8AC3E}">
        <p14:creationId xmlns:p14="http://schemas.microsoft.com/office/powerpoint/2010/main" val="668310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a:t>
            </a:r>
            <a:r>
              <a:rPr lang="en-US" baseline="0" dirty="0"/>
              <a:t> isn’t going to be an in depth tutorial, but we are going to touch on some data </a:t>
            </a:r>
            <a:r>
              <a:rPr lang="en-US" baseline="0" dirty="0" err="1"/>
              <a:t>viz</a:t>
            </a:r>
            <a:r>
              <a:rPr lang="en-US" baseline="0" dirty="0"/>
              <a:t> best practices so we are all on the same page!</a:t>
            </a:r>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21</a:t>
            </a:fld>
            <a:endParaRPr lang="en-US"/>
          </a:p>
        </p:txBody>
      </p:sp>
    </p:spTree>
    <p:extLst>
      <p:ext uri="{BB962C8B-B14F-4D97-AF65-F5344CB8AC3E}">
        <p14:creationId xmlns:p14="http://schemas.microsoft.com/office/powerpoint/2010/main" val="594439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key part of making your graphs simpler and easier to interpret is to declutter. </a:t>
            </a:r>
          </a:p>
          <a:p>
            <a:endParaRPr lang="en-US" baseline="0" dirty="0"/>
          </a:p>
          <a:p>
            <a:r>
              <a:rPr lang="en-US" baseline="0" dirty="0"/>
              <a:t>To declutter, you work on removing: </a:t>
            </a:r>
          </a:p>
          <a:p>
            <a:pPr marL="171450" indent="-171450">
              <a:buFont typeface="Arial" panose="020B0604020202020204" pitchFamily="34" charset="0"/>
              <a:buChar char="•"/>
            </a:pPr>
            <a:r>
              <a:rPr lang="en-US" baseline="0" dirty="0"/>
              <a:t>Gridlines (direct label important points)</a:t>
            </a:r>
          </a:p>
          <a:p>
            <a:pPr marL="171450" indent="-171450">
              <a:buFont typeface="Arial" panose="020B0604020202020204" pitchFamily="34" charset="0"/>
              <a:buChar char="•"/>
            </a:pPr>
            <a:r>
              <a:rPr lang="en-US" baseline="0" dirty="0"/>
              <a:t>Excessive axis labels</a:t>
            </a:r>
          </a:p>
          <a:p>
            <a:pPr marL="171450" indent="-171450">
              <a:buFont typeface="Arial" panose="020B0604020202020204" pitchFamily="34" charset="0"/>
              <a:buChar char="•"/>
            </a:pPr>
            <a:r>
              <a:rPr lang="en-US" baseline="0" dirty="0"/>
              <a:t>Legends (again, direct label)</a:t>
            </a:r>
          </a:p>
          <a:p>
            <a:pPr marL="171450" indent="-171450">
              <a:buFont typeface="Arial" panose="020B0604020202020204" pitchFamily="34" charset="0"/>
              <a:buChar char="•"/>
            </a:pPr>
            <a:r>
              <a:rPr lang="en-US" baseline="0" dirty="0"/>
              <a:t>Background colors</a:t>
            </a:r>
          </a:p>
          <a:p>
            <a:pPr marL="171450" indent="-171450">
              <a:buFont typeface="Arial" panose="020B0604020202020204" pitchFamily="34" charset="0"/>
              <a:buChar char="•"/>
            </a:pPr>
            <a:r>
              <a:rPr lang="en-US" baseline="0" dirty="0"/>
              <a:t>3d elements (like shadows, etching, or 3d designs)</a:t>
            </a:r>
          </a:p>
          <a:p>
            <a:pPr marL="171450" indent="-171450">
              <a:buFont typeface="Arial" panose="020B0604020202020204" pitchFamily="34" charset="0"/>
              <a:buChar char="•"/>
            </a:pPr>
            <a:r>
              <a:rPr lang="en-US" baseline="0" dirty="0"/>
              <a:t>Axis titles (if it can be made obvious via chart title)</a:t>
            </a:r>
          </a:p>
        </p:txBody>
      </p:sp>
      <p:sp>
        <p:nvSpPr>
          <p:cNvPr id="4" name="Slide Number Placeholder 3"/>
          <p:cNvSpPr>
            <a:spLocks noGrp="1"/>
          </p:cNvSpPr>
          <p:nvPr>
            <p:ph type="sldNum" sz="quarter" idx="10"/>
          </p:nvPr>
        </p:nvSpPr>
        <p:spPr/>
        <p:txBody>
          <a:bodyPr/>
          <a:lstStyle/>
          <a:p>
            <a:fld id="{5058DD6D-569E-4539-A7D2-62EC347FC0B5}" type="slidenum">
              <a:rPr lang="en-US" smtClean="0"/>
              <a:t>22</a:t>
            </a:fld>
            <a:endParaRPr lang="en-US"/>
          </a:p>
        </p:txBody>
      </p:sp>
    </p:spTree>
    <p:extLst>
      <p:ext uri="{BB962C8B-B14F-4D97-AF65-F5344CB8AC3E}">
        <p14:creationId xmlns:p14="http://schemas.microsoft.com/office/powerpoint/2010/main" val="4125790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Storytelling graphs</a:t>
            </a:r>
            <a:r>
              <a:rPr lang="en-US" baseline="0" dirty="0"/>
              <a:t> help audiences more quickly interpret the information. In the example above, project A is the only project that improved after grant funding. You can see that trend much easier by using both the graph title and the graph color to highlight the interesting portion of the graph. Your eyes are able to much more easily find the main point of the graph using these techniques. </a:t>
            </a:r>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23</a:t>
            </a:fld>
            <a:endParaRPr lang="en-US"/>
          </a:p>
        </p:txBody>
      </p:sp>
    </p:spTree>
    <p:extLst>
      <p:ext uri="{BB962C8B-B14F-4D97-AF65-F5344CB8AC3E}">
        <p14:creationId xmlns:p14="http://schemas.microsoft.com/office/powerpoint/2010/main" val="152218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Branding– fonts and colors– add consistency,</a:t>
            </a:r>
            <a:r>
              <a:rPr lang="en-US" baseline="0" dirty="0"/>
              <a:t> professionalism, and tie you to your organization.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988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first graph we pick isn’t the</a:t>
            </a:r>
            <a:r>
              <a:rPr lang="en-US" baseline="0" dirty="0"/>
              <a:t> best graph. In this example, there are too many categories for a pie chart, and on category is negative, which isn’t clear from the visual on the left. A bar chart with a negative axis helps present that data more accurately and makes it faster to read. </a:t>
            </a:r>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26</a:t>
            </a:fld>
            <a:endParaRPr lang="en-US"/>
          </a:p>
        </p:txBody>
      </p:sp>
    </p:spTree>
    <p:extLst>
      <p:ext uri="{BB962C8B-B14F-4D97-AF65-F5344CB8AC3E}">
        <p14:creationId xmlns:p14="http://schemas.microsoft.com/office/powerpoint/2010/main" val="1240444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put these practices into practice and dive in first to this 3D pie chart. Let’s</a:t>
            </a:r>
            <a:r>
              <a:rPr lang="en-US" baseline="0" dirty="0"/>
              <a:t> say you are making this graph for public health. What would you change?</a:t>
            </a:r>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27</a:t>
            </a:fld>
            <a:endParaRPr lang="en-US"/>
          </a:p>
        </p:txBody>
      </p:sp>
    </p:spTree>
    <p:extLst>
      <p:ext uri="{BB962C8B-B14F-4D97-AF65-F5344CB8AC3E}">
        <p14:creationId xmlns:p14="http://schemas.microsoft.com/office/powerpoint/2010/main" val="2607845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not descriptive, confusing, vague</a:t>
            </a:r>
          </a:p>
          <a:p>
            <a:r>
              <a:rPr lang="en-US" dirty="0"/>
              <a:t>Chart design: 3d</a:t>
            </a:r>
            <a:r>
              <a:rPr lang="en-US" baseline="0" dirty="0"/>
              <a:t> element distorts the angle of pie slices, makes it hard to interpret</a:t>
            </a:r>
          </a:p>
          <a:p>
            <a:r>
              <a:rPr lang="en-US" baseline="0" dirty="0"/>
              <a:t>Chart design: exploding element further distorts chart interpretation</a:t>
            </a:r>
          </a:p>
          <a:p>
            <a:r>
              <a:rPr lang="en-US" baseline="0" dirty="0"/>
              <a:t>Colors are not branding colors</a:t>
            </a:r>
          </a:p>
          <a:p>
            <a:r>
              <a:rPr lang="en-US" baseline="0" dirty="0"/>
              <a:t>Colored background not recommended– hard to read</a:t>
            </a:r>
          </a:p>
          <a:p>
            <a:r>
              <a:rPr lang="en-US" baseline="0" dirty="0"/>
              <a:t>No data labels, making it even harder to interpret percentages</a:t>
            </a:r>
          </a:p>
          <a:p>
            <a:r>
              <a:rPr lang="en-US" baseline="0" dirty="0"/>
              <a:t>Legend is impossible to read. Even if it were easy to read, you have to look back and forth– better to directly label when possible</a:t>
            </a:r>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28</a:t>
            </a:fld>
            <a:endParaRPr lang="en-US"/>
          </a:p>
        </p:txBody>
      </p:sp>
    </p:spTree>
    <p:extLst>
      <p:ext uri="{BB962C8B-B14F-4D97-AF65-F5344CB8AC3E}">
        <p14:creationId xmlns:p14="http://schemas.microsoft.com/office/powerpoint/2010/main" val="1774740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Redoing it here–</a:t>
            </a:r>
            <a:r>
              <a:rPr lang="en-US" baseline="0" dirty="0"/>
              <a:t> we have branding colors, the 2D element is easy to read, things are directly labeled, white background– way cleaner. It takes two seconds thanks to the title and the design to get the main takeaway.</a:t>
            </a:r>
          </a:p>
          <a:p>
            <a:endParaRPr lang="en-US" baseline="0" dirty="0"/>
          </a:p>
          <a:p>
            <a:r>
              <a:rPr lang="en-US" baseline="0" dirty="0"/>
              <a:t>Bonus fact– the white borders between the pie slices look even better and make them pop against each other! Also a very useful element when printing in black and white.</a:t>
            </a:r>
          </a:p>
          <a:p>
            <a:endParaRPr lang="en-US" baseline="0" dirty="0"/>
          </a:p>
          <a:p>
            <a:r>
              <a:rPr lang="en-US" baseline="0" dirty="0"/>
              <a:t>Pie chart resource from Ann Emery: https://depictdatastudio.com/when-pie-charts-are-okay-seriously-guidelines-for-using-pie-and-donut-charts/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762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storytelling makes this example even stronger.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84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a:t>The core of data </a:t>
            </a:r>
            <a:r>
              <a:rPr lang="en-US" sz="1200" dirty="0" err="1"/>
              <a:t>viz</a:t>
            </a:r>
            <a:r>
              <a:rPr lang="en-US" sz="1200" dirty="0"/>
              <a:t> and plain language is making things simpler.</a:t>
            </a:r>
            <a:r>
              <a:rPr lang="en-US" sz="1200" baseline="0" dirty="0"/>
              <a:t> It intersects a lot with clear communications– some overlap here in the beginning with that training. </a:t>
            </a:r>
          </a:p>
          <a:p>
            <a:endParaRPr lang="en-US" sz="1200" baseline="0" dirty="0"/>
          </a:p>
          <a:p>
            <a:r>
              <a:rPr lang="en-US" sz="1200" baseline="0" dirty="0"/>
              <a:t>You are making changes to your graphs so that people can understand the information in less time. But that doesn’t mean you’re dumbing it down. </a:t>
            </a:r>
          </a:p>
          <a:p>
            <a:endParaRPr lang="en-US" sz="1200" baseline="0" dirty="0"/>
          </a:p>
          <a:p>
            <a:endParaRPr lang="en-US" sz="12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331F3D-D51C-414A-954B-B09BA9751701}" type="slidenum">
              <a:rPr lang="en-US" smtClean="0"/>
              <a:t>3</a:t>
            </a:fld>
            <a:endParaRPr lang="en-US" dirty="0"/>
          </a:p>
        </p:txBody>
      </p:sp>
    </p:spTree>
    <p:extLst>
      <p:ext uri="{BB962C8B-B14F-4D97-AF65-F5344CB8AC3E}">
        <p14:creationId xmlns:p14="http://schemas.microsoft.com/office/powerpoint/2010/main" val="3415950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gets kind of overwhelming if you have more than 3 categories in a pie chart. Especially when there are little slices, it’s hard to compare the sizes of the slices and it gets hard to label.</a:t>
            </a:r>
          </a:p>
        </p:txBody>
      </p:sp>
      <p:sp>
        <p:nvSpPr>
          <p:cNvPr id="4" name="Slide Number Placeholder 3"/>
          <p:cNvSpPr>
            <a:spLocks noGrp="1"/>
          </p:cNvSpPr>
          <p:nvPr>
            <p:ph type="sldNum" sz="quarter" idx="10"/>
          </p:nvPr>
        </p:nvSpPr>
        <p:spPr/>
        <p:txBody>
          <a:bodyPr/>
          <a:lstStyle/>
          <a:p>
            <a:fld id="{5058DD6D-569E-4539-A7D2-62EC347FC0B5}" type="slidenum">
              <a:rPr lang="en-US" smtClean="0"/>
              <a:t>31</a:t>
            </a:fld>
            <a:endParaRPr lang="en-US"/>
          </a:p>
        </p:txBody>
      </p:sp>
    </p:spTree>
    <p:extLst>
      <p:ext uri="{BB962C8B-B14F-4D97-AF65-F5344CB8AC3E}">
        <p14:creationId xmlns:p14="http://schemas.microsoft.com/office/powerpoint/2010/main" val="92600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switch graphs to a bar chart or something similar. It’s way easier to compare the proportional sizes because everything is lined up nicely. One downside though is it’s less obvious things add up to 100%. But in this case I think it’s worth the switch.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252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one more really</a:t>
            </a:r>
            <a:r>
              <a:rPr lang="en-US" baseline="0" dirty="0"/>
              <a:t> quickly!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837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Bland title</a:t>
            </a:r>
          </a:p>
          <a:p>
            <a:r>
              <a:rPr lang="en-US" dirty="0"/>
              <a:t>Gridlines</a:t>
            </a:r>
            <a:r>
              <a:rPr lang="en-US" baseline="0" dirty="0"/>
              <a:t> not needed</a:t>
            </a:r>
          </a:p>
          <a:p>
            <a:r>
              <a:rPr lang="en-US" baseline="0" dirty="0"/>
              <a:t>Y-axis not needed (controversial?)</a:t>
            </a:r>
          </a:p>
          <a:p>
            <a:r>
              <a:rPr lang="en-US" baseline="0" dirty="0"/>
              <a:t>No direct labels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112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direct labels</a:t>
            </a:r>
          </a:p>
          <a:p>
            <a:r>
              <a:rPr lang="en-US" baseline="0" dirty="0"/>
              <a:t>Added branding colors</a:t>
            </a:r>
          </a:p>
          <a:p>
            <a:r>
              <a:rPr lang="en-US" baseline="0" dirty="0"/>
              <a:t>Increased text sizes</a:t>
            </a:r>
          </a:p>
          <a:p>
            <a:r>
              <a:rPr lang="en-US" baseline="0" dirty="0"/>
              <a:t>Deleted gridlines and y-axis</a:t>
            </a:r>
          </a:p>
          <a:p>
            <a:r>
              <a:rPr lang="en-US" baseline="0" dirty="0"/>
              <a:t>Added descriptive title (also added context as to who was agreeing with what??)</a:t>
            </a:r>
          </a:p>
          <a:p>
            <a:r>
              <a:rPr lang="en-US" baseline="0" dirty="0"/>
              <a:t>What could be even better?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3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you’re not celebrating 81%.</a:t>
            </a:r>
            <a:r>
              <a:rPr lang="en-US" baseline="0" dirty="0"/>
              <a:t> Maybe you actually have a goal of 50%, and all but one month was below your goal. There are different ways to get your message across with the same graph. </a:t>
            </a:r>
          </a:p>
          <a:p>
            <a:endParaRPr lang="en-US" baseline="0" dirty="0"/>
          </a:p>
          <a:p>
            <a:r>
              <a:rPr lang="en-US" baseline="0" dirty="0"/>
              <a:t>In epidemiology, you might not have a goal. (might be more common in evaluation if you have a program or project you are evaluating). But still important to describe main points and key takeaways for people in the title. Also could still have goals (like healthy people thresholds) or comparing to state averages. Our jobs to add the important context for audience.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58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763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the pie chart,</a:t>
            </a:r>
            <a:r>
              <a:rPr lang="en-US" baseline="0" dirty="0"/>
              <a:t> we are avoiding all of the 3d elements that Excel offers for bar charts and other charts. They are all bad! This is one of the Excel “suggested” designs and it’s just so busy and hard to look at. We don’t want the design to distract readers from the main point. Avoid colored backgrounds, gradients, 3d shadows– keep it simple and 2d on a white background. Note too that data isn’t directly labeled and instead we are forced to guesstimate percentages using the gridlines and axis at the bottom.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28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visual variety, a lollipop chart is basically the same as</a:t>
            </a:r>
            <a:r>
              <a:rPr lang="en-US" baseline="0" dirty="0"/>
              <a:t> a bar chart. It can look less visually aggressive/intense than a bar chart which is nice if you have lots of categories or the percentages are large. A group of 10 bars together can be a lot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98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Waffles are a</a:t>
            </a:r>
            <a:r>
              <a:rPr lang="en-US" baseline="0" dirty="0"/>
              <a:t> great option for proportions other than pie charts– each square represents 1%. You can do waffles with a couple of categories (but probably not more than about 3-4).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28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a:t>Instead,</a:t>
            </a:r>
            <a:r>
              <a:rPr lang="en-US" sz="1200" baseline="0" dirty="0"/>
              <a:t> you’re smartening up your work. You’re meeting our audience’s needs. People don’t want to spend more time than they need trying to dissect data reports– they want the info to be easily accessible and understandable.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788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situation</a:t>
            </a:r>
            <a:r>
              <a:rPr lang="en-US" baseline="0" dirty="0"/>
              <a:t> where data add up to 100% for multiple categories, try a 100% stacked bar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939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Barbells are powerful to show differences and inequities between two groups. Here’s an example: https://publichealthmdc.com/documents/2022_Infant_Health_Data_Snapshot.pdf </a:t>
            </a:r>
          </a:p>
        </p:txBody>
      </p:sp>
      <p:sp>
        <p:nvSpPr>
          <p:cNvPr id="4" name="Slide Number Placeholder 3"/>
          <p:cNvSpPr>
            <a:spLocks noGrp="1"/>
          </p:cNvSpPr>
          <p:nvPr>
            <p:ph type="sldNum" sz="quarter" idx="10"/>
          </p:nvPr>
        </p:nvSpPr>
        <p:spPr/>
        <p:txBody>
          <a:bodyPr/>
          <a:lstStyle/>
          <a:p>
            <a:fld id="{5058DD6D-569E-4539-A7D2-62EC347FC0B5}" type="slidenum">
              <a:rPr lang="en-US" smtClean="0"/>
              <a:t>42</a:t>
            </a:fld>
            <a:endParaRPr lang="en-US"/>
          </a:p>
        </p:txBody>
      </p:sp>
    </p:spTree>
    <p:extLst>
      <p:ext uri="{BB962C8B-B14F-4D97-AF65-F5344CB8AC3E}">
        <p14:creationId xmlns:p14="http://schemas.microsoft.com/office/powerpoint/2010/main" val="288812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icons can add a stronger visual to your graphs and help people interpret what it is about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819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a:t>
            </a:r>
            <a:r>
              <a:rPr lang="en-US" baseline="0" dirty="0"/>
              <a:t> graphs are just line graphs with some formatting, but they are a great way to show proportions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033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pulling from data that has confidence intervals, you can use a slider plot for a more intuitive visual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8DD6D-569E-4539-A7D2-62EC347FC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53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46</a:t>
            </a:fld>
            <a:endParaRPr lang="en-US"/>
          </a:p>
        </p:txBody>
      </p:sp>
    </p:spTree>
    <p:extLst>
      <p:ext uri="{BB962C8B-B14F-4D97-AF65-F5344CB8AC3E}">
        <p14:creationId xmlns:p14="http://schemas.microsoft.com/office/powerpoint/2010/main" val="2979718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via</a:t>
            </a:r>
            <a:r>
              <a:rPr lang="en-US" baseline="0" dirty="0"/>
              <a:t> </a:t>
            </a:r>
            <a:r>
              <a:rPr lang="en-US" baseline="0" dirty="0" err="1"/>
              <a:t>ann</a:t>
            </a:r>
            <a:r>
              <a:rPr lang="en-US" baseline="0" dirty="0"/>
              <a:t> emery</a:t>
            </a:r>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47</a:t>
            </a:fld>
            <a:endParaRPr lang="en-US"/>
          </a:p>
        </p:txBody>
      </p:sp>
    </p:spTree>
    <p:extLst>
      <p:ext uri="{BB962C8B-B14F-4D97-AF65-F5344CB8AC3E}">
        <p14:creationId xmlns:p14="http://schemas.microsoft.com/office/powerpoint/2010/main" val="3492838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Plain language is communication your audience can understand the first time</a:t>
            </a:r>
            <a:r>
              <a:rPr lang="en-US" baseline="0" dirty="0"/>
              <a:t> they read or hear it.</a:t>
            </a:r>
          </a:p>
          <a:p>
            <a:r>
              <a:rPr lang="en-US" baseline="0" dirty="0"/>
              <a:t>This is the definition from plainlanguage.gov—the standards used by the federal government.</a:t>
            </a:r>
          </a:p>
          <a:p>
            <a:endParaRPr lang="en-US" baseline="0" dirty="0"/>
          </a:p>
          <a:p>
            <a:r>
              <a:rPr lang="en-US" dirty="0"/>
              <a:t>https://www.plainlanguage.gov/about/definitions/</a:t>
            </a:r>
          </a:p>
          <a:p>
            <a:endParaRPr lang="en-US" dirty="0"/>
          </a:p>
          <a:p>
            <a:r>
              <a:rPr lang="en-US" dirty="0"/>
              <a:t>Today</a:t>
            </a:r>
            <a:r>
              <a:rPr lang="en-US" baseline="0" dirty="0"/>
              <a:t> we’re going to be covering plain language tips and tricks, and also something more broad, called “clear communication”, which also includes considerations for not only </a:t>
            </a:r>
            <a:r>
              <a:rPr lang="en-US" i="1" baseline="0" dirty="0"/>
              <a:t>what </a:t>
            </a:r>
            <a:r>
              <a:rPr lang="en-US" i="0" baseline="0" dirty="0"/>
              <a:t>we say but how it looks and how that formatting can help us communicate more easily.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3809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With</a:t>
            </a:r>
            <a:r>
              <a:rPr lang="en-US" baseline="0" dirty="0"/>
              <a:t> both using pronouns and contractions, the goal is to write as we would speak. This takes practice! We’re so accustomed to formal, flourished writing—we’re trained that way in school. So it takes time to feel more comfortable writing in a less stilted way.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017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Also notice we put in some first and second</a:t>
            </a:r>
            <a:r>
              <a:rPr lang="en-US" baseline="0" dirty="0"/>
              <a:t> person pronouns!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27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Even</a:t>
            </a:r>
            <a:r>
              <a:rPr lang="en-US" baseline="0" dirty="0"/>
              <a:t> though this is research on language, it still applies--</a:t>
            </a:r>
            <a:endParaRPr lang="en-US" dirty="0"/>
          </a:p>
          <a:p>
            <a:endParaRPr lang="en-US" dirty="0"/>
          </a:p>
          <a:p>
            <a:r>
              <a:rPr lang="en-US" dirty="0"/>
              <a:t>There’s also a misconception</a:t>
            </a:r>
            <a:r>
              <a:rPr lang="en-US" baseline="0" dirty="0"/>
              <a:t> that only people with low literacy levels appreciate plain language.  Not true. Take this study of lawyers and judges: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Researchers surveyed </a:t>
            </a:r>
            <a:r>
              <a:rPr lang="en-US" dirty="0"/>
              <a:t>judges and lawyers</a:t>
            </a:r>
            <a:r>
              <a:rPr lang="en-US" baseline="0" dirty="0"/>
              <a:t> in four states. They were asked to read a series of two versions of six different paragraphs and say if they preferred A or B. One version was in lain language and the other in traditional legal style. The survey itself and its cover letter did not indicate this was a plain language survey (it said it was evaluating language trends in the legal profession).  </a:t>
            </a:r>
          </a:p>
          <a:p>
            <a:endParaRPr lang="en-US" baseline="0" dirty="0"/>
          </a:p>
          <a:p>
            <a:r>
              <a:rPr lang="en-US" baseline="0" dirty="0"/>
              <a:t>1,462 judges and lawyers returned the survey.  And in every state, the preferred the plain language versions by margins of 80-86%.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305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baseline="0" dirty="0"/>
              <a:t>Here syndromic messages is the subject, but it’s not really doing the action.  The action is happening to it.  So who is doing the action?  Who is analyzing? We don’t know.  That’s one of the problems with passive voice; it’s vague.  To make this active, we would need to add who is doing the analyzing as the subject.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481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Use headings</a:t>
            </a:r>
            <a:r>
              <a:rPr lang="en-US" baseline="0" dirty="0"/>
              <a:t> often to give readers signposts to follow.  This is called making it </a:t>
            </a:r>
            <a:r>
              <a:rPr lang="en-US" baseline="0" dirty="0" err="1"/>
              <a:t>skimmable</a:t>
            </a:r>
            <a:r>
              <a:rPr lang="en-US" baseline="0" dirty="0"/>
              <a:t>.</a:t>
            </a:r>
          </a:p>
          <a:p>
            <a:r>
              <a:rPr lang="en-US" baseline="0" dirty="0"/>
              <a:t>If you wrote great key messages in your project brief, they often work perfectly as your headers.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39C7D-45FA-4254-A1CD-E2315A0241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982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Using</a:t>
            </a:r>
            <a:r>
              <a:rPr lang="en-US" baseline="0" dirty="0"/>
              <a:t> color is also helpful.  This is particularly useful in longer reports.  Here’s a great example of how data sections are color coded in the overdose fatality review report.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39C7D-45FA-4254-A1CD-E2315A0241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485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Use</a:t>
            </a:r>
            <a:r>
              <a:rPr lang="en-US" baseline="0" dirty="0"/>
              <a:t> icons and pictures.</a:t>
            </a:r>
          </a:p>
          <a:p>
            <a:r>
              <a:rPr lang="en-US" baseline="0" dirty="0"/>
              <a:t>Pictures add visual interest and help give the reader a sense of what this is about and can help establish tone and emotion.</a:t>
            </a:r>
          </a:p>
          <a:p>
            <a:endParaRPr lang="en-US" baseline="0" dirty="0"/>
          </a:p>
          <a:p>
            <a:r>
              <a:rPr lang="en-US" dirty="0"/>
              <a:t>Icons are fantastic</a:t>
            </a:r>
            <a:r>
              <a:rPr lang="en-US" baseline="0" dirty="0"/>
              <a:t> because they help make things </a:t>
            </a:r>
            <a:r>
              <a:rPr lang="en-US" baseline="0" dirty="0" err="1"/>
              <a:t>skimmable</a:t>
            </a:r>
            <a:r>
              <a:rPr lang="en-US" baseline="0" dirty="0"/>
              <a:t> too, as well as more memorable.  And if your audience might have people with limited English skills, these pictures can help guide them.</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39C7D-45FA-4254-A1CD-E2315A0241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77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8DD6D-569E-4539-A7D2-62EC347FC0B5}" type="slidenum">
              <a:rPr lang="en-US" smtClean="0"/>
              <a:t>55</a:t>
            </a:fld>
            <a:endParaRPr lang="en-US"/>
          </a:p>
        </p:txBody>
      </p:sp>
    </p:spTree>
    <p:extLst>
      <p:ext uri="{BB962C8B-B14F-4D97-AF65-F5344CB8AC3E}">
        <p14:creationId xmlns:p14="http://schemas.microsoft.com/office/powerpoint/2010/main" val="157667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But</a:t>
            </a:r>
            <a:r>
              <a:rPr lang="en-US" baseline="0" dirty="0"/>
              <a:t> more than anything else, I never want my audiences to feel like the materials I create are boring and hard to follow.  </a:t>
            </a:r>
          </a:p>
          <a:p>
            <a:endParaRPr lang="en-US" baseline="0" dirty="0"/>
          </a:p>
          <a:p>
            <a:r>
              <a:rPr lang="en-US" dirty="0"/>
              <a:t>I love how Ann Emery put it on a particularly wordy graph sh</a:t>
            </a:r>
            <a:r>
              <a:rPr lang="en-US" baseline="0" dirty="0"/>
              <a:t>e was redesigning: Do you want this to feel like homework?  NO!  </a:t>
            </a:r>
          </a:p>
          <a:p>
            <a:endParaRPr lang="en-US" baseline="0" dirty="0"/>
          </a:p>
          <a:p>
            <a:r>
              <a:rPr lang="en-US" baseline="0" dirty="0"/>
              <a:t>The reality is that people don’t want to waste their precious minutes staring at our graphs. They want to immediately get the main point. This is true across all of our audiences.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4506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a:t>In fact, it’s our job to add context and meaning to data. Describing and highlighting trends and key points in the data, giving context as</a:t>
            </a:r>
            <a:r>
              <a:rPr lang="en-US" sz="1200" baseline="0" dirty="0"/>
              <a:t> to why rates may be increasing or decreasing, linking back to upstream causes– this is our role as public health! We should make this clear through the way we present graphs and data too. Graphs should have context and be easy to interpret and understand.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24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Before you start creating anything,</a:t>
            </a:r>
            <a:r>
              <a:rPr lang="en-US" baseline="0" dirty="0"/>
              <a:t> consider:</a:t>
            </a:r>
          </a:p>
          <a:p>
            <a:endParaRPr lang="en-US" baseline="0" dirty="0"/>
          </a:p>
          <a:p>
            <a:pPr marL="232943" indent="-232943">
              <a:buAutoNum type="arabicParenR"/>
            </a:pPr>
            <a:r>
              <a:rPr lang="en-US" baseline="0" dirty="0"/>
              <a:t>Purpose – what’s my goal with this product? Is it to increase flu vaccination for kids? Get fewer calls about a common COVID question? Explain a new process for booking appointments?</a:t>
            </a:r>
          </a:p>
          <a:p>
            <a:pPr marL="232943" indent="-232943">
              <a:buAutoNum type="arabicParenR"/>
            </a:pPr>
            <a:r>
              <a:rPr lang="en-US" baseline="0" dirty="0"/>
              <a:t>Audience – who am I trying to speak to? Be specific! Are you trying to reach parents of kids under 5? Restaurant owners and operators? People in the LGBTQ+ community? </a:t>
            </a:r>
          </a:p>
          <a:p>
            <a:pPr marL="232943" indent="-232943">
              <a:buAutoNum type="arabicParenR"/>
            </a:pPr>
            <a:r>
              <a:rPr lang="en-US" baseline="0" dirty="0"/>
              <a:t>Channel – how will this information be shared?  Fact sheet? Video? Presentation?</a:t>
            </a:r>
          </a:p>
          <a:p>
            <a:pPr marL="232943" indent="-232943">
              <a:buAutoNum type="arabicParen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31F3D-D51C-414A-954B-B09BA9751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1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 collecting, visualizing data is a lot of work. But sometimes there can be some elitism in the field. People might feel like “not just anyone can understand this,” or “it takes a lot of expertise to be able to analyze this.” but part of our work is also </a:t>
            </a:r>
            <a:r>
              <a:rPr lang="en-US" b="1" dirty="0"/>
              <a:t>translation</a:t>
            </a:r>
            <a:r>
              <a:rPr lang="en-US" dirty="0"/>
              <a:t>. The data in public health are often about people– and the people in the data deserve to be able to access, understand, and utilize their data for advocacy and action. That means moving data out of dense, 100 page reports and complex graphs and into visuals and formats with which people can engage. </a:t>
            </a:r>
          </a:p>
        </p:txBody>
      </p:sp>
      <p:sp>
        <p:nvSpPr>
          <p:cNvPr id="4" name="Slide Number Placeholder 3"/>
          <p:cNvSpPr>
            <a:spLocks noGrp="1"/>
          </p:cNvSpPr>
          <p:nvPr>
            <p:ph type="sldNum" sz="quarter" idx="5"/>
          </p:nvPr>
        </p:nvSpPr>
        <p:spPr/>
        <p:txBody>
          <a:bodyPr/>
          <a:lstStyle/>
          <a:p>
            <a:fld id="{5058DD6D-569E-4539-A7D2-62EC347FC0B5}" type="slidenum">
              <a:rPr lang="en-US" smtClean="0"/>
              <a:t>9</a:t>
            </a:fld>
            <a:endParaRPr lang="en-US"/>
          </a:p>
        </p:txBody>
      </p:sp>
    </p:spTree>
    <p:extLst>
      <p:ext uri="{BB962C8B-B14F-4D97-AF65-F5344CB8AC3E}">
        <p14:creationId xmlns:p14="http://schemas.microsoft.com/office/powerpoint/2010/main" val="1802396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B3156D-B94C-4D06-BDBC-6092267434F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3049389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3156D-B94C-4D06-BDBC-6092267434F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4075925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3156D-B94C-4D06-BDBC-6092267434F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396408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8687AF-E394-49CE-A8FE-6724FE96C94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98800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687AF-E394-49CE-A8FE-6724FE96C94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2262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8687AF-E394-49CE-A8FE-6724FE96C94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1591638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8687AF-E394-49CE-A8FE-6724FE96C946}"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66544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8687AF-E394-49CE-A8FE-6724FE96C946}"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211287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8687AF-E394-49CE-A8FE-6724FE96C946}"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4249160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687AF-E394-49CE-A8FE-6724FE96C946}"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1448197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38687AF-E394-49CE-A8FE-6724FE96C946}"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305864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3156D-B94C-4D06-BDBC-6092267434F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1503996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38687AF-E394-49CE-A8FE-6724FE96C946}"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1011503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687AF-E394-49CE-A8FE-6724FE96C94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150651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687AF-E394-49CE-A8FE-6724FE96C946}"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B53C9-3635-4A3D-8645-6036F575A8FE}" type="slidenum">
              <a:rPr lang="en-US" smtClean="0"/>
              <a:t>‹#›</a:t>
            </a:fld>
            <a:endParaRPr lang="en-US"/>
          </a:p>
        </p:txBody>
      </p:sp>
    </p:spTree>
    <p:extLst>
      <p:ext uri="{BB962C8B-B14F-4D97-AF65-F5344CB8AC3E}">
        <p14:creationId xmlns:p14="http://schemas.microsoft.com/office/powerpoint/2010/main" val="421323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3156D-B94C-4D06-BDBC-6092267434F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311461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B3156D-B94C-4D06-BDBC-6092267434F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2095718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B3156D-B94C-4D06-BDBC-6092267434F8}"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5793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B3156D-B94C-4D06-BDBC-6092267434F8}"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322954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3156D-B94C-4D06-BDBC-6092267434F8}"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77182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3156D-B94C-4D06-BDBC-6092267434F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259472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3156D-B94C-4D06-BDBC-6092267434F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7ABA8-58D0-4234-89C0-6FA71F595FC7}" type="slidenum">
              <a:rPr lang="en-US" smtClean="0"/>
              <a:t>‹#›</a:t>
            </a:fld>
            <a:endParaRPr lang="en-US"/>
          </a:p>
        </p:txBody>
      </p:sp>
    </p:spTree>
    <p:extLst>
      <p:ext uri="{BB962C8B-B14F-4D97-AF65-F5344CB8AC3E}">
        <p14:creationId xmlns:p14="http://schemas.microsoft.com/office/powerpoint/2010/main" val="35436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3156D-B94C-4D06-BDBC-6092267434F8}" type="datetimeFigureOut">
              <a:rPr lang="en-US" smtClean="0"/>
              <a:t>3/27/2024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7ABA8-58D0-4234-89C0-6FA71F595FC7}" type="slidenum">
              <a:rPr lang="en-US" smtClean="0"/>
              <a:t>‹#›</a:t>
            </a:fld>
            <a:endParaRPr lang="en-US"/>
          </a:p>
        </p:txBody>
      </p:sp>
    </p:spTree>
    <p:extLst>
      <p:ext uri="{BB962C8B-B14F-4D97-AF65-F5344CB8AC3E}">
        <p14:creationId xmlns:p14="http://schemas.microsoft.com/office/powerpoint/2010/main" val="1312147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8687AF-E394-49CE-A8FE-6724FE96C946}" type="datetimeFigureOut">
              <a:rPr lang="en-US" smtClean="0"/>
              <a:t>3/27/2024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B53C9-3635-4A3D-8645-6036F575A8FE}" type="slidenum">
              <a:rPr lang="en-US" smtClean="0"/>
              <a:t>‹#›</a:t>
            </a:fld>
            <a:endParaRPr lang="en-US"/>
          </a:p>
        </p:txBody>
      </p:sp>
    </p:spTree>
    <p:extLst>
      <p:ext uri="{BB962C8B-B14F-4D97-AF65-F5344CB8AC3E}">
        <p14:creationId xmlns:p14="http://schemas.microsoft.com/office/powerpoint/2010/main" val="1826526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chart" Target="../charts/chart7.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2719528" y="240804"/>
            <a:ext cx="9188606" cy="6617196"/>
          </a:xfrm>
          <a:prstGeom prst="rect">
            <a:avLst/>
          </a:prstGeom>
        </p:spPr>
        <p:txBody>
          <a:bodyPr wrap="square">
            <a:spAutoFit/>
          </a:bodyPr>
          <a:lstStyle/>
          <a:p>
            <a:pPr marL="457200" marR="0">
              <a:spcBef>
                <a:spcPts val="0"/>
              </a:spcBef>
            </a:pPr>
            <a:r>
              <a:rPr lang="en-US" sz="8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So You Need to Share Your Data:</a:t>
            </a:r>
          </a:p>
          <a:p>
            <a:pPr marL="457200" marR="0">
              <a:spcBef>
                <a:spcPts val="0"/>
              </a:spcBef>
            </a:pPr>
            <a:r>
              <a:rPr lang="en-US" sz="6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Graph Tips Everyone Can Use</a:t>
            </a:r>
            <a:endParaRPr lang="en-US" sz="6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pPr>
            <a:endParaRPr lang="en-US" sz="16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457200" marR="0">
              <a:spcBef>
                <a:spcPts val="0"/>
              </a:spcBef>
            </a:pPr>
            <a:endParaRPr lang="en-US" sz="16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457200" marR="0">
              <a:spcBef>
                <a:spcPts val="0"/>
              </a:spcBef>
            </a:pPr>
            <a:br>
              <a:rPr lang="en-US" sz="16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r>
              <a:rPr lang="en-US" sz="2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Rebecca LeBeau</a:t>
            </a:r>
          </a:p>
          <a:p>
            <a:pPr marL="457200" marR="0">
              <a:spcBef>
                <a:spcPts val="0"/>
              </a:spcBef>
            </a:pPr>
            <a:r>
              <a:rPr lang="en-US" sz="28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Public Health Madison &amp; Dane County</a:t>
            </a:r>
            <a:br>
              <a:rPr lang="en-US"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br>
            <a:r>
              <a:rPr lang="en-US" sz="2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2024</a:t>
            </a:r>
          </a:p>
          <a:p>
            <a:pPr marL="457200" marR="0">
              <a:spcBef>
                <a:spcPts val="0"/>
              </a:spcBef>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phic 6" descr="Bar chart with solid fill">
            <a:extLst>
              <a:ext uri="{FF2B5EF4-FFF2-40B4-BE49-F238E27FC236}">
                <a16:creationId xmlns:a16="http://schemas.microsoft.com/office/drawing/2014/main" id="{32D243C0-AAD0-D994-B04C-6FAB83AFD8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223" y="526983"/>
            <a:ext cx="1514400" cy="1514400"/>
          </a:xfrm>
          <a:prstGeom prst="rect">
            <a:avLst/>
          </a:prstGeom>
        </p:spPr>
      </p:pic>
      <p:pic>
        <p:nvPicPr>
          <p:cNvPr id="9" name="Graphic 8" descr="Harvey Balls 15% with solid fill">
            <a:extLst>
              <a:ext uri="{FF2B5EF4-FFF2-40B4-BE49-F238E27FC236}">
                <a16:creationId xmlns:a16="http://schemas.microsoft.com/office/drawing/2014/main" id="{51C6553B-99AF-D0D4-38C0-FF2D08EB08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223" y="2792202"/>
            <a:ext cx="1514400" cy="1514400"/>
          </a:xfrm>
          <a:prstGeom prst="rect">
            <a:avLst/>
          </a:prstGeom>
        </p:spPr>
      </p:pic>
      <p:pic>
        <p:nvPicPr>
          <p:cNvPr id="11" name="Graphic 10" descr="Statistics with solid fill">
            <a:extLst>
              <a:ext uri="{FF2B5EF4-FFF2-40B4-BE49-F238E27FC236}">
                <a16:creationId xmlns:a16="http://schemas.microsoft.com/office/drawing/2014/main" id="{93F30635-EAEF-D1C2-56CC-6D91FC5AA4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0223" y="4816617"/>
            <a:ext cx="1514400" cy="1514400"/>
          </a:xfrm>
          <a:prstGeom prst="rect">
            <a:avLst/>
          </a:prstGeom>
        </p:spPr>
      </p:pic>
    </p:spTree>
    <p:extLst>
      <p:ext uri="{BB962C8B-B14F-4D97-AF65-F5344CB8AC3E}">
        <p14:creationId xmlns:p14="http://schemas.microsoft.com/office/powerpoint/2010/main" val="17277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417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Data isn’t objective</a:t>
            </a:r>
          </a:p>
        </p:txBody>
      </p:sp>
      <p:sp>
        <p:nvSpPr>
          <p:cNvPr id="4" name="TextBox 3">
            <a:extLst>
              <a:ext uri="{FF2B5EF4-FFF2-40B4-BE49-F238E27FC236}">
                <a16:creationId xmlns:a16="http://schemas.microsoft.com/office/drawing/2014/main" id="{8EB74056-1DF9-9845-912B-A8B83C918D12}"/>
              </a:ext>
            </a:extLst>
          </p:cNvPr>
          <p:cNvSpPr txBox="1"/>
          <p:nvPr/>
        </p:nvSpPr>
        <p:spPr>
          <a:xfrm>
            <a:off x="395844" y="1566604"/>
            <a:ext cx="11582400" cy="5016758"/>
          </a:xfrm>
          <a:prstGeom prst="rect">
            <a:avLst/>
          </a:prstGeom>
          <a:noFill/>
        </p:spPr>
        <p:txBody>
          <a:bodyPr wrap="square">
            <a:spAutoFit/>
          </a:bodyPr>
          <a:lstStyle/>
          <a:p>
            <a:r>
              <a:rPr lang="en-US" sz="3200" dirty="0">
                <a:solidFill>
                  <a:srgbClr val="333333"/>
                </a:solidFill>
                <a:latin typeface="Century Gothic" panose="020B0502020202020204" pitchFamily="34" charset="0"/>
              </a:rPr>
              <a:t>“W</a:t>
            </a:r>
            <a:r>
              <a:rPr lang="en-US" sz="3200" b="0" i="0" dirty="0">
                <a:solidFill>
                  <a:srgbClr val="333333"/>
                </a:solidFill>
                <a:effectLst/>
                <a:latin typeface="Century Gothic" panose="020B0502020202020204" pitchFamily="34" charset="0"/>
              </a:rPr>
              <a:t>e 100% agree that the tools of statistics and data science don’t carry inherent biases towards a worldview or group, </a:t>
            </a:r>
          </a:p>
          <a:p>
            <a:endParaRPr lang="en-US" sz="3200" b="0" i="0" dirty="0">
              <a:solidFill>
                <a:srgbClr val="333333"/>
              </a:solidFill>
              <a:effectLst/>
              <a:latin typeface="Century Gothic" panose="020B0502020202020204" pitchFamily="34" charset="0"/>
            </a:endParaRPr>
          </a:p>
          <a:p>
            <a:r>
              <a:rPr lang="en-US" sz="3200" b="0" i="0" dirty="0">
                <a:solidFill>
                  <a:srgbClr val="333333"/>
                </a:solidFill>
                <a:effectLst/>
                <a:latin typeface="Century Gothic" panose="020B0502020202020204" pitchFamily="34" charset="0"/>
              </a:rPr>
              <a:t>but as soon as people get involved, they start making choices that – if unexamined – </a:t>
            </a:r>
            <a:r>
              <a:rPr lang="en-US" sz="3200" b="1" i="0" dirty="0">
                <a:solidFill>
                  <a:schemeClr val="accent1"/>
                </a:solidFill>
                <a:effectLst/>
                <a:latin typeface="Century Gothic" panose="020B0502020202020204" pitchFamily="34" charset="0"/>
              </a:rPr>
              <a:t>reinforce their own perspective</a:t>
            </a:r>
            <a:r>
              <a:rPr lang="en-US" sz="3200" b="0" i="0" dirty="0">
                <a:solidFill>
                  <a:srgbClr val="333333"/>
                </a:solidFill>
                <a:effectLst/>
                <a:latin typeface="Century Gothic" panose="020B0502020202020204" pitchFamily="34" charset="0"/>
              </a:rPr>
              <a:t> in a way that affects the data outcomes and by extension the decisions or actions based on them. </a:t>
            </a:r>
          </a:p>
          <a:p>
            <a:endParaRPr lang="en-US" sz="3200" b="0" i="0" dirty="0">
              <a:solidFill>
                <a:srgbClr val="333333"/>
              </a:solidFill>
              <a:effectLst/>
              <a:latin typeface="Century Gothic" panose="020B0502020202020204" pitchFamily="34" charset="0"/>
            </a:endParaRPr>
          </a:p>
          <a:p>
            <a:r>
              <a:rPr lang="en-US" sz="3200" b="1" i="0" dirty="0">
                <a:solidFill>
                  <a:schemeClr val="accent1"/>
                </a:solidFill>
                <a:effectLst/>
                <a:latin typeface="Century Gothic" panose="020B0502020202020204" pitchFamily="34" charset="0"/>
              </a:rPr>
              <a:t>It’s how you use the hammer that matters.” </a:t>
            </a:r>
            <a:r>
              <a:rPr lang="en-US" sz="3200" b="1" i="0" dirty="0">
                <a:solidFill>
                  <a:srgbClr val="333333"/>
                </a:solidFill>
                <a:effectLst/>
                <a:latin typeface="Century Gothic" panose="020B0502020202020204" pitchFamily="34" charset="0"/>
              </a:rPr>
              <a:t>–We All Count</a:t>
            </a:r>
            <a:endParaRPr lang="en-US" sz="3200" b="1" dirty="0">
              <a:latin typeface="Century Gothic" panose="020B0502020202020204" pitchFamily="34" charset="0"/>
            </a:endParaRPr>
          </a:p>
        </p:txBody>
      </p:sp>
    </p:spTree>
    <p:extLst>
      <p:ext uri="{BB962C8B-B14F-4D97-AF65-F5344CB8AC3E}">
        <p14:creationId xmlns:p14="http://schemas.microsoft.com/office/powerpoint/2010/main" val="3965207938"/>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Who decides the groups?</a:t>
            </a:r>
          </a:p>
        </p:txBody>
      </p:sp>
      <p:graphicFrame>
        <p:nvGraphicFramePr>
          <p:cNvPr id="3" name="Chart 2">
            <a:extLst>
              <a:ext uri="{FF2B5EF4-FFF2-40B4-BE49-F238E27FC236}">
                <a16:creationId xmlns:a16="http://schemas.microsoft.com/office/drawing/2014/main" id="{D7A4E2C4-853C-E589-3579-DD675B2FC03B}"/>
              </a:ext>
            </a:extLst>
          </p:cNvPr>
          <p:cNvGraphicFramePr>
            <a:graphicFrameLocks/>
          </p:cNvGraphicFramePr>
          <p:nvPr>
            <p:extLst>
              <p:ext uri="{D42A27DB-BD31-4B8C-83A1-F6EECF244321}">
                <p14:modId xmlns:p14="http://schemas.microsoft.com/office/powerpoint/2010/main" val="127549617"/>
              </p:ext>
            </p:extLst>
          </p:nvPr>
        </p:nvGraphicFramePr>
        <p:xfrm>
          <a:off x="2330779" y="2519701"/>
          <a:ext cx="8202634" cy="418985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15DA61B-CA90-691B-E488-E22FFA3419A7}"/>
              </a:ext>
            </a:extLst>
          </p:cNvPr>
          <p:cNvSpPr txBox="1"/>
          <p:nvPr/>
        </p:nvSpPr>
        <p:spPr>
          <a:xfrm>
            <a:off x="356260" y="1840676"/>
            <a:ext cx="10390909" cy="1077218"/>
          </a:xfrm>
          <a:prstGeom prst="rect">
            <a:avLst/>
          </a:prstGeom>
          <a:noFill/>
        </p:spPr>
        <p:txBody>
          <a:bodyPr wrap="square" rtlCol="0">
            <a:spAutoFit/>
          </a:bodyPr>
          <a:lstStyle/>
          <a:p>
            <a:r>
              <a:rPr lang="en-US" sz="3200" b="1" dirty="0">
                <a:latin typeface="+mj-lt"/>
              </a:rPr>
              <a:t>Percent of people experiencing XYZ by race and ethnicity</a:t>
            </a:r>
          </a:p>
        </p:txBody>
      </p:sp>
    </p:spTree>
    <p:extLst>
      <p:ext uri="{BB962C8B-B14F-4D97-AF65-F5344CB8AC3E}">
        <p14:creationId xmlns:p14="http://schemas.microsoft.com/office/powerpoint/2010/main" val="139898051"/>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Who decides the groups?</a:t>
            </a:r>
          </a:p>
        </p:txBody>
      </p:sp>
      <p:graphicFrame>
        <p:nvGraphicFramePr>
          <p:cNvPr id="3" name="Chart 2">
            <a:extLst>
              <a:ext uri="{FF2B5EF4-FFF2-40B4-BE49-F238E27FC236}">
                <a16:creationId xmlns:a16="http://schemas.microsoft.com/office/drawing/2014/main" id="{D7A4E2C4-853C-E589-3579-DD675B2FC03B}"/>
              </a:ext>
            </a:extLst>
          </p:cNvPr>
          <p:cNvGraphicFramePr>
            <a:graphicFrameLocks/>
          </p:cNvGraphicFramePr>
          <p:nvPr>
            <p:extLst>
              <p:ext uri="{D42A27DB-BD31-4B8C-83A1-F6EECF244321}">
                <p14:modId xmlns:p14="http://schemas.microsoft.com/office/powerpoint/2010/main" val="3442993300"/>
              </p:ext>
            </p:extLst>
          </p:nvPr>
        </p:nvGraphicFramePr>
        <p:xfrm>
          <a:off x="1891392" y="2608767"/>
          <a:ext cx="9227870" cy="424923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D661510-7256-3888-807D-45370635810A}"/>
              </a:ext>
            </a:extLst>
          </p:cNvPr>
          <p:cNvSpPr txBox="1"/>
          <p:nvPr/>
        </p:nvSpPr>
        <p:spPr>
          <a:xfrm>
            <a:off x="356260" y="1840676"/>
            <a:ext cx="10390909" cy="1077218"/>
          </a:xfrm>
          <a:prstGeom prst="rect">
            <a:avLst/>
          </a:prstGeom>
          <a:noFill/>
        </p:spPr>
        <p:txBody>
          <a:bodyPr wrap="square" rtlCol="0">
            <a:spAutoFit/>
          </a:bodyPr>
          <a:lstStyle/>
          <a:p>
            <a:r>
              <a:rPr lang="en-US" sz="3200" b="1" dirty="0">
                <a:latin typeface="+mj-lt"/>
              </a:rPr>
              <a:t>Percent of people experiencing XYZ by race and ethnicity</a:t>
            </a:r>
          </a:p>
        </p:txBody>
      </p:sp>
    </p:spTree>
    <p:extLst>
      <p:ext uri="{BB962C8B-B14F-4D97-AF65-F5344CB8AC3E}">
        <p14:creationId xmlns:p14="http://schemas.microsoft.com/office/powerpoint/2010/main" val="3233994924"/>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6858000" y="0"/>
            <a:ext cx="5334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4800" b="1" dirty="0">
                <a:solidFill>
                  <a:schemeClr val="bg1"/>
                </a:solidFill>
                <a:latin typeface="Century Gothic" panose="020B0502020202020204" pitchFamily="34" charset="0"/>
              </a:rPr>
              <a:t>Who makes the definitions?</a:t>
            </a:r>
          </a:p>
        </p:txBody>
      </p:sp>
      <p:sp>
        <p:nvSpPr>
          <p:cNvPr id="4" name="TextBox 3">
            <a:extLst>
              <a:ext uri="{FF2B5EF4-FFF2-40B4-BE49-F238E27FC236}">
                <a16:creationId xmlns:a16="http://schemas.microsoft.com/office/drawing/2014/main" id="{AD661510-7256-3888-807D-45370635810A}"/>
              </a:ext>
            </a:extLst>
          </p:cNvPr>
          <p:cNvSpPr txBox="1"/>
          <p:nvPr/>
        </p:nvSpPr>
        <p:spPr>
          <a:xfrm>
            <a:off x="7056911" y="1889254"/>
            <a:ext cx="4936177" cy="4832092"/>
          </a:xfrm>
          <a:prstGeom prst="rect">
            <a:avLst/>
          </a:prstGeom>
          <a:noFill/>
        </p:spPr>
        <p:txBody>
          <a:bodyPr wrap="square" rtlCol="0">
            <a:spAutoFit/>
          </a:bodyPr>
          <a:lstStyle/>
          <a:p>
            <a:r>
              <a:rPr lang="en-US" sz="2800" b="1" dirty="0">
                <a:latin typeface="+mj-lt"/>
              </a:rPr>
              <a:t>This is real: </a:t>
            </a:r>
          </a:p>
          <a:p>
            <a:endParaRPr lang="en-US" sz="2800" b="1" dirty="0">
              <a:latin typeface="+mj-lt"/>
            </a:endParaRPr>
          </a:p>
          <a:p>
            <a:r>
              <a:rPr lang="en-US" sz="2800" dirty="0">
                <a:latin typeface="+mj-lt"/>
              </a:rPr>
              <a:t>Women diagnosed with AIDS </a:t>
            </a:r>
            <a:r>
              <a:rPr lang="en-US" sz="2800" b="1" dirty="0">
                <a:solidFill>
                  <a:schemeClr val="accent1"/>
                </a:solidFill>
                <a:latin typeface="+mj-lt"/>
              </a:rPr>
              <a:t>increased 45% </a:t>
            </a:r>
            <a:r>
              <a:rPr lang="en-US" sz="2800" dirty="0">
                <a:latin typeface="+mj-lt"/>
              </a:rPr>
              <a:t>after the CDC changed the definition in January 1993 to include more symptoms, including gynecological symptoms. </a:t>
            </a:r>
          </a:p>
          <a:p>
            <a:endParaRPr lang="en-US" sz="2800" dirty="0">
              <a:latin typeface="+mj-lt"/>
            </a:endParaRPr>
          </a:p>
          <a:p>
            <a:r>
              <a:rPr lang="en-US" sz="2800" b="1" dirty="0">
                <a:latin typeface="+mj-lt"/>
              </a:rPr>
              <a:t>-- From Reveal News</a:t>
            </a:r>
          </a:p>
        </p:txBody>
      </p:sp>
      <p:pic>
        <p:nvPicPr>
          <p:cNvPr id="2050" name="Picture 2" descr="The Plague in the Shadows">
            <a:extLst>
              <a:ext uri="{FF2B5EF4-FFF2-40B4-BE49-F238E27FC236}">
                <a16:creationId xmlns:a16="http://schemas.microsoft.com/office/drawing/2014/main" id="{1F19E4D2-7A2D-BC68-942F-58936E27B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02292"/>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5165766"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567274" y="612844"/>
            <a:ext cx="4031219"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Are there ways I can make root causes clearer?</a:t>
            </a:r>
          </a:p>
        </p:txBody>
      </p:sp>
      <p:graphicFrame>
        <p:nvGraphicFramePr>
          <p:cNvPr id="5" name="Chart 4">
            <a:extLst>
              <a:ext uri="{FF2B5EF4-FFF2-40B4-BE49-F238E27FC236}">
                <a16:creationId xmlns:a16="http://schemas.microsoft.com/office/drawing/2014/main" id="{26138403-81D0-4990-9D8B-4CE6876B18D7}"/>
              </a:ext>
            </a:extLst>
          </p:cNvPr>
          <p:cNvGraphicFramePr>
            <a:graphicFrameLocks/>
          </p:cNvGraphicFramePr>
          <p:nvPr>
            <p:extLst>
              <p:ext uri="{D42A27DB-BD31-4B8C-83A1-F6EECF244321}">
                <p14:modId xmlns:p14="http://schemas.microsoft.com/office/powerpoint/2010/main" val="3117239286"/>
              </p:ext>
            </p:extLst>
          </p:nvPr>
        </p:nvGraphicFramePr>
        <p:xfrm>
          <a:off x="5386647" y="1578013"/>
          <a:ext cx="6400800" cy="51040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8F5DE7C-44A4-78E0-F21C-FEACD3533F0A}"/>
              </a:ext>
            </a:extLst>
          </p:cNvPr>
          <p:cNvSpPr txBox="1"/>
          <p:nvPr/>
        </p:nvSpPr>
        <p:spPr>
          <a:xfrm>
            <a:off x="5636029" y="193018"/>
            <a:ext cx="6151418" cy="1384995"/>
          </a:xfrm>
          <a:prstGeom prst="rect">
            <a:avLst/>
          </a:prstGeom>
          <a:noFill/>
        </p:spPr>
        <p:txBody>
          <a:bodyPr wrap="square" rtlCol="0">
            <a:spAutoFit/>
          </a:bodyPr>
          <a:lstStyle/>
          <a:p>
            <a:r>
              <a:rPr lang="en-US" sz="2800" b="1" dirty="0">
                <a:latin typeface="+mj-lt"/>
              </a:rPr>
              <a:t>Only 14% of Group A reported attending a neighborhood meeting in the past year. </a:t>
            </a:r>
          </a:p>
        </p:txBody>
      </p:sp>
    </p:spTree>
    <p:extLst>
      <p:ext uri="{BB962C8B-B14F-4D97-AF65-F5344CB8AC3E}">
        <p14:creationId xmlns:p14="http://schemas.microsoft.com/office/powerpoint/2010/main" val="265953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87B3BD-E790-EB2A-8C00-7F7F3EB53126}"/>
              </a:ext>
            </a:extLst>
          </p:cNvPr>
          <p:cNvSpPr txBox="1"/>
          <p:nvPr/>
        </p:nvSpPr>
        <p:spPr>
          <a:xfrm>
            <a:off x="997528" y="335845"/>
            <a:ext cx="10521538" cy="6186309"/>
          </a:xfrm>
          <a:prstGeom prst="rect">
            <a:avLst/>
          </a:prstGeom>
          <a:noFill/>
        </p:spPr>
        <p:txBody>
          <a:bodyPr wrap="square">
            <a:spAutoFit/>
          </a:bodyPr>
          <a:lstStyle/>
          <a:p>
            <a:r>
              <a:rPr lang="en-US" sz="3600" dirty="0">
                <a:solidFill>
                  <a:schemeClr val="bg1"/>
                </a:solidFill>
                <a:latin typeface="+mj-lt"/>
              </a:rPr>
              <a:t>Individualism is the assumption that individual outcomes—both positive and negative—</a:t>
            </a:r>
            <a:r>
              <a:rPr lang="en-US" sz="3600" b="1" dirty="0">
                <a:solidFill>
                  <a:schemeClr val="bg1"/>
                </a:solidFill>
                <a:latin typeface="+mj-lt"/>
              </a:rPr>
              <a:t>are a function of a person’s will, drive, and choice</a:t>
            </a:r>
            <a:r>
              <a:rPr lang="en-US" sz="3600" dirty="0">
                <a:solidFill>
                  <a:schemeClr val="bg1"/>
                </a:solidFill>
                <a:latin typeface="+mj-lt"/>
              </a:rPr>
              <a:t>. </a:t>
            </a:r>
          </a:p>
          <a:p>
            <a:endParaRPr lang="en-US" sz="3600" dirty="0">
              <a:solidFill>
                <a:schemeClr val="bg1"/>
              </a:solidFill>
              <a:latin typeface="+mj-lt"/>
            </a:endParaRPr>
          </a:p>
          <a:p>
            <a:r>
              <a:rPr lang="en-US" sz="3600" dirty="0">
                <a:solidFill>
                  <a:schemeClr val="bg1"/>
                </a:solidFill>
                <a:latin typeface="+mj-lt"/>
              </a:rPr>
              <a:t>This mindset has been foundational in American culture since before the founding of our country, </a:t>
            </a:r>
            <a:r>
              <a:rPr lang="en-US" sz="3600" b="1" dirty="0">
                <a:solidFill>
                  <a:schemeClr val="bg1"/>
                </a:solidFill>
                <a:latin typeface="+mj-lt"/>
              </a:rPr>
              <a:t>shaping default assumptions about topics as wide-ranging as education, health, poverty, and aging.”</a:t>
            </a:r>
          </a:p>
          <a:p>
            <a:endParaRPr lang="en-US" sz="3600" dirty="0">
              <a:solidFill>
                <a:schemeClr val="bg1"/>
              </a:solidFill>
              <a:latin typeface="+mj-lt"/>
            </a:endParaRPr>
          </a:p>
          <a:p>
            <a:r>
              <a:rPr lang="en-US" sz="3600" dirty="0">
                <a:solidFill>
                  <a:schemeClr val="bg1"/>
                </a:solidFill>
                <a:latin typeface="+mj-lt"/>
              </a:rPr>
              <a:t>--The Frameworks Institute</a:t>
            </a:r>
          </a:p>
        </p:txBody>
      </p:sp>
    </p:spTree>
    <p:extLst>
      <p:ext uri="{BB962C8B-B14F-4D97-AF65-F5344CB8AC3E}">
        <p14:creationId xmlns:p14="http://schemas.microsoft.com/office/powerpoint/2010/main" val="22845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5486400"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1">
              <a:defRPr/>
            </a:pPr>
            <a:r>
              <a:rPr lang="en-US" sz="6000" b="1" dirty="0">
                <a:solidFill>
                  <a:prstClr val="white"/>
                </a:solidFill>
                <a:latin typeface="+mj-lt"/>
              </a:rPr>
              <a:t>How could </a:t>
            </a:r>
          </a:p>
          <a:p>
            <a:pPr lvl="1">
              <a:defRPr/>
            </a:pPr>
            <a:r>
              <a:rPr lang="en-US" sz="6000" b="1" dirty="0">
                <a:solidFill>
                  <a:prstClr val="white"/>
                </a:solidFill>
                <a:latin typeface="+mj-lt"/>
              </a:rPr>
              <a:t>we bring the focus to the rest of the picture? </a:t>
            </a:r>
            <a:endParaRPr kumimoji="0" lang="en-US" sz="6000" b="1" i="0" u="none" strike="noStrike" kern="1200" cap="none" spc="0" normalizeH="0" baseline="0" noProof="0" dirty="0">
              <a:ln>
                <a:noFill/>
              </a:ln>
              <a:solidFill>
                <a:prstClr val="white"/>
              </a:solidFill>
              <a:effectLst/>
              <a:uLnTx/>
              <a:uFillTx/>
              <a:latin typeface="+mj-lt"/>
              <a:ea typeface="+mn-ea"/>
              <a:cs typeface="+mn-cs"/>
            </a:endParaRPr>
          </a:p>
        </p:txBody>
      </p:sp>
      <p:sp>
        <p:nvSpPr>
          <p:cNvPr id="11" name="Rectangle 10"/>
          <p:cNvSpPr/>
          <p:nvPr/>
        </p:nvSpPr>
        <p:spPr>
          <a:xfrm>
            <a:off x="6096000" y="2180204"/>
            <a:ext cx="5843674" cy="4557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Tat</a:t>
            </a:r>
          </a:p>
        </p:txBody>
      </p:sp>
      <p:pic>
        <p:nvPicPr>
          <p:cNvPr id="1026" name="Picture 2" descr="Applying the Social-Ecological Model of Health to Loneliness | by Kasley  Killam | Medium">
            <a:extLst>
              <a:ext uri="{FF2B5EF4-FFF2-40B4-BE49-F238E27FC236}">
                <a16:creationId xmlns:a16="http://schemas.microsoft.com/office/drawing/2014/main" id="{A5B7AE8F-E965-3794-2523-CA9878202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 r="42911"/>
          <a:stretch/>
        </p:blipFill>
        <p:spPr bwMode="auto">
          <a:xfrm>
            <a:off x="5551341" y="0"/>
            <a:ext cx="66406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02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E513-AAD9-4FF8-E2A6-4CF93D99E47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F5958F5-7E42-77A9-62B9-28DFB7FF7970}"/>
              </a:ext>
            </a:extLst>
          </p:cNvPr>
          <p:cNvSpPr/>
          <p:nvPr/>
        </p:nvSpPr>
        <p:spPr>
          <a:xfrm>
            <a:off x="1" y="0"/>
            <a:ext cx="5165766"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A19B9DB-CCC9-8D38-F7BD-5B41D9CFA141}"/>
              </a:ext>
            </a:extLst>
          </p:cNvPr>
          <p:cNvSpPr txBox="1"/>
          <p:nvPr/>
        </p:nvSpPr>
        <p:spPr>
          <a:xfrm>
            <a:off x="567274" y="612844"/>
            <a:ext cx="4031219"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Are there ways I can make root causes clearer?</a:t>
            </a:r>
          </a:p>
        </p:txBody>
      </p:sp>
      <p:graphicFrame>
        <p:nvGraphicFramePr>
          <p:cNvPr id="5" name="Chart 4">
            <a:extLst>
              <a:ext uri="{FF2B5EF4-FFF2-40B4-BE49-F238E27FC236}">
                <a16:creationId xmlns:a16="http://schemas.microsoft.com/office/drawing/2014/main" id="{48D12715-4147-34F6-3F8D-BEF6CD0BAA97}"/>
              </a:ext>
            </a:extLst>
          </p:cNvPr>
          <p:cNvGraphicFramePr>
            <a:graphicFrameLocks/>
          </p:cNvGraphicFramePr>
          <p:nvPr/>
        </p:nvGraphicFramePr>
        <p:xfrm>
          <a:off x="5386647" y="1578013"/>
          <a:ext cx="6400800" cy="51040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DD2DBF7-D487-C0DD-5217-4511FAB9BCCE}"/>
              </a:ext>
            </a:extLst>
          </p:cNvPr>
          <p:cNvSpPr txBox="1"/>
          <p:nvPr/>
        </p:nvSpPr>
        <p:spPr>
          <a:xfrm>
            <a:off x="5165767" y="39145"/>
            <a:ext cx="7026233" cy="1384995"/>
          </a:xfrm>
          <a:prstGeom prst="rect">
            <a:avLst/>
          </a:prstGeom>
          <a:noFill/>
        </p:spPr>
        <p:txBody>
          <a:bodyPr wrap="square" rtlCol="0">
            <a:spAutoFit/>
          </a:bodyPr>
          <a:lstStyle/>
          <a:p>
            <a:r>
              <a:rPr lang="en-US" sz="2800" b="1" dirty="0">
                <a:latin typeface="+mj-lt"/>
              </a:rPr>
              <a:t>Because of inequitable access, only 14% of Group A attended a neighborhood meeting in the past year. </a:t>
            </a:r>
          </a:p>
        </p:txBody>
      </p:sp>
    </p:spTree>
    <p:extLst>
      <p:ext uri="{BB962C8B-B14F-4D97-AF65-F5344CB8AC3E}">
        <p14:creationId xmlns:p14="http://schemas.microsoft.com/office/powerpoint/2010/main" val="1824204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EDE2"/>
        </a:solidFill>
        <a:effectLst/>
      </p:bgPr>
    </p:bg>
    <p:spTree>
      <p:nvGrpSpPr>
        <p:cNvPr id="1" name=""/>
        <p:cNvGrpSpPr/>
        <p:nvPr/>
      </p:nvGrpSpPr>
      <p:grpSpPr>
        <a:xfrm>
          <a:off x="0" y="0"/>
          <a:ext cx="0" cy="0"/>
          <a:chOff x="0" y="0"/>
          <a:chExt cx="0" cy="0"/>
        </a:xfrm>
      </p:grpSpPr>
      <p:sp>
        <p:nvSpPr>
          <p:cNvPr id="4" name="Rectangle 3"/>
          <p:cNvSpPr/>
          <p:nvPr/>
        </p:nvSpPr>
        <p:spPr>
          <a:xfrm>
            <a:off x="1" y="-1"/>
            <a:ext cx="2493392" cy="6858001"/>
          </a:xfrm>
          <a:prstGeom prst="rect">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323697" y="2343577"/>
            <a:ext cx="2169695" cy="1143000"/>
          </a:xfrm>
        </p:spPr>
        <p:txBody>
          <a:bodyPr>
            <a:noAutofit/>
          </a:bodyPr>
          <a:lstStyle/>
          <a:p>
            <a:pPr algn="l"/>
            <a:r>
              <a:rPr lang="en-US" sz="6600" b="1" dirty="0">
                <a:solidFill>
                  <a:schemeClr val="bg1"/>
                </a:solidFill>
              </a:rPr>
              <a:t>Go to the root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1979" y="21975"/>
            <a:ext cx="6858000" cy="6858000"/>
          </a:xfrm>
          <a:prstGeom prst="rect">
            <a:avLst/>
          </a:prstGeom>
        </p:spPr>
      </p:pic>
      <p:sp>
        <p:nvSpPr>
          <p:cNvPr id="5" name="Rounded Rectangle 4"/>
          <p:cNvSpPr/>
          <p:nvPr/>
        </p:nvSpPr>
        <p:spPr>
          <a:xfrm>
            <a:off x="2555035" y="192505"/>
            <a:ext cx="9586861" cy="1961148"/>
          </a:xfrm>
          <a:prstGeom prst="roundRect">
            <a:avLst/>
          </a:prstGeom>
          <a:solidFill>
            <a:schemeClr val="accent1">
              <a:alpha val="58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rPr>
              <a:t>Health outcomes </a:t>
            </a:r>
            <a:r>
              <a:rPr kumimoji="0" lang="en-US" sz="4000" b="0" i="0" u="none" strike="noStrike" kern="1200" cap="none" spc="0" normalizeH="0" baseline="0" noProof="0" dirty="0">
                <a:ln>
                  <a:noFill/>
                </a:ln>
                <a:solidFill>
                  <a:prstClr val="white"/>
                </a:solidFill>
                <a:effectLst/>
                <a:uLnTx/>
                <a:uFillTx/>
                <a:latin typeface="Century Gothic"/>
                <a:ea typeface="+mn-ea"/>
                <a:cs typeface="+mn-cs"/>
              </a:rPr>
              <a:t>(such as injury, heart disease, or overdose)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2555035" y="2372035"/>
            <a:ext cx="9586861" cy="1961148"/>
          </a:xfrm>
          <a:prstGeom prst="roundRect">
            <a:avLst/>
          </a:prstGeom>
          <a:solidFill>
            <a:schemeClr val="accent4">
              <a:alpha val="5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rPr>
              <a:t>Social determinants </a:t>
            </a:r>
            <a:r>
              <a:rPr kumimoji="0" lang="en-US" sz="4000" b="0" i="0" u="none" strike="noStrike" kern="1200" cap="none" spc="0" normalizeH="0" baseline="0" noProof="0" dirty="0">
                <a:ln>
                  <a:noFill/>
                </a:ln>
                <a:solidFill>
                  <a:prstClr val="white"/>
                </a:solidFill>
                <a:effectLst/>
                <a:uLnTx/>
                <a:uFillTx/>
                <a:latin typeface="Century Gothic"/>
                <a:ea typeface="+mn-ea"/>
                <a:cs typeface="+mn-cs"/>
              </a:rPr>
              <a:t>(such as housing, education, or employment)</a:t>
            </a:r>
          </a:p>
        </p:txBody>
      </p:sp>
      <p:sp>
        <p:nvSpPr>
          <p:cNvPr id="8" name="Rounded Rectangle 7"/>
          <p:cNvSpPr/>
          <p:nvPr/>
        </p:nvSpPr>
        <p:spPr>
          <a:xfrm>
            <a:off x="2555035" y="4551565"/>
            <a:ext cx="9586860" cy="1961148"/>
          </a:xfrm>
          <a:prstGeom prst="roundRect">
            <a:avLst/>
          </a:prstGeom>
          <a:solidFill>
            <a:schemeClr val="accent2">
              <a:alpha val="58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a:ea typeface="+mn-ea"/>
                <a:cs typeface="+mn-cs"/>
              </a:rPr>
              <a:t>Underlying systems </a:t>
            </a:r>
            <a:r>
              <a:rPr kumimoji="0" lang="en-US" sz="4000" b="0" i="0" u="none" strike="noStrike" kern="1200" cap="none" spc="0" normalizeH="0" baseline="0" noProof="0" dirty="0">
                <a:ln>
                  <a:noFill/>
                </a:ln>
                <a:solidFill>
                  <a:prstClr val="white"/>
                </a:solidFill>
                <a:effectLst/>
                <a:uLnTx/>
                <a:uFillTx/>
                <a:latin typeface="Century Gothic"/>
                <a:ea typeface="+mn-ea"/>
                <a:cs typeface="+mn-cs"/>
              </a:rPr>
              <a:t>(such as racism, ableism, poverty, distribution of resources)</a:t>
            </a:r>
          </a:p>
        </p:txBody>
      </p:sp>
    </p:spTree>
    <p:extLst>
      <p:ext uri="{BB962C8B-B14F-4D97-AF65-F5344CB8AC3E}">
        <p14:creationId xmlns:p14="http://schemas.microsoft.com/office/powerpoint/2010/main" val="321089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788497" cy="6858000"/>
          </a:xfrm>
          <a:prstGeom prst="rect">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72270" y="881964"/>
            <a:ext cx="431622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Are there ways I can make root causes clearer?</a:t>
            </a:r>
          </a:p>
        </p:txBody>
      </p:sp>
      <p:graphicFrame>
        <p:nvGraphicFramePr>
          <p:cNvPr id="2" name="Chart 1">
            <a:extLst>
              <a:ext uri="{FF2B5EF4-FFF2-40B4-BE49-F238E27FC236}">
                <a16:creationId xmlns:a16="http://schemas.microsoft.com/office/drawing/2014/main" id="{3A00FA28-71DB-BB75-AA86-2A0717699D0B}"/>
              </a:ext>
            </a:extLst>
          </p:cNvPr>
          <p:cNvGraphicFramePr>
            <a:graphicFrameLocks/>
          </p:cNvGraphicFramePr>
          <p:nvPr>
            <p:extLst>
              <p:ext uri="{D42A27DB-BD31-4B8C-83A1-F6EECF244321}">
                <p14:modId xmlns:p14="http://schemas.microsoft.com/office/powerpoint/2010/main" val="3274245789"/>
              </p:ext>
            </p:extLst>
          </p:nvPr>
        </p:nvGraphicFramePr>
        <p:xfrm>
          <a:off x="5260767" y="1559527"/>
          <a:ext cx="6626432" cy="520035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17510CE-E5FC-75E8-8D3E-4304527B6244}"/>
              </a:ext>
            </a:extLst>
          </p:cNvPr>
          <p:cNvSpPr txBox="1"/>
          <p:nvPr/>
        </p:nvSpPr>
        <p:spPr>
          <a:xfrm>
            <a:off x="5060866" y="98117"/>
            <a:ext cx="7026233" cy="1384995"/>
          </a:xfrm>
          <a:prstGeom prst="rect">
            <a:avLst/>
          </a:prstGeom>
          <a:noFill/>
        </p:spPr>
        <p:txBody>
          <a:bodyPr wrap="square" rtlCol="0">
            <a:spAutoFit/>
          </a:bodyPr>
          <a:lstStyle/>
          <a:p>
            <a:r>
              <a:rPr lang="en-US" sz="2800" b="1" dirty="0">
                <a:latin typeface="+mj-lt"/>
              </a:rPr>
              <a:t>1 in 4 people in Group A work a job that requires evening or weekend hours, compared to just 3% of Group B.</a:t>
            </a:r>
          </a:p>
        </p:txBody>
      </p:sp>
    </p:spTree>
    <p:extLst>
      <p:ext uri="{BB962C8B-B14F-4D97-AF65-F5344CB8AC3E}">
        <p14:creationId xmlns:p14="http://schemas.microsoft.com/office/powerpoint/2010/main" val="3720309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4"/>
          <p:cNvSpPr txBox="1"/>
          <p:nvPr/>
        </p:nvSpPr>
        <p:spPr>
          <a:xfrm>
            <a:off x="457199" y="762965"/>
            <a:ext cx="11277600"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All the concepts in this presentation are real</a:t>
            </a:r>
          </a:p>
        </p:txBody>
      </p:sp>
      <p:sp>
        <p:nvSpPr>
          <p:cNvPr id="8" name="TextBox 7"/>
          <p:cNvSpPr txBox="1"/>
          <p:nvPr/>
        </p:nvSpPr>
        <p:spPr>
          <a:xfrm>
            <a:off x="1354700" y="4740225"/>
            <a:ext cx="9482597" cy="923330"/>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But the data are made up!</a:t>
            </a:r>
          </a:p>
        </p:txBody>
      </p:sp>
      <p:pic>
        <p:nvPicPr>
          <p:cNvPr id="3" name="Graphic 2" descr="Unicorn with solid fill">
            <a:extLst>
              <a:ext uri="{FF2B5EF4-FFF2-40B4-BE49-F238E27FC236}">
                <a16:creationId xmlns:a16="http://schemas.microsoft.com/office/drawing/2014/main" id="{4DC0D1EE-3588-7A60-646F-7C06AFB790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1912" y="2517291"/>
            <a:ext cx="2341418" cy="2341418"/>
          </a:xfrm>
          <a:prstGeom prst="rect">
            <a:avLst/>
          </a:prstGeom>
        </p:spPr>
      </p:pic>
    </p:spTree>
    <p:extLst>
      <p:ext uri="{BB962C8B-B14F-4D97-AF65-F5344CB8AC3E}">
        <p14:creationId xmlns:p14="http://schemas.microsoft.com/office/powerpoint/2010/main" val="233184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85900" lvl="3"/>
            <a:endParaRPr lang="en-US" sz="5400" b="1" dirty="0">
              <a:solidFill>
                <a:schemeClr val="bg1"/>
              </a:solidFill>
              <a:latin typeface="Century Gothic" panose="020B0502020202020204" pitchFamily="34" charset="0"/>
            </a:endParaRPr>
          </a:p>
          <a:p>
            <a:pPr marL="1485900" lvl="3"/>
            <a:endParaRPr lang="en-US" sz="5400" b="1" dirty="0">
              <a:solidFill>
                <a:schemeClr val="bg1"/>
              </a:solidFill>
              <a:latin typeface="Century Gothic" panose="020B0502020202020204" pitchFamily="34" charset="0"/>
            </a:endParaRPr>
          </a:p>
          <a:p>
            <a:pPr marL="1485900" lvl="3"/>
            <a:endParaRPr lang="en-US" sz="5400" b="1" dirty="0">
              <a:solidFill>
                <a:schemeClr val="bg1"/>
              </a:solidFill>
              <a:latin typeface="Century Gothic" panose="020B0502020202020204" pitchFamily="34" charset="0"/>
            </a:endParaRPr>
          </a:p>
          <a:p>
            <a:pPr marL="1485900" lvl="3"/>
            <a:endParaRPr lang="en-US" sz="5400" b="1" dirty="0">
              <a:solidFill>
                <a:schemeClr val="bg1"/>
              </a:solidFill>
              <a:latin typeface="Century Gothic" panose="020B0502020202020204" pitchFamily="34" charset="0"/>
            </a:endParaRPr>
          </a:p>
          <a:p>
            <a:pPr marL="2400300" lvl="5"/>
            <a:r>
              <a:rPr lang="en-US" sz="5400" b="1" dirty="0">
                <a:solidFill>
                  <a:schemeClr val="bg1"/>
                </a:solidFill>
                <a:latin typeface="Century Gothic" panose="020B0502020202020204" pitchFamily="34" charset="0"/>
              </a:rPr>
              <a:t>What is the root issue these data are talking about? How can I communicate that?</a:t>
            </a:r>
          </a:p>
          <a:p>
            <a:pPr marL="2400300" lvl="5"/>
            <a:endParaRPr lang="en-US" sz="5400" b="1" dirty="0">
              <a:solidFill>
                <a:schemeClr val="bg1"/>
              </a:solidFill>
              <a:latin typeface="Century Gothic" panose="020B0502020202020204" pitchFamily="34" charset="0"/>
            </a:endParaRPr>
          </a:p>
          <a:p>
            <a:pPr marL="2400300" lvl="5"/>
            <a:r>
              <a:rPr lang="en-US" sz="5400" b="1" dirty="0">
                <a:solidFill>
                  <a:schemeClr val="bg1"/>
                </a:solidFill>
                <a:latin typeface="Century Gothic" panose="020B0502020202020204" pitchFamily="34" charset="0"/>
              </a:rPr>
              <a:t>How can I make these data more accessible? </a:t>
            </a:r>
          </a:p>
          <a:p>
            <a:pPr marL="114300" lvl="0"/>
            <a:endParaRPr lang="en-US" sz="5400" b="1" dirty="0">
              <a:solidFill>
                <a:schemeClr val="bg1"/>
              </a:solidFill>
              <a:latin typeface="Century Gothic" panose="020B0502020202020204" pitchFamily="34" charset="0"/>
            </a:endParaRPr>
          </a:p>
          <a:p>
            <a:pPr marL="114300" lvl="0"/>
            <a:endParaRPr lang="en-US" sz="5400" b="1" dirty="0">
              <a:solidFill>
                <a:schemeClr val="bg1"/>
              </a:solidFill>
              <a:latin typeface="Century Gothic" panose="020B0502020202020204" pitchFamily="34" charset="0"/>
            </a:endParaRPr>
          </a:p>
          <a:p>
            <a:pPr marL="114300" lvl="0"/>
            <a:endParaRPr lang="en-US" sz="5400" b="1" dirty="0">
              <a:solidFill>
                <a:schemeClr val="bg1"/>
              </a:solidFill>
              <a:latin typeface="Century Gothic" panose="020B0502020202020204" pitchFamily="34" charset="0"/>
            </a:endParaRPr>
          </a:p>
          <a:p>
            <a:pPr marL="114300" lvl="0"/>
            <a:endParaRPr lang="en-US" sz="5400" b="1" dirty="0">
              <a:solidFill>
                <a:schemeClr val="bg1"/>
              </a:solidFill>
              <a:latin typeface="Century Gothic" panose="020B0502020202020204" pitchFamily="34" charset="0"/>
            </a:endParaRPr>
          </a:p>
        </p:txBody>
      </p:sp>
      <p:pic>
        <p:nvPicPr>
          <p:cNvPr id="4" name="Graphic 3" descr="Plant With Roots with solid fill">
            <a:extLst>
              <a:ext uri="{FF2B5EF4-FFF2-40B4-BE49-F238E27FC236}">
                <a16:creationId xmlns:a16="http://schemas.microsoft.com/office/drawing/2014/main" id="{E17F3731-A058-5E9A-9C46-404020C229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778" y="768194"/>
            <a:ext cx="1901515" cy="1901515"/>
          </a:xfrm>
          <a:prstGeom prst="rect">
            <a:avLst/>
          </a:prstGeom>
        </p:spPr>
      </p:pic>
      <p:pic>
        <p:nvPicPr>
          <p:cNvPr id="7" name="Graphic 6" descr="Key with solid fill">
            <a:extLst>
              <a:ext uri="{FF2B5EF4-FFF2-40B4-BE49-F238E27FC236}">
                <a16:creationId xmlns:a16="http://schemas.microsoft.com/office/drawing/2014/main" id="{A63A4F86-F6D1-7996-7FAD-F087B9544E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210" y="4093293"/>
            <a:ext cx="1897083" cy="1897083"/>
          </a:xfrm>
          <a:prstGeom prst="rect">
            <a:avLst/>
          </a:prstGeom>
        </p:spPr>
      </p:pic>
    </p:spTree>
    <p:extLst>
      <p:ext uri="{BB962C8B-B14F-4D97-AF65-F5344CB8AC3E}">
        <p14:creationId xmlns:p14="http://schemas.microsoft.com/office/powerpoint/2010/main" val="1443259976"/>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5" name="Rectangle 4"/>
          <p:cNvSpPr/>
          <p:nvPr/>
        </p:nvSpPr>
        <p:spPr>
          <a:xfrm>
            <a:off x="0" y="0"/>
            <a:ext cx="579955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DATA VIZ BEST PRACTICES SPEEDRUN</a:t>
            </a:r>
          </a:p>
        </p:txBody>
      </p:sp>
    </p:spTree>
    <p:extLst>
      <p:ext uri="{BB962C8B-B14F-4D97-AF65-F5344CB8AC3E}">
        <p14:creationId xmlns:p14="http://schemas.microsoft.com/office/powerpoint/2010/main" val="2999980950"/>
      </p:ext>
    </p:extLst>
  </p:cSld>
  <p:clrMapOvr>
    <a:masterClrMapping/>
  </p:clrMapOvr>
  <mc:AlternateContent xmlns:mc="http://schemas.openxmlformats.org/markup-compatibility/2006" xmlns:p14="http://schemas.microsoft.com/office/powerpoint/2010/main">
    <mc:Choice Requires="p14">
      <p:transition spd="slow" p14:dur="2000" advTm="12591"/>
    </mc:Choice>
    <mc:Fallback xmlns="">
      <p:transition spd="slow" advTm="1259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Best practice #1: Declutter</a:t>
            </a:r>
          </a:p>
        </p:txBody>
      </p:sp>
      <p:pic>
        <p:nvPicPr>
          <p:cNvPr id="1026" name="Picture 2" descr="The Data Visualization Design Process: A Step-by-Step Guide for Beginners |  Depict Data Stu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409" y="1752600"/>
            <a:ext cx="8488561" cy="4468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70124" y="6474372"/>
            <a:ext cx="2501462" cy="369332"/>
          </a:xfrm>
          <a:prstGeom prst="rect">
            <a:avLst/>
          </a:prstGeom>
          <a:noFill/>
        </p:spPr>
        <p:txBody>
          <a:bodyPr wrap="square" rtlCol="0">
            <a:spAutoFit/>
          </a:bodyPr>
          <a:lstStyle/>
          <a:p>
            <a:r>
              <a:rPr lang="en-US" i="1" dirty="0">
                <a:latin typeface="+mj-lt"/>
              </a:rPr>
              <a:t>Photo via Ann Emery</a:t>
            </a:r>
          </a:p>
        </p:txBody>
      </p:sp>
    </p:spTree>
    <p:extLst>
      <p:ext uri="{BB962C8B-B14F-4D97-AF65-F5344CB8AC3E}">
        <p14:creationId xmlns:p14="http://schemas.microsoft.com/office/powerpoint/2010/main" val="1018688830"/>
      </p:ext>
    </p:extLst>
  </p:cSld>
  <p:clrMapOvr>
    <a:masterClrMapping/>
  </p:clrMapOvr>
  <mc:AlternateContent xmlns:mc="http://schemas.openxmlformats.org/markup-compatibility/2006" xmlns:p14="http://schemas.microsoft.com/office/powerpoint/2010/main">
    <mc:Choice Requires="p14">
      <p:transition spd="slow" p14:dur="2000" advTm="5363"/>
    </mc:Choice>
    <mc:Fallback xmlns="">
      <p:transition spd="slow" advTm="536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Best Practice #2: Storytelling</a:t>
            </a:r>
          </a:p>
        </p:txBody>
      </p:sp>
      <p:pic>
        <p:nvPicPr>
          <p:cNvPr id="2050" name="Picture 2" descr="Don't Be Left Behind! A Step-by-Step Guide to Data Visual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15" y="1752600"/>
            <a:ext cx="10598728" cy="5007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70124" y="6474372"/>
            <a:ext cx="2501462" cy="369332"/>
          </a:xfrm>
          <a:prstGeom prst="rect">
            <a:avLst/>
          </a:prstGeom>
          <a:noFill/>
        </p:spPr>
        <p:txBody>
          <a:bodyPr wrap="square" rtlCol="0">
            <a:spAutoFit/>
          </a:bodyPr>
          <a:lstStyle/>
          <a:p>
            <a:r>
              <a:rPr lang="en-US" i="1" dirty="0">
                <a:latin typeface="+mj-lt"/>
              </a:rPr>
              <a:t>Photo via Ann Emery</a:t>
            </a:r>
          </a:p>
        </p:txBody>
      </p:sp>
    </p:spTree>
    <p:extLst>
      <p:ext uri="{BB962C8B-B14F-4D97-AF65-F5344CB8AC3E}">
        <p14:creationId xmlns:p14="http://schemas.microsoft.com/office/powerpoint/2010/main" val="540449856"/>
      </p:ext>
    </p:extLst>
  </p:cSld>
  <p:clrMapOvr>
    <a:masterClrMapping/>
  </p:clrMapOvr>
  <mc:AlternateContent xmlns:mc="http://schemas.openxmlformats.org/markup-compatibility/2006" xmlns:p14="http://schemas.microsoft.com/office/powerpoint/2010/main">
    <mc:Choice Requires="p14">
      <p:transition spd="slow" p14:dur="2000" advTm="197493"/>
    </mc:Choice>
    <mc:Fallback xmlns="">
      <p:transition spd="slow" advTm="1974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Best practice #3: Branding and design</a:t>
            </a:r>
          </a:p>
        </p:txBody>
      </p:sp>
      <p:pic>
        <p:nvPicPr>
          <p:cNvPr id="3" name="Picture 2"/>
          <p:cNvPicPr>
            <a:picLocks noChangeAspect="1"/>
          </p:cNvPicPr>
          <p:nvPr/>
        </p:nvPicPr>
        <p:blipFill>
          <a:blip r:embed="rId3"/>
          <a:stretch>
            <a:fillRect/>
          </a:stretch>
        </p:blipFill>
        <p:spPr>
          <a:xfrm>
            <a:off x="5579351" y="1870842"/>
            <a:ext cx="781050" cy="762000"/>
          </a:xfrm>
          <a:prstGeom prst="rect">
            <a:avLst/>
          </a:prstGeom>
        </p:spPr>
      </p:pic>
      <p:graphicFrame>
        <p:nvGraphicFramePr>
          <p:cNvPr id="7" name="Chart 6"/>
          <p:cNvGraphicFramePr>
            <a:graphicFrameLocks/>
          </p:cNvGraphicFramePr>
          <p:nvPr/>
        </p:nvGraphicFramePr>
        <p:xfrm>
          <a:off x="6180082" y="2364827"/>
          <a:ext cx="6011917" cy="45614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nvGraphicFramePr>
        <p:xfrm>
          <a:off x="0" y="2364826"/>
          <a:ext cx="6180082" cy="45614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8659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Rectangle 3"/>
          <p:cNvSpPr/>
          <p:nvPr/>
        </p:nvSpPr>
        <p:spPr>
          <a:xfrm>
            <a:off x="5967663" y="0"/>
            <a:ext cx="62243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2404957" y="2105560"/>
            <a:ext cx="3369833"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82AF20"/>
                </a:solidFill>
                <a:effectLst/>
                <a:uLnTx/>
                <a:uFillTx/>
                <a:latin typeface="Century Gothic"/>
                <a:ea typeface="+mn-ea"/>
                <a:cs typeface="+mn-cs"/>
              </a:rPr>
              <a:t>RED</a:t>
            </a:r>
          </a:p>
        </p:txBody>
      </p:sp>
      <p:sp>
        <p:nvSpPr>
          <p:cNvPr id="6" name="TextBox 5"/>
          <p:cNvSpPr txBox="1"/>
          <p:nvPr/>
        </p:nvSpPr>
        <p:spPr>
          <a:xfrm>
            <a:off x="6156595" y="2105560"/>
            <a:ext cx="5846472"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8A223C"/>
                </a:solidFill>
                <a:effectLst/>
                <a:uLnTx/>
                <a:uFillTx/>
                <a:latin typeface="Century Gothic"/>
                <a:ea typeface="+mn-ea"/>
                <a:cs typeface="+mn-cs"/>
              </a:rPr>
              <a:t>GREEN</a:t>
            </a:r>
          </a:p>
        </p:txBody>
      </p:sp>
    </p:spTree>
    <p:extLst>
      <p:ext uri="{BB962C8B-B14F-4D97-AF65-F5344CB8AC3E}">
        <p14:creationId xmlns:p14="http://schemas.microsoft.com/office/powerpoint/2010/main" val="326391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Best practice #4: Chart types</a:t>
            </a:r>
          </a:p>
        </p:txBody>
      </p:sp>
      <p:pic>
        <p:nvPicPr>
          <p:cNvPr id="3074" name="Picture 2" descr="Happy Pi(e) Day! Here's When Pie Charts are Okay (Seriously) by Ann K. Emery  – AEA3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15" y="1752600"/>
            <a:ext cx="10330849" cy="42382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70124" y="6474372"/>
            <a:ext cx="2501462" cy="369332"/>
          </a:xfrm>
          <a:prstGeom prst="rect">
            <a:avLst/>
          </a:prstGeom>
          <a:noFill/>
        </p:spPr>
        <p:txBody>
          <a:bodyPr wrap="square" rtlCol="0">
            <a:spAutoFit/>
          </a:bodyPr>
          <a:lstStyle/>
          <a:p>
            <a:r>
              <a:rPr lang="en-US" i="1" dirty="0">
                <a:latin typeface="+mj-lt"/>
              </a:rPr>
              <a:t>Photo via Ann Emery</a:t>
            </a:r>
          </a:p>
        </p:txBody>
      </p:sp>
    </p:spTree>
    <p:extLst>
      <p:ext uri="{BB962C8B-B14F-4D97-AF65-F5344CB8AC3E}">
        <p14:creationId xmlns:p14="http://schemas.microsoft.com/office/powerpoint/2010/main" val="620676462"/>
      </p:ext>
    </p:extLst>
  </p:cSld>
  <p:clrMapOvr>
    <a:masterClrMapping/>
  </p:clrMapOvr>
  <mc:AlternateContent xmlns:mc="http://schemas.openxmlformats.org/markup-compatibility/2006" xmlns:p14="http://schemas.microsoft.com/office/powerpoint/2010/main">
    <mc:Choice Requires="p14">
      <p:transition spd="slow" p14:dur="2000" advTm="75268"/>
    </mc:Choice>
    <mc:Fallback xmlns="">
      <p:transition spd="slow" advTm="7526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What would you change?</a:t>
            </a:r>
          </a:p>
        </p:txBody>
      </p:sp>
      <p:pic>
        <p:nvPicPr>
          <p:cNvPr id="7" name="Picture 6"/>
          <p:cNvPicPr>
            <a:picLocks noChangeAspect="1"/>
          </p:cNvPicPr>
          <p:nvPr/>
        </p:nvPicPr>
        <p:blipFill>
          <a:blip r:embed="rId3"/>
          <a:stretch>
            <a:fillRect/>
          </a:stretch>
        </p:blipFill>
        <p:spPr>
          <a:xfrm>
            <a:off x="1715673" y="1752600"/>
            <a:ext cx="8430170" cy="5105400"/>
          </a:xfrm>
          <a:prstGeom prst="rect">
            <a:avLst/>
          </a:prstGeom>
        </p:spPr>
      </p:pic>
    </p:spTree>
    <p:extLst>
      <p:ext uri="{BB962C8B-B14F-4D97-AF65-F5344CB8AC3E}">
        <p14:creationId xmlns:p14="http://schemas.microsoft.com/office/powerpoint/2010/main" val="1823508625"/>
      </p:ext>
    </p:extLst>
  </p:cSld>
  <p:clrMapOvr>
    <a:masterClrMapping/>
  </p:clrMapOvr>
  <mc:AlternateContent xmlns:mc="http://schemas.openxmlformats.org/markup-compatibility/2006" xmlns:p14="http://schemas.microsoft.com/office/powerpoint/2010/main">
    <mc:Choice Requires="p14">
      <p:transition spd="slow" p14:dur="2000" advTm="27778"/>
    </mc:Choice>
    <mc:Fallback xmlns="">
      <p:transition spd="slow" advTm="2777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880915" y="1734910"/>
            <a:ext cx="8430170" cy="5105400"/>
          </a:xfrm>
          <a:prstGeom prst="rect">
            <a:avLst/>
          </a:prstGeom>
        </p:spPr>
      </p:pic>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What would you change?</a:t>
            </a:r>
          </a:p>
        </p:txBody>
      </p:sp>
      <p:sp>
        <p:nvSpPr>
          <p:cNvPr id="3" name="Oval 2"/>
          <p:cNvSpPr/>
          <p:nvPr/>
        </p:nvSpPr>
        <p:spPr>
          <a:xfrm>
            <a:off x="5377542" y="1752600"/>
            <a:ext cx="1545771" cy="5374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616043" y="2027238"/>
            <a:ext cx="1268186" cy="4109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96693" y="3688896"/>
            <a:ext cx="1268186" cy="4109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54979" y="5417003"/>
            <a:ext cx="1268186" cy="4109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94464" y="6365421"/>
            <a:ext cx="2803072" cy="4109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48149" y="3867150"/>
            <a:ext cx="1545771" cy="5374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137744"/>
      </p:ext>
    </p:extLst>
  </p:cSld>
  <p:clrMapOvr>
    <a:masterClrMapping/>
  </p:clrMapOvr>
  <mc:AlternateContent xmlns:mc="http://schemas.openxmlformats.org/markup-compatibility/2006" xmlns:p14="http://schemas.microsoft.com/office/powerpoint/2010/main">
    <mc:Choice Requires="p14">
      <p:transition spd="slow" p14:dur="2000" advTm="97108"/>
    </mc:Choice>
    <mc:Fallback xmlns="">
      <p:transition spd="slow" advTm="9710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Giving it a remake</a:t>
            </a:r>
          </a:p>
        </p:txBody>
      </p:sp>
      <p:pic>
        <p:nvPicPr>
          <p:cNvPr id="4" name="Picture 3"/>
          <p:cNvPicPr>
            <a:picLocks noChangeAspect="1"/>
          </p:cNvPicPr>
          <p:nvPr/>
        </p:nvPicPr>
        <p:blipFill>
          <a:blip r:embed="rId3"/>
          <a:stretch>
            <a:fillRect/>
          </a:stretch>
        </p:blipFill>
        <p:spPr>
          <a:xfrm>
            <a:off x="1854227" y="1795462"/>
            <a:ext cx="8483545" cy="5062538"/>
          </a:xfrm>
          <a:prstGeom prst="rect">
            <a:avLst/>
          </a:prstGeom>
        </p:spPr>
      </p:pic>
    </p:spTree>
    <p:extLst>
      <p:ext uri="{BB962C8B-B14F-4D97-AF65-F5344CB8AC3E}">
        <p14:creationId xmlns:p14="http://schemas.microsoft.com/office/powerpoint/2010/main" val="280993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4"/>
          <p:cNvSpPr txBox="1"/>
          <p:nvPr/>
        </p:nvSpPr>
        <p:spPr>
          <a:xfrm>
            <a:off x="594605" y="572960"/>
            <a:ext cx="11277600" cy="923330"/>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Data viz best practices</a:t>
            </a:r>
          </a:p>
        </p:txBody>
      </p:sp>
      <p:sp>
        <p:nvSpPr>
          <p:cNvPr id="6" name="TextBox 5"/>
          <p:cNvSpPr txBox="1"/>
          <p:nvPr/>
        </p:nvSpPr>
        <p:spPr>
          <a:xfrm>
            <a:off x="1834587" y="1142753"/>
            <a:ext cx="8382000" cy="4508927"/>
          </a:xfrm>
          <a:prstGeom prst="rect">
            <a:avLst/>
          </a:prstGeom>
          <a:noFill/>
        </p:spPr>
        <p:txBody>
          <a:bodyPr wrap="square" rtlCol="0">
            <a:spAutoFit/>
          </a:bodyPr>
          <a:lstStyle/>
          <a:p>
            <a:pPr algn="ctr"/>
            <a:r>
              <a:rPr lang="en-US" sz="28700" b="1" dirty="0">
                <a:solidFill>
                  <a:schemeClr val="bg1"/>
                </a:solidFill>
                <a:latin typeface="+mj-lt"/>
              </a:rPr>
              <a:t>≠</a:t>
            </a:r>
          </a:p>
        </p:txBody>
      </p:sp>
      <p:sp>
        <p:nvSpPr>
          <p:cNvPr id="8" name="TextBox 7"/>
          <p:cNvSpPr txBox="1"/>
          <p:nvPr/>
        </p:nvSpPr>
        <p:spPr>
          <a:xfrm>
            <a:off x="1834587" y="5571262"/>
            <a:ext cx="8382000" cy="923330"/>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“Dumbing it down”</a:t>
            </a:r>
          </a:p>
        </p:txBody>
      </p:sp>
    </p:spTree>
    <p:extLst>
      <p:ext uri="{BB962C8B-B14F-4D97-AF65-F5344CB8AC3E}">
        <p14:creationId xmlns:p14="http://schemas.microsoft.com/office/powerpoint/2010/main" val="3797366002"/>
      </p:ext>
    </p:extLst>
  </p:cSld>
  <p:clrMapOvr>
    <a:masterClrMapping/>
  </p:clrMapOvr>
  <mc:AlternateContent xmlns:mc="http://schemas.openxmlformats.org/markup-compatibility/2006" xmlns:p14="http://schemas.microsoft.com/office/powerpoint/2010/main">
    <mc:Choice Requires="p14">
      <p:transition spd="slow" p14:dur="2000" advTm="23338"/>
    </mc:Choice>
    <mc:Fallback xmlns="">
      <p:transition spd="slow" advTm="2333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Telling a story</a:t>
            </a:r>
          </a:p>
        </p:txBody>
      </p:sp>
      <p:graphicFrame>
        <p:nvGraphicFramePr>
          <p:cNvPr id="7" name="Chart 6"/>
          <p:cNvGraphicFramePr>
            <a:graphicFrameLocks/>
          </p:cNvGraphicFramePr>
          <p:nvPr>
            <p:extLst>
              <p:ext uri="{D42A27DB-BD31-4B8C-83A1-F6EECF244321}">
                <p14:modId xmlns:p14="http://schemas.microsoft.com/office/powerpoint/2010/main" val="3824125981"/>
              </p:ext>
            </p:extLst>
          </p:nvPr>
        </p:nvGraphicFramePr>
        <p:xfrm>
          <a:off x="1424152" y="1913375"/>
          <a:ext cx="9343695" cy="4944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7078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225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If there were 7 categories</a:t>
            </a:r>
          </a:p>
        </p:txBody>
      </p:sp>
      <p:graphicFrame>
        <p:nvGraphicFramePr>
          <p:cNvPr id="3" name="Chart 2">
            <a:extLst>
              <a:ext uri="{FF2B5EF4-FFF2-40B4-BE49-F238E27FC236}">
                <a16:creationId xmlns:a16="http://schemas.microsoft.com/office/drawing/2014/main" id="{4F502A57-2CD3-B203-590E-5F9F91EBD3E5}"/>
              </a:ext>
            </a:extLst>
          </p:cNvPr>
          <p:cNvGraphicFramePr>
            <a:graphicFrameLocks/>
          </p:cNvGraphicFramePr>
          <p:nvPr>
            <p:extLst>
              <p:ext uri="{D42A27DB-BD31-4B8C-83A1-F6EECF244321}">
                <p14:modId xmlns:p14="http://schemas.microsoft.com/office/powerpoint/2010/main" val="3087206554"/>
              </p:ext>
            </p:extLst>
          </p:nvPr>
        </p:nvGraphicFramePr>
        <p:xfrm>
          <a:off x="5514975" y="522019"/>
          <a:ext cx="6490978" cy="57837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601006"/>
      </p:ext>
    </p:extLst>
  </p:cSld>
  <p:clrMapOvr>
    <a:masterClrMapping/>
  </p:clrMapOvr>
  <mc:AlternateContent xmlns:mc="http://schemas.openxmlformats.org/markup-compatibility/2006" xmlns:p14="http://schemas.microsoft.com/office/powerpoint/2010/main">
    <mc:Choice Requires="p14">
      <p:transition spd="slow" p14:dur="2000" advTm="93649"/>
    </mc:Choice>
    <mc:Fallback xmlns="">
      <p:transition spd="slow" advTm="9364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might switch graphs</a:t>
            </a:r>
          </a:p>
        </p:txBody>
      </p:sp>
      <p:graphicFrame>
        <p:nvGraphicFramePr>
          <p:cNvPr id="3" name="Chart 2">
            <a:extLst>
              <a:ext uri="{FF2B5EF4-FFF2-40B4-BE49-F238E27FC236}">
                <a16:creationId xmlns:a16="http://schemas.microsoft.com/office/drawing/2014/main" id="{A14AEEC2-15E0-CEA6-9409-625F1AD2BD71}"/>
              </a:ext>
            </a:extLst>
          </p:cNvPr>
          <p:cNvGraphicFramePr>
            <a:graphicFrameLocks/>
          </p:cNvGraphicFramePr>
          <p:nvPr>
            <p:extLst>
              <p:ext uri="{D42A27DB-BD31-4B8C-83A1-F6EECF244321}">
                <p14:modId xmlns:p14="http://schemas.microsoft.com/office/powerpoint/2010/main" val="206174894"/>
              </p:ext>
            </p:extLst>
          </p:nvPr>
        </p:nvGraphicFramePr>
        <p:xfrm>
          <a:off x="1092530" y="1871353"/>
          <a:ext cx="9245930" cy="4845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2788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would you change?</a:t>
            </a:r>
          </a:p>
        </p:txBody>
      </p:sp>
      <p:pic>
        <p:nvPicPr>
          <p:cNvPr id="4" name="Picture 3"/>
          <p:cNvPicPr>
            <a:picLocks noChangeAspect="1"/>
          </p:cNvPicPr>
          <p:nvPr/>
        </p:nvPicPr>
        <p:blipFill>
          <a:blip r:embed="rId3"/>
          <a:stretch>
            <a:fillRect/>
          </a:stretch>
        </p:blipFill>
        <p:spPr>
          <a:xfrm>
            <a:off x="1747246" y="1828227"/>
            <a:ext cx="8146150" cy="4887691"/>
          </a:xfrm>
          <a:prstGeom prst="rect">
            <a:avLst/>
          </a:prstGeom>
        </p:spPr>
      </p:pic>
    </p:spTree>
    <p:extLst>
      <p:ext uri="{BB962C8B-B14F-4D97-AF65-F5344CB8AC3E}">
        <p14:creationId xmlns:p14="http://schemas.microsoft.com/office/powerpoint/2010/main" val="1053759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823545" y="1608221"/>
            <a:ext cx="8146150" cy="4887691"/>
          </a:xfrm>
          <a:prstGeom prst="rect">
            <a:avLst/>
          </a:prstGeom>
        </p:spPr>
      </p:pic>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would you change?</a:t>
            </a:r>
          </a:p>
        </p:txBody>
      </p:sp>
      <p:sp>
        <p:nvSpPr>
          <p:cNvPr id="7" name="Oval 6"/>
          <p:cNvSpPr/>
          <p:nvPr/>
        </p:nvSpPr>
        <p:spPr>
          <a:xfrm>
            <a:off x="3841203" y="1821770"/>
            <a:ext cx="4939541" cy="4109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8953909" y="2372010"/>
            <a:ext cx="1380063" cy="12575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1348748" y="2027238"/>
            <a:ext cx="1380063" cy="12575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3928886" y="4108893"/>
            <a:ext cx="1380063" cy="6597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1396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Giving a refresh</a:t>
            </a:r>
          </a:p>
        </p:txBody>
      </p:sp>
      <p:pic>
        <p:nvPicPr>
          <p:cNvPr id="4" name="Picture 3"/>
          <p:cNvPicPr>
            <a:picLocks noChangeAspect="1"/>
          </p:cNvPicPr>
          <p:nvPr/>
        </p:nvPicPr>
        <p:blipFill>
          <a:blip r:embed="rId3"/>
          <a:stretch>
            <a:fillRect/>
          </a:stretch>
        </p:blipFill>
        <p:spPr>
          <a:xfrm>
            <a:off x="1718578" y="1752600"/>
            <a:ext cx="8614830" cy="5012982"/>
          </a:xfrm>
          <a:prstGeom prst="rect">
            <a:avLst/>
          </a:prstGeom>
        </p:spPr>
      </p:pic>
    </p:spTree>
    <p:extLst>
      <p:ext uri="{BB962C8B-B14F-4D97-AF65-F5344CB8AC3E}">
        <p14:creationId xmlns:p14="http://schemas.microsoft.com/office/powerpoint/2010/main" val="3787071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Same graph, different message</a:t>
            </a:r>
          </a:p>
        </p:txBody>
      </p:sp>
      <p:pic>
        <p:nvPicPr>
          <p:cNvPr id="3" name="Picture 2"/>
          <p:cNvPicPr>
            <a:picLocks noChangeAspect="1"/>
          </p:cNvPicPr>
          <p:nvPr/>
        </p:nvPicPr>
        <p:blipFill>
          <a:blip r:embed="rId3"/>
          <a:stretch>
            <a:fillRect/>
          </a:stretch>
        </p:blipFill>
        <p:spPr>
          <a:xfrm>
            <a:off x="1695430" y="1859856"/>
            <a:ext cx="8801140" cy="4898454"/>
          </a:xfrm>
          <a:prstGeom prst="rect">
            <a:avLst/>
          </a:prstGeom>
        </p:spPr>
      </p:pic>
    </p:spTree>
    <p:extLst>
      <p:ext uri="{BB962C8B-B14F-4D97-AF65-F5344CB8AC3E}">
        <p14:creationId xmlns:p14="http://schemas.microsoft.com/office/powerpoint/2010/main" val="4161697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Bar charts</a:t>
            </a:r>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nvGraphicFramePr>
        <p:xfrm>
          <a:off x="1545021" y="1870841"/>
          <a:ext cx="9459311" cy="4867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8862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But not this bar chart!</a:t>
            </a:r>
          </a:p>
        </p:txBody>
      </p:sp>
      <p:pic>
        <p:nvPicPr>
          <p:cNvPr id="4" name="Picture 3"/>
          <p:cNvPicPr>
            <a:picLocks noChangeAspect="1"/>
          </p:cNvPicPr>
          <p:nvPr/>
        </p:nvPicPr>
        <p:blipFill>
          <a:blip r:embed="rId3"/>
          <a:stretch>
            <a:fillRect/>
          </a:stretch>
        </p:blipFill>
        <p:spPr>
          <a:xfrm>
            <a:off x="2361520" y="1752600"/>
            <a:ext cx="7272338" cy="5098361"/>
          </a:xfrm>
          <a:prstGeom prst="rect">
            <a:avLst/>
          </a:prstGeom>
        </p:spPr>
      </p:pic>
    </p:spTree>
    <p:extLst>
      <p:ext uri="{BB962C8B-B14F-4D97-AF65-F5344CB8AC3E}">
        <p14:creationId xmlns:p14="http://schemas.microsoft.com/office/powerpoint/2010/main" val="2174623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Lollipop charts</a:t>
            </a:r>
          </a:p>
        </p:txBody>
      </p:sp>
      <p:graphicFrame>
        <p:nvGraphicFramePr>
          <p:cNvPr id="5" name="Chart 4"/>
          <p:cNvGraphicFramePr>
            <a:graphicFrameLocks/>
          </p:cNvGraphicFramePr>
          <p:nvPr/>
        </p:nvGraphicFramePr>
        <p:xfrm>
          <a:off x="0" y="1752600"/>
          <a:ext cx="12097407"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869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p:cNvSpPr txBox="1"/>
          <p:nvPr/>
        </p:nvSpPr>
        <p:spPr>
          <a:xfrm>
            <a:off x="0" y="5105400"/>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a:ea typeface="+mn-ea"/>
                <a:cs typeface="+mn-cs"/>
              </a:rPr>
              <a:t>Smartening up</a:t>
            </a:r>
          </a:p>
        </p:txBody>
      </p:sp>
      <p:sp>
        <p:nvSpPr>
          <p:cNvPr id="2" name="Down Arrow 1"/>
          <p:cNvSpPr/>
          <p:nvPr/>
        </p:nvSpPr>
        <p:spPr>
          <a:xfrm>
            <a:off x="5301687" y="2031348"/>
            <a:ext cx="1447800" cy="23622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86787" y="396167"/>
            <a:ext cx="11277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a:ea typeface="+mn-ea"/>
                <a:cs typeface="+mn-cs"/>
              </a:rPr>
              <a:t>Data viz best practices</a:t>
            </a:r>
          </a:p>
        </p:txBody>
      </p:sp>
    </p:spTree>
    <p:extLst>
      <p:ext uri="{BB962C8B-B14F-4D97-AF65-F5344CB8AC3E}">
        <p14:creationId xmlns:p14="http://schemas.microsoft.com/office/powerpoint/2010/main" val="2227891271"/>
      </p:ext>
    </p:extLst>
  </p:cSld>
  <p:clrMapOvr>
    <a:masterClrMapping/>
  </p:clrMapOvr>
  <mc:AlternateContent xmlns:mc="http://schemas.openxmlformats.org/markup-compatibility/2006" xmlns:p14="http://schemas.microsoft.com/office/powerpoint/2010/main">
    <mc:Choice Requires="p14">
      <p:transition spd="slow" p14:dur="2000" advTm="37667"/>
    </mc:Choice>
    <mc:Fallback xmlns="">
      <p:transition spd="slow" advTm="3766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Showing percentages</a:t>
            </a:r>
          </a:p>
        </p:txBody>
      </p:sp>
      <p:graphicFrame>
        <p:nvGraphicFramePr>
          <p:cNvPr id="5" name="Chart 4"/>
          <p:cNvGraphicFramePr>
            <a:graphicFrameLocks/>
          </p:cNvGraphicFramePr>
          <p:nvPr/>
        </p:nvGraphicFramePr>
        <p:xfrm>
          <a:off x="3720663" y="1752600"/>
          <a:ext cx="5875282" cy="5121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8960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Instead of multiple pie charts</a:t>
            </a:r>
          </a:p>
        </p:txBody>
      </p:sp>
      <p:grpSp>
        <p:nvGrpSpPr>
          <p:cNvPr id="14" name="Group 13"/>
          <p:cNvGrpSpPr/>
          <p:nvPr/>
        </p:nvGrpSpPr>
        <p:grpSpPr>
          <a:xfrm>
            <a:off x="2126319" y="1839803"/>
            <a:ext cx="8468109" cy="4907839"/>
            <a:chOff x="0" y="0"/>
            <a:chExt cx="6562726" cy="3781425"/>
          </a:xfrm>
        </p:grpSpPr>
        <p:graphicFrame>
          <p:nvGraphicFramePr>
            <p:cNvPr id="15" name="Chart 14"/>
            <p:cNvGraphicFramePr>
              <a:graphicFrameLocks/>
            </p:cNvGraphicFramePr>
            <p:nvPr/>
          </p:nvGraphicFramePr>
          <p:xfrm>
            <a:off x="0" y="0"/>
            <a:ext cx="6562726" cy="3781425"/>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3"/>
            <p:cNvSpPr txBox="1"/>
            <p:nvPr/>
          </p:nvSpPr>
          <p:spPr>
            <a:xfrm>
              <a:off x="1743028" y="711927"/>
              <a:ext cx="726727" cy="249589"/>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A6882"/>
                  </a:solidFill>
                  <a:effectLst/>
                  <a:uLnTx/>
                  <a:uFillTx/>
                  <a:latin typeface="Century Gothic" panose="020B0502020202020204" pitchFamily="34" charset="0"/>
                  <a:ea typeface="+mn-ea"/>
                  <a:cs typeface="+mn-cs"/>
                </a:rPr>
                <a:t>Agree</a:t>
              </a:r>
            </a:p>
          </p:txBody>
        </p:sp>
        <p:sp>
          <p:nvSpPr>
            <p:cNvPr id="17" name="TextBox 4"/>
            <p:cNvSpPr txBox="1"/>
            <p:nvPr/>
          </p:nvSpPr>
          <p:spPr>
            <a:xfrm>
              <a:off x="3238453" y="702986"/>
              <a:ext cx="961323" cy="249589"/>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8A223C"/>
                  </a:solidFill>
                  <a:effectLst/>
                  <a:uLnTx/>
                  <a:uFillTx/>
                  <a:latin typeface="Century Gothic" panose="020B0502020202020204" pitchFamily="34" charset="0"/>
                  <a:ea typeface="+mn-ea"/>
                  <a:cs typeface="+mn-cs"/>
                </a:rPr>
                <a:t>Disagree</a:t>
              </a:r>
            </a:p>
          </p:txBody>
        </p:sp>
        <p:sp>
          <p:nvSpPr>
            <p:cNvPr id="18" name="TextBox 5"/>
            <p:cNvSpPr txBox="1"/>
            <p:nvPr/>
          </p:nvSpPr>
          <p:spPr>
            <a:xfrm>
              <a:off x="4771978" y="702986"/>
              <a:ext cx="1152493" cy="249589"/>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7E6E6">
                      <a:lumMod val="50000"/>
                    </a:srgbClr>
                  </a:solidFill>
                  <a:effectLst/>
                  <a:uLnTx/>
                  <a:uFillTx/>
                  <a:latin typeface="Century Gothic" panose="020B0502020202020204" pitchFamily="34" charset="0"/>
                  <a:ea typeface="+mn-ea"/>
                  <a:cs typeface="+mn-cs"/>
                </a:rPr>
                <a:t>Don't know</a:t>
              </a:r>
            </a:p>
          </p:txBody>
        </p:sp>
      </p:grpSp>
    </p:spTree>
    <p:extLst>
      <p:ext uri="{BB962C8B-B14F-4D97-AF65-F5344CB8AC3E}">
        <p14:creationId xmlns:p14="http://schemas.microsoft.com/office/powerpoint/2010/main" val="3760468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468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Barbells can show inequities</a:t>
            </a:r>
          </a:p>
        </p:txBody>
      </p:sp>
      <p:grpSp>
        <p:nvGrpSpPr>
          <p:cNvPr id="3" name="Group 2">
            <a:extLst>
              <a:ext uri="{FF2B5EF4-FFF2-40B4-BE49-F238E27FC236}">
                <a16:creationId xmlns:a16="http://schemas.microsoft.com/office/drawing/2014/main" id="{00000000-0008-0000-0D00-000005000000}"/>
              </a:ext>
            </a:extLst>
          </p:cNvPr>
          <p:cNvGrpSpPr/>
          <p:nvPr/>
        </p:nvGrpSpPr>
        <p:grpSpPr>
          <a:xfrm>
            <a:off x="1351808" y="1692276"/>
            <a:ext cx="9488384" cy="4968911"/>
            <a:chOff x="0" y="0"/>
            <a:chExt cx="7219950" cy="4591050"/>
          </a:xfrm>
        </p:grpSpPr>
        <p:graphicFrame>
          <p:nvGraphicFramePr>
            <p:cNvPr id="4" name="Chart 3">
              <a:extLst>
                <a:ext uri="{FF2B5EF4-FFF2-40B4-BE49-F238E27FC236}">
                  <a16:creationId xmlns:a16="http://schemas.microsoft.com/office/drawing/2014/main" id="{00000000-0008-0000-0D00-000002000000}"/>
                </a:ext>
              </a:extLst>
            </p:cNvPr>
            <p:cNvGraphicFramePr/>
            <p:nvPr>
              <p:extLst>
                <p:ext uri="{D42A27DB-BD31-4B8C-83A1-F6EECF244321}">
                  <p14:modId xmlns:p14="http://schemas.microsoft.com/office/powerpoint/2010/main" val="3885522978"/>
                </p:ext>
              </p:extLst>
            </p:nvPr>
          </p:nvGraphicFramePr>
          <p:xfrm>
            <a:off x="0" y="0"/>
            <a:ext cx="7219950" cy="45910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00000000-0008-0000-0D00-000003000000}"/>
                </a:ext>
              </a:extLst>
            </p:cNvPr>
            <p:cNvSpPr txBox="1"/>
            <p:nvPr/>
          </p:nvSpPr>
          <p:spPr>
            <a:xfrm>
              <a:off x="6153150" y="1133475"/>
              <a:ext cx="1010210" cy="42655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400" b="1" dirty="0">
                  <a:solidFill>
                    <a:schemeClr val="accent1"/>
                  </a:solidFill>
                  <a:latin typeface="Century Gothic" panose="020B0502020202020204" pitchFamily="34" charset="0"/>
                </a:rPr>
                <a:t>LGBTQ+</a:t>
              </a:r>
            </a:p>
          </p:txBody>
        </p:sp>
        <p:sp>
          <p:nvSpPr>
            <p:cNvPr id="7" name="TextBox 3">
              <a:extLst>
                <a:ext uri="{FF2B5EF4-FFF2-40B4-BE49-F238E27FC236}">
                  <a16:creationId xmlns:a16="http://schemas.microsoft.com/office/drawing/2014/main" id="{00000000-0008-0000-0D00-000004000000}"/>
                </a:ext>
              </a:extLst>
            </p:cNvPr>
            <p:cNvSpPr txBox="1"/>
            <p:nvPr/>
          </p:nvSpPr>
          <p:spPr>
            <a:xfrm>
              <a:off x="6200775" y="2647950"/>
              <a:ext cx="1010210" cy="76780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2400" b="1" dirty="0">
                  <a:solidFill>
                    <a:schemeClr val="accent5"/>
                  </a:solidFill>
                  <a:latin typeface="Century Gothic" panose="020B0502020202020204" pitchFamily="34" charset="0"/>
                </a:rPr>
                <a:t>Not </a:t>
              </a:r>
            </a:p>
            <a:p>
              <a:r>
                <a:rPr lang="en-US" sz="2400" b="1" dirty="0">
                  <a:solidFill>
                    <a:schemeClr val="accent5"/>
                  </a:solidFill>
                  <a:latin typeface="Century Gothic" panose="020B0502020202020204" pitchFamily="34" charset="0"/>
                </a:rPr>
                <a:t>LGBTQ+</a:t>
              </a:r>
            </a:p>
          </p:txBody>
        </p:sp>
      </p:grpSp>
    </p:spTree>
    <p:extLst>
      <p:ext uri="{BB962C8B-B14F-4D97-AF65-F5344CB8AC3E}">
        <p14:creationId xmlns:p14="http://schemas.microsoft.com/office/powerpoint/2010/main" val="3211793430"/>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Icon arrays can humanize</a:t>
            </a:r>
          </a:p>
        </p:txBody>
      </p:sp>
      <p:graphicFrame>
        <p:nvGraphicFramePr>
          <p:cNvPr id="7" name="Chart 6"/>
          <p:cNvGraphicFramePr>
            <a:graphicFrameLocks/>
          </p:cNvGraphicFramePr>
          <p:nvPr/>
        </p:nvGraphicFramePr>
        <p:xfrm>
          <a:off x="1671146" y="1938666"/>
          <a:ext cx="9637986" cy="4388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2816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Show proportions over time</a:t>
            </a:r>
          </a:p>
        </p:txBody>
      </p:sp>
      <p:graphicFrame>
        <p:nvGraphicFramePr>
          <p:cNvPr id="5" name="Chart 4"/>
          <p:cNvGraphicFramePr>
            <a:graphicFrameLocks/>
          </p:cNvGraphicFramePr>
          <p:nvPr>
            <p:extLst>
              <p:ext uri="{D42A27DB-BD31-4B8C-83A1-F6EECF244321}">
                <p14:modId xmlns:p14="http://schemas.microsoft.com/office/powerpoint/2010/main" val="3703398855"/>
              </p:ext>
            </p:extLst>
          </p:nvPr>
        </p:nvGraphicFramePr>
        <p:xfrm>
          <a:off x="356260" y="1752600"/>
          <a:ext cx="11661569"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4756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550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If you have confidence intervals</a:t>
            </a:r>
          </a:p>
        </p:txBody>
      </p:sp>
      <p:graphicFrame>
        <p:nvGraphicFramePr>
          <p:cNvPr id="4" name="Chart 3">
            <a:extLst>
              <a:ext uri="{FF2B5EF4-FFF2-40B4-BE49-F238E27FC236}">
                <a16:creationId xmlns:a16="http://schemas.microsoft.com/office/drawing/2014/main" id="{00000000-0008-0000-0B00-000003000000}"/>
              </a:ext>
            </a:extLst>
          </p:cNvPr>
          <p:cNvGraphicFramePr>
            <a:graphicFrameLocks/>
          </p:cNvGraphicFramePr>
          <p:nvPr>
            <p:extLst>
              <p:ext uri="{D42A27DB-BD31-4B8C-83A1-F6EECF244321}">
                <p14:modId xmlns:p14="http://schemas.microsoft.com/office/powerpoint/2010/main" val="158305046"/>
              </p:ext>
            </p:extLst>
          </p:nvPr>
        </p:nvGraphicFramePr>
        <p:xfrm>
          <a:off x="1237785" y="1550020"/>
          <a:ext cx="10008147" cy="53079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9991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In general, do this</a:t>
            </a:r>
          </a:p>
        </p:txBody>
      </p:sp>
      <p:sp>
        <p:nvSpPr>
          <p:cNvPr id="3" name="TextBox 2"/>
          <p:cNvSpPr txBox="1"/>
          <p:nvPr/>
        </p:nvSpPr>
        <p:spPr>
          <a:xfrm>
            <a:off x="187891" y="1752600"/>
            <a:ext cx="6964472" cy="5355312"/>
          </a:xfrm>
          <a:prstGeom prst="rect">
            <a:avLst/>
          </a:prstGeom>
          <a:noFill/>
        </p:spPr>
        <p:txBody>
          <a:bodyPr wrap="square" rtlCol="0">
            <a:spAutoFit/>
          </a:bodyPr>
          <a:lstStyle/>
          <a:p>
            <a:pPr marL="285750" indent="-285750">
              <a:buFont typeface="Arial" panose="020B0604020202020204" pitchFamily="34" charset="0"/>
              <a:buChar char="•"/>
            </a:pPr>
            <a:r>
              <a:rPr lang="en-US" sz="3600" dirty="0"/>
              <a:t>Branding colors and fonts</a:t>
            </a:r>
          </a:p>
          <a:p>
            <a:pPr marL="285750" indent="-285750">
              <a:buFont typeface="Arial" panose="020B0604020202020204" pitchFamily="34" charset="0"/>
              <a:buChar char="•"/>
            </a:pPr>
            <a:r>
              <a:rPr lang="en-US" sz="3600" dirty="0"/>
              <a:t>Direct data and category labeling</a:t>
            </a:r>
          </a:p>
          <a:p>
            <a:pPr marL="285750" indent="-285750">
              <a:buFont typeface="Arial" panose="020B0604020202020204" pitchFamily="34" charset="0"/>
              <a:buChar char="•"/>
            </a:pPr>
            <a:r>
              <a:rPr lang="en-US" sz="3600" dirty="0"/>
              <a:t>Descriptive titles</a:t>
            </a:r>
          </a:p>
          <a:p>
            <a:pPr marL="285750" indent="-285750">
              <a:buFont typeface="Arial" panose="020B0604020202020204" pitchFamily="34" charset="0"/>
              <a:buChar char="•"/>
            </a:pPr>
            <a:r>
              <a:rPr lang="en-US" sz="3600" dirty="0"/>
              <a:t>2D </a:t>
            </a:r>
          </a:p>
          <a:p>
            <a:pPr marL="285750" indent="-285750">
              <a:buFont typeface="Arial" panose="020B0604020202020204" pitchFamily="34" charset="0"/>
              <a:buChar char="•"/>
            </a:pPr>
            <a:r>
              <a:rPr lang="en-US" sz="3600" dirty="0"/>
              <a:t>White background</a:t>
            </a:r>
          </a:p>
          <a:p>
            <a:pPr marL="285750" indent="-285750">
              <a:buFont typeface="Arial" panose="020B0604020202020204" pitchFamily="34" charset="0"/>
              <a:buChar char="•"/>
            </a:pPr>
            <a:r>
              <a:rPr lang="en-US" sz="3600" dirty="0"/>
              <a:t>White borders</a:t>
            </a:r>
          </a:p>
          <a:p>
            <a:pPr marL="285750" indent="-285750">
              <a:buFont typeface="Arial" panose="020B0604020202020204" pitchFamily="34" charset="0"/>
              <a:buChar char="•"/>
            </a:pPr>
            <a:r>
              <a:rPr lang="en-US" sz="3600" dirty="0"/>
              <a:t>Remove clutter (like gridlines, legends, graph borders, unnecessary axes)</a:t>
            </a:r>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7152363" y="1897933"/>
            <a:ext cx="4636585" cy="4960067"/>
          </a:xfrm>
          <a:prstGeom prst="rect">
            <a:avLst/>
          </a:prstGeom>
        </p:spPr>
      </p:pic>
    </p:spTree>
    <p:extLst>
      <p:ext uri="{BB962C8B-B14F-4D97-AF65-F5344CB8AC3E}">
        <p14:creationId xmlns:p14="http://schemas.microsoft.com/office/powerpoint/2010/main" val="2662183000"/>
      </p:ext>
    </p:extLst>
  </p:cSld>
  <p:clrMapOvr>
    <a:masterClrMapping/>
  </p:clrMapOvr>
  <mc:AlternateContent xmlns:mc="http://schemas.openxmlformats.org/markup-compatibility/2006" xmlns:p14="http://schemas.microsoft.com/office/powerpoint/2010/main">
    <mc:Choice Requires="p14">
      <p:transition spd="slow" p14:dur="2000" advTm="21207"/>
    </mc:Choice>
    <mc:Fallback xmlns="">
      <p:transition spd="slow" advTm="2120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0"/>
            <a:ext cx="12192000" cy="1752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r>
              <a:rPr lang="en-US" sz="5400" b="1" dirty="0">
                <a:solidFill>
                  <a:schemeClr val="bg1"/>
                </a:solidFill>
                <a:latin typeface="Century Gothic" panose="020B0502020202020204" pitchFamily="34" charset="0"/>
              </a:rPr>
              <a:t>In general, don’t do this</a:t>
            </a:r>
          </a:p>
        </p:txBody>
      </p:sp>
      <p:sp>
        <p:nvSpPr>
          <p:cNvPr id="4" name="TextBox 3"/>
          <p:cNvSpPr txBox="1"/>
          <p:nvPr/>
        </p:nvSpPr>
        <p:spPr>
          <a:xfrm>
            <a:off x="288099" y="2056686"/>
            <a:ext cx="5185775" cy="4801314"/>
          </a:xfrm>
          <a:prstGeom prst="rect">
            <a:avLst/>
          </a:prstGeom>
          <a:noFill/>
        </p:spPr>
        <p:txBody>
          <a:bodyPr wrap="square" rtlCol="0">
            <a:spAutoFit/>
          </a:bodyPr>
          <a:lstStyle/>
          <a:p>
            <a:pPr marL="285750" indent="-285750">
              <a:buFont typeface="Arial" panose="020B0604020202020204" pitchFamily="34" charset="0"/>
              <a:buChar char="•"/>
            </a:pPr>
            <a:r>
              <a:rPr lang="en-US" sz="3600" dirty="0"/>
              <a:t>Default Excel colors</a:t>
            </a:r>
          </a:p>
          <a:p>
            <a:pPr marL="285750" indent="-285750">
              <a:buFont typeface="Arial" panose="020B0604020202020204" pitchFamily="34" charset="0"/>
              <a:buChar char="•"/>
            </a:pPr>
            <a:r>
              <a:rPr lang="en-US" sz="3600" dirty="0"/>
              <a:t>Forcing people to guess numbers and percentages </a:t>
            </a:r>
          </a:p>
          <a:p>
            <a:pPr marL="285750" indent="-285750">
              <a:buFont typeface="Arial" panose="020B0604020202020204" pitchFamily="34" charset="0"/>
              <a:buChar char="•"/>
            </a:pPr>
            <a:r>
              <a:rPr lang="en-US" sz="3600" dirty="0"/>
              <a:t>3D, gradient, or shadow elements</a:t>
            </a:r>
          </a:p>
          <a:p>
            <a:pPr marL="285750" indent="-285750">
              <a:buFont typeface="Arial" panose="020B0604020202020204" pitchFamily="34" charset="0"/>
              <a:buChar char="•"/>
            </a:pPr>
            <a:r>
              <a:rPr lang="en-US" sz="3600" dirty="0"/>
              <a:t>Colored backgrounds</a:t>
            </a:r>
          </a:p>
          <a:p>
            <a:pPr marL="285750" indent="-285750">
              <a:buFont typeface="Arial" panose="020B0604020202020204" pitchFamily="34" charset="0"/>
              <a:buChar char="•"/>
            </a:pPr>
            <a:r>
              <a:rPr lang="en-US" sz="3600" dirty="0"/>
              <a:t>Excess design elements</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3"/>
          <a:stretch>
            <a:fillRect/>
          </a:stretch>
        </p:blipFill>
        <p:spPr>
          <a:xfrm>
            <a:off x="5672608" y="2185660"/>
            <a:ext cx="6519392" cy="3501155"/>
          </a:xfrm>
          <a:prstGeom prst="rect">
            <a:avLst/>
          </a:prstGeom>
        </p:spPr>
      </p:pic>
    </p:spTree>
    <p:extLst>
      <p:ext uri="{BB962C8B-B14F-4D97-AF65-F5344CB8AC3E}">
        <p14:creationId xmlns:p14="http://schemas.microsoft.com/office/powerpoint/2010/main" val="1701594816"/>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0" y="914400"/>
            <a:ext cx="12192000" cy="4401205"/>
          </a:xfrm>
          <a:prstGeom prst="rect">
            <a:avLst/>
          </a:prstGeom>
          <a:noFill/>
        </p:spPr>
        <p:txBody>
          <a:bodyPr wrap="square" rtlCol="0">
            <a:spAutoFit/>
          </a:bodyPr>
          <a:lstStyle/>
          <a:p>
            <a:pPr marL="404813"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entury Gothic"/>
                <a:ea typeface="+mn-ea"/>
                <a:cs typeface="+mn-cs"/>
              </a:rPr>
              <a:t>PLAIN LANGUAGE</a:t>
            </a:r>
            <a:r>
              <a:rPr kumimoji="0" lang="en-US" sz="8800" b="0" i="0" u="none" strike="noStrike" kern="1200" cap="none" spc="0" normalizeH="0" baseline="0" noProof="0" dirty="0">
                <a:ln>
                  <a:noFill/>
                </a:ln>
                <a:solidFill>
                  <a:prstClr val="white"/>
                </a:solidFill>
                <a:effectLst/>
                <a:uLnTx/>
                <a:uFillTx/>
                <a:latin typeface="Century Gothic"/>
                <a:ea typeface="+mn-ea"/>
                <a:cs typeface="+mn-cs"/>
              </a:rPr>
              <a:t> </a:t>
            </a:r>
          </a:p>
          <a:p>
            <a:pPr marL="404813"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entury Gothic"/>
              <a:ea typeface="+mn-ea"/>
              <a:cs typeface="+mn-cs"/>
            </a:endParaRPr>
          </a:p>
          <a:p>
            <a:pPr marL="404813"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a:ea typeface="+mn-ea"/>
                <a:cs typeface="+mn-cs"/>
              </a:rPr>
              <a:t>Communication your audience can understand the first time they read or hear it.</a:t>
            </a:r>
          </a:p>
        </p:txBody>
      </p:sp>
      <p:sp>
        <p:nvSpPr>
          <p:cNvPr id="3" name="Rectangle 2"/>
          <p:cNvSpPr/>
          <p:nvPr/>
        </p:nvSpPr>
        <p:spPr>
          <a:xfrm>
            <a:off x="533400" y="2514600"/>
            <a:ext cx="10820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2104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66" y="152400"/>
            <a:ext cx="12365665" cy="8125637"/>
          </a:xfrm>
          <a:prstGeom prst="rect">
            <a:avLst/>
          </a:prstGeom>
        </p:spPr>
      </p:pic>
      <p:sp>
        <p:nvSpPr>
          <p:cNvPr id="5" name="Rectangle 4"/>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WRITE AS YOU WOULD SPEAK</a:t>
            </a:r>
          </a:p>
        </p:txBody>
      </p:sp>
    </p:spTree>
    <p:extLst>
      <p:ext uri="{BB962C8B-B14F-4D97-AF65-F5344CB8AC3E}">
        <p14:creationId xmlns:p14="http://schemas.microsoft.com/office/powerpoint/2010/main" val="220811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BEOH\Stock Photos\DHS Shutterstock\gave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32" b="16667"/>
          <a:stretch/>
        </p:blipFill>
        <p:spPr bwMode="auto">
          <a:xfrm>
            <a:off x="0" y="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4381500"/>
            <a:ext cx="7391400" cy="232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a:ea typeface="+mn-ea"/>
                <a:cs typeface="+mn-cs"/>
              </a:rPr>
              <a:t>Even people with high literacy levels appreciate plain language.</a:t>
            </a:r>
          </a:p>
        </p:txBody>
      </p:sp>
    </p:spTree>
    <p:extLst>
      <p:ext uri="{BB962C8B-B14F-4D97-AF65-F5344CB8AC3E}">
        <p14:creationId xmlns:p14="http://schemas.microsoft.com/office/powerpoint/2010/main" val="3689837397"/>
      </p:ext>
    </p:extLst>
  </p:cSld>
  <p:clrMapOvr>
    <a:masterClrMapping/>
  </p:clrMapOvr>
  <mc:AlternateContent xmlns:mc="http://schemas.openxmlformats.org/markup-compatibility/2006" xmlns:p14="http://schemas.microsoft.com/office/powerpoint/2010/main">
    <mc:Choice Requires="p14">
      <p:transition spd="slow" p14:dur="2000" advTm="88098"/>
    </mc:Choice>
    <mc:Fallback xmlns="">
      <p:transition spd="slow" advTm="8809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4200" y="2057400"/>
            <a:ext cx="4724400"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Next Steps</a:t>
            </a:r>
          </a:p>
          <a:p>
            <a:pPr marL="571500" marR="0" lvl="0" indent="-4016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Determine where you will be selling food.</a:t>
            </a:r>
          </a:p>
          <a:p>
            <a:pPr marL="571500" marR="0" lvl="0" indent="-4016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Fill out an operational plan and send it to us. </a:t>
            </a:r>
          </a:p>
        </p:txBody>
      </p:sp>
      <p:sp>
        <p:nvSpPr>
          <p:cNvPr id="5" name="Rectangle 4"/>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CUT TO THE CHASE</a:t>
            </a:r>
          </a:p>
        </p:txBody>
      </p:sp>
      <p:sp>
        <p:nvSpPr>
          <p:cNvPr id="6" name="Rectangle 5"/>
          <p:cNvSpPr/>
          <p:nvPr/>
        </p:nvSpPr>
        <p:spPr>
          <a:xfrm>
            <a:off x="533400" y="2057400"/>
            <a:ext cx="52578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After reviewing this material, the next step is to determine the location of the mobile service base as well as where the mobile food unit will be vending. Once this has been decided, the Operational Plan can be completed and submitted to the department. </a:t>
            </a:r>
          </a:p>
        </p:txBody>
      </p:sp>
      <p:pic>
        <p:nvPicPr>
          <p:cNvPr id="7" name="Picture 6"/>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rot="10800000">
            <a:off x="5803900" y="3657600"/>
            <a:ext cx="1130300" cy="1130300"/>
          </a:xfrm>
          <a:prstGeom prst="rect">
            <a:avLst/>
          </a:prstGeom>
        </p:spPr>
      </p:pic>
    </p:spTree>
    <p:extLst>
      <p:ext uri="{BB962C8B-B14F-4D97-AF65-F5344CB8AC3E}">
        <p14:creationId xmlns:p14="http://schemas.microsoft.com/office/powerpoint/2010/main" val="616152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900" y="2209800"/>
            <a:ext cx="9982200"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Syndromic messages from seven hospitals </a:t>
            </a:r>
            <a:r>
              <a:rPr kumimoji="0" lang="en-US" sz="4000" b="1" i="0" u="none" strike="noStrike" kern="1200" cap="none" spc="0" normalizeH="0" baseline="0" noProof="0" dirty="0">
                <a:ln>
                  <a:noFill/>
                </a:ln>
                <a:solidFill>
                  <a:srgbClr val="8A223C"/>
                </a:solidFill>
                <a:effectLst/>
                <a:uLnTx/>
                <a:uFillTx/>
                <a:latin typeface="Calibri"/>
                <a:ea typeface="+mn-ea"/>
                <a:cs typeface="+mn-cs"/>
              </a:rPr>
              <a:t>were analyzed </a:t>
            </a:r>
            <a:r>
              <a:rPr kumimoji="0" lang="en-US" sz="4000" b="0" i="0" u="none" strike="noStrike" kern="1200" cap="none" spc="0" normalizeH="0" baseline="0" noProof="0" dirty="0">
                <a:ln>
                  <a:noFill/>
                </a:ln>
                <a:solidFill>
                  <a:prstClr val="black"/>
                </a:solidFill>
                <a:effectLst/>
                <a:uLnTx/>
                <a:uFillTx/>
                <a:latin typeface="Calibri"/>
                <a:ea typeface="+mn-ea"/>
                <a:cs typeface="+mn-cs"/>
              </a:rPr>
              <a:t>for ED visits that occurred over a 12-day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A223C"/>
                </a:solidFill>
                <a:effectLst/>
                <a:uLnTx/>
                <a:uFillTx/>
                <a:latin typeface="Calibri"/>
                <a:ea typeface="+mn-ea"/>
                <a:cs typeface="+mn-cs"/>
              </a:rPr>
              <a:t>We analyzed </a:t>
            </a:r>
            <a:r>
              <a:rPr kumimoji="0" lang="en-US" sz="4000" b="0" i="0" u="none" strike="noStrike" kern="1200" cap="none" spc="0" normalizeH="0" baseline="0" noProof="0" dirty="0">
                <a:ln>
                  <a:noFill/>
                </a:ln>
                <a:solidFill>
                  <a:prstClr val="black"/>
                </a:solidFill>
                <a:effectLst/>
                <a:uLnTx/>
                <a:uFillTx/>
                <a:latin typeface="Calibri"/>
                <a:ea typeface="+mn-ea"/>
                <a:cs typeface="+mn-cs"/>
              </a:rPr>
              <a:t>syndromic messages from seven hospitals for ED visits that occurred over a 12-day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ACTIVE VOICE</a:t>
            </a:r>
          </a:p>
        </p:txBody>
      </p:sp>
    </p:spTree>
    <p:extLst>
      <p:ext uri="{BB962C8B-B14F-4D97-AF65-F5344CB8AC3E}">
        <p14:creationId xmlns:p14="http://schemas.microsoft.com/office/powerpoint/2010/main" val="3470627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060" y="1898746"/>
            <a:ext cx="6027717" cy="47705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Coffee is tasty.</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Id, sit, shop seasonal, and, single shot, rich, and cup mug pumpkin spice mazagran. Bar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affogato</a:t>
            </a:r>
            <a:r>
              <a:rPr kumimoji="0" lang="en-US" sz="2000" b="0" i="0" u="none" strike="noStrike" kern="1200" cap="none" spc="0" normalizeH="0" baseline="0" noProof="0" dirty="0">
                <a:ln>
                  <a:noFill/>
                </a:ln>
                <a:solidFill>
                  <a:prstClr val="black"/>
                </a:solidFill>
                <a:effectLst/>
                <a:uLnTx/>
                <a:uFillTx/>
                <a:latin typeface="Calibri"/>
                <a:ea typeface="+mn-ea"/>
                <a:cs typeface="+mn-cs"/>
              </a:rPr>
              <a:t>, extraction cinnamon, body cream foam spoon pumpkin spice. Latte,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est</a:t>
            </a:r>
            <a:r>
              <a:rPr kumimoji="0" lang="en-US" sz="2000" b="0" i="0" u="none" strike="noStrike" kern="1200" cap="none" spc="0" normalizeH="0" baseline="0" noProof="0" dirty="0">
                <a:ln>
                  <a:noFill/>
                </a:ln>
                <a:solidFill>
                  <a:prstClr val="black"/>
                </a:solidFill>
                <a:effectLst/>
                <a:uLnTx/>
                <a:uFillTx/>
                <a:latin typeface="Calibri"/>
                <a:ea typeface="+mn-ea"/>
                <a:cs typeface="+mn-cs"/>
              </a:rPr>
              <a:t>, trifecta caffeine shop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est</a:t>
            </a:r>
            <a:r>
              <a:rPr kumimoji="0" lang="en-US" sz="2000" b="0" i="0" u="none" strike="noStrike" kern="1200" cap="none" spc="0" normalizeH="0" baseline="0" noProof="0" dirty="0">
                <a:ln>
                  <a:noFill/>
                </a:ln>
                <a:solidFill>
                  <a:prstClr val="black"/>
                </a:solidFill>
                <a:effectLst/>
                <a:uLnTx/>
                <a:uFillTx/>
                <a:latin typeface="Calibri"/>
                <a:ea typeface="+mn-ea"/>
                <a:cs typeface="+mn-cs"/>
              </a:rPr>
              <a:t> redeye cream brewed. Foam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irish</a:t>
            </a:r>
            <a:r>
              <a:rPr kumimoji="0" lang="en-US" sz="2000" b="0" i="0" u="none" strike="noStrike" kern="1200" cap="none" spc="0" normalizeH="0" baseline="0" noProof="0" dirty="0">
                <a:ln>
                  <a:noFill/>
                </a:ln>
                <a:solidFill>
                  <a:prstClr val="black"/>
                </a:solidFill>
                <a:effectLst/>
                <a:uLnTx/>
                <a:uFillTx/>
                <a:latin typeface="Calibri"/>
                <a:ea typeface="+mn-ea"/>
                <a:cs typeface="+mn-cs"/>
              </a:rPr>
              <a:t>, mazagran shop grounds so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arabica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french</a:t>
            </a:r>
            <a:r>
              <a:rPr kumimoji="0" lang="en-US" sz="2000" b="0" i="0" u="none" strike="noStrike" kern="1200" cap="none" spc="0" normalizeH="0" baseline="0" noProof="0" dirty="0">
                <a:ln>
                  <a:noFill/>
                </a:ln>
                <a:solidFill>
                  <a:prstClr val="black"/>
                </a:solidFill>
                <a:effectLst/>
                <a:uLnTx/>
                <a:uFillTx/>
                <a:latin typeface="Calibri"/>
                <a:ea typeface="+mn-ea"/>
                <a:cs typeface="+mn-cs"/>
              </a:rPr>
              <a:t> 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Mochas are coffee with hot chocolate.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Sugar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robusta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flavour</a:t>
            </a:r>
            <a:r>
              <a:rPr kumimoji="0" lang="en-US" sz="2000" b="0" i="0" u="none" strike="noStrike" kern="1200" cap="none" spc="0" normalizeH="0" baseline="0" noProof="0" dirty="0">
                <a:ln>
                  <a:noFill/>
                </a:ln>
                <a:solidFill>
                  <a:prstClr val="black"/>
                </a:solidFill>
                <a:effectLst/>
                <a:uLnTx/>
                <a:uFillTx/>
                <a:latin typeface="Calibri"/>
                <a:ea typeface="+mn-ea"/>
                <a:cs typeface="+mn-cs"/>
              </a:rPr>
              <a:t>, breve espresso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turkish</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robusta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turkish</a:t>
            </a:r>
            <a:r>
              <a:rPr kumimoji="0" lang="en-US" sz="2000" b="0" i="0" u="none" strike="noStrike" kern="1200" cap="none" spc="0" normalizeH="0" baseline="0" noProof="0" dirty="0">
                <a:ln>
                  <a:noFill/>
                </a:ln>
                <a:solidFill>
                  <a:prstClr val="black"/>
                </a:solidFill>
                <a:effectLst/>
                <a:uLnTx/>
                <a:uFillTx/>
                <a:latin typeface="Calibri"/>
                <a:ea typeface="+mn-ea"/>
                <a:cs typeface="+mn-cs"/>
              </a:rPr>
              <a:t> cream organic caramelization. Aged to go, cinnamon, pumpkin spice chicory macchiato aroma aftertaste cup cinnamon. Bar aftertaste, saucer.</a:t>
            </a:r>
          </a:p>
        </p:txBody>
      </p:sp>
      <p:sp>
        <p:nvSpPr>
          <p:cNvPr id="5" name="Rectangle 4"/>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MAKE IT SKIMMABLE</a:t>
            </a:r>
          </a:p>
        </p:txBody>
      </p:sp>
      <p:graphicFrame>
        <p:nvGraphicFramePr>
          <p:cNvPr id="2" name="Chart 1">
            <a:extLst>
              <a:ext uri="{FF2B5EF4-FFF2-40B4-BE49-F238E27FC236}">
                <a16:creationId xmlns:a16="http://schemas.microsoft.com/office/drawing/2014/main" id="{92755314-B556-4D81-D9FA-E29AADFE26A7}"/>
              </a:ext>
            </a:extLst>
          </p:cNvPr>
          <p:cNvGraphicFramePr>
            <a:graphicFrameLocks/>
          </p:cNvGraphicFramePr>
          <p:nvPr>
            <p:extLst>
              <p:ext uri="{D42A27DB-BD31-4B8C-83A1-F6EECF244321}">
                <p14:modId xmlns:p14="http://schemas.microsoft.com/office/powerpoint/2010/main" val="374446737"/>
              </p:ext>
            </p:extLst>
          </p:nvPr>
        </p:nvGraphicFramePr>
        <p:xfrm>
          <a:off x="6628894" y="1969324"/>
          <a:ext cx="5369818" cy="46293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2127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COLOR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17213"/>
          <a:stretch/>
        </p:blipFill>
        <p:spPr>
          <a:xfrm>
            <a:off x="75033" y="2057400"/>
            <a:ext cx="4115967" cy="4262437"/>
          </a:xfrm>
          <a:prstGeom prst="rect">
            <a:avLst/>
          </a:prstGeom>
        </p:spPr>
      </p:pic>
      <p:pic>
        <p:nvPicPr>
          <p:cNvPr id="5" name="Picture 4"/>
          <p:cNvPicPr>
            <a:picLocks noChangeAspect="1"/>
          </p:cNvPicPr>
          <p:nvPr/>
        </p:nvPicPr>
        <p:blipFill>
          <a:blip r:embed="rId4"/>
          <a:stretch>
            <a:fillRect/>
          </a:stretch>
        </p:blipFill>
        <p:spPr>
          <a:xfrm>
            <a:off x="4272839" y="2077233"/>
            <a:ext cx="3646321" cy="2786114"/>
          </a:xfrm>
          <a:prstGeom prst="rect">
            <a:avLst/>
          </a:prstGeom>
        </p:spPr>
      </p:pic>
      <p:pic>
        <p:nvPicPr>
          <p:cNvPr id="7" name="Picture 6"/>
          <p:cNvPicPr>
            <a:picLocks noChangeAspect="1"/>
          </p:cNvPicPr>
          <p:nvPr/>
        </p:nvPicPr>
        <p:blipFill>
          <a:blip r:embed="rId5"/>
          <a:stretch>
            <a:fillRect/>
          </a:stretch>
        </p:blipFill>
        <p:spPr>
          <a:xfrm>
            <a:off x="8000998" y="2077233"/>
            <a:ext cx="3968805" cy="3409167"/>
          </a:xfrm>
          <a:prstGeom prst="rect">
            <a:avLst/>
          </a:prstGeom>
        </p:spPr>
      </p:pic>
      <p:cxnSp>
        <p:nvCxnSpPr>
          <p:cNvPr id="10" name="Straight Arrow Connector 9"/>
          <p:cNvCxnSpPr/>
          <p:nvPr/>
        </p:nvCxnSpPr>
        <p:spPr>
          <a:xfrm flipV="1">
            <a:off x="3200400" y="2514600"/>
            <a:ext cx="1072439" cy="533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00400" y="2667000"/>
            <a:ext cx="4800598" cy="128867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493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8964" y="2176706"/>
            <a:ext cx="670222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Draws in reader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Helps readers tell what this is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Helps establish tone and emotion</a:t>
            </a:r>
          </a:p>
        </p:txBody>
      </p:sp>
      <p:sp>
        <p:nvSpPr>
          <p:cNvPr id="13" name="TextBox 12"/>
          <p:cNvSpPr txBox="1"/>
          <p:nvPr/>
        </p:nvSpPr>
        <p:spPr>
          <a:xfrm>
            <a:off x="6258046" y="4352836"/>
            <a:ext cx="5181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Helps with recall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Adds visual interest</a:t>
            </a:r>
          </a:p>
        </p:txBody>
      </p:sp>
      <p:sp>
        <p:nvSpPr>
          <p:cNvPr id="11" name="Rectangle 10"/>
          <p:cNvSpPr/>
          <p:nvPr/>
        </p:nvSpPr>
        <p:spPr>
          <a:xfrm>
            <a:off x="0" y="0"/>
            <a:ext cx="12192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ICONS AND PICTURES</a:t>
            </a:r>
          </a:p>
        </p:txBody>
      </p:sp>
      <p:pic>
        <p:nvPicPr>
          <p:cNvPr id="3" name="Picture 2"/>
          <p:cNvPicPr>
            <a:picLocks noChangeAspect="1"/>
          </p:cNvPicPr>
          <p:nvPr/>
        </p:nvPicPr>
        <p:blipFill>
          <a:blip r:embed="rId3"/>
          <a:stretch>
            <a:fillRect/>
          </a:stretch>
        </p:blipFill>
        <p:spPr>
          <a:xfrm>
            <a:off x="457200" y="2037343"/>
            <a:ext cx="3546657" cy="4630985"/>
          </a:xfrm>
          <a:prstGeom prst="rect">
            <a:avLst/>
          </a:prstGeom>
        </p:spPr>
      </p:pic>
      <p:cxnSp>
        <p:nvCxnSpPr>
          <p:cNvPr id="5" name="Straight Arrow Connector 4"/>
          <p:cNvCxnSpPr/>
          <p:nvPr/>
        </p:nvCxnSpPr>
        <p:spPr>
          <a:xfrm flipH="1" flipV="1">
            <a:off x="3868828" y="2519318"/>
            <a:ext cx="2078148" cy="266700"/>
          </a:xfrm>
          <a:prstGeom prst="straightConnector1">
            <a:avLst/>
          </a:prstGeom>
          <a:ln w="762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295400" y="3552736"/>
            <a:ext cx="4953000" cy="1095464"/>
          </a:xfrm>
          <a:prstGeom prst="straightConnector1">
            <a:avLst/>
          </a:prstGeom>
          <a:ln w="762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665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124"/>
          <a:stretch/>
        </p:blipFill>
        <p:spPr>
          <a:xfrm>
            <a:off x="2148783" y="0"/>
            <a:ext cx="10068426" cy="6858000"/>
          </a:xfrm>
          <a:prstGeom prst="rect">
            <a:avLst/>
          </a:prstGeom>
        </p:spPr>
      </p:pic>
      <p:sp>
        <p:nvSpPr>
          <p:cNvPr id="5" name="Rectangle 4"/>
          <p:cNvSpPr/>
          <p:nvPr/>
        </p:nvSpPr>
        <p:spPr>
          <a:xfrm>
            <a:off x="0" y="0"/>
            <a:ext cx="5424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1"/>
            <a:r>
              <a:rPr lang="en-US" sz="11500" b="1"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1380531827"/>
      </p:ext>
    </p:extLst>
  </p:cSld>
  <p:clrMapOvr>
    <a:masterClrMapping/>
  </p:clrMapOvr>
  <mc:AlternateContent xmlns:mc="http://schemas.openxmlformats.org/markup-compatibility/2006" xmlns:p14="http://schemas.microsoft.com/office/powerpoint/2010/main">
    <mc:Choice Requires="p14">
      <p:transition spd="slow" p14:dur="2000" advTm="9079"/>
    </mc:Choice>
    <mc:Fallback xmlns="">
      <p:transition spd="slow" advTm="907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women looking at a computer">
            <a:extLst>
              <a:ext uri="{FF2B5EF4-FFF2-40B4-BE49-F238E27FC236}">
                <a16:creationId xmlns:a16="http://schemas.microsoft.com/office/drawing/2014/main" id="{93F3B82C-3043-E538-525A-31B7D9676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66" y="0"/>
            <a:ext cx="12465132" cy="8310835"/>
          </a:xfrm>
          <a:prstGeom prst="rect">
            <a:avLst/>
          </a:prstGeom>
        </p:spPr>
      </p:pic>
      <p:sp>
        <p:nvSpPr>
          <p:cNvPr id="4" name="TextBox 3"/>
          <p:cNvSpPr txBox="1"/>
          <p:nvPr/>
        </p:nvSpPr>
        <p:spPr>
          <a:xfrm>
            <a:off x="0" y="201880"/>
            <a:ext cx="9488384"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entury Gothic"/>
                <a:ea typeface="+mn-ea"/>
                <a:cs typeface="+mn-cs"/>
              </a:rPr>
              <a:t>Do you want [this] to feel like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Century Gothic"/>
                <a:ea typeface="+mn-ea"/>
                <a:cs typeface="+mn-cs"/>
              </a:rPr>
              <a:t>ANN K. EMERY</a:t>
            </a:r>
            <a:br>
              <a:rPr kumimoji="0" lang="en-US" sz="3600" b="0" i="0" u="none" strike="noStrike" kern="1200" cap="none" spc="0" normalizeH="0" baseline="0" noProof="0" dirty="0">
                <a:ln>
                  <a:noFill/>
                </a:ln>
                <a:effectLst/>
                <a:uLnTx/>
                <a:uFillTx/>
                <a:latin typeface="Century Gothic"/>
                <a:ea typeface="+mn-ea"/>
                <a:cs typeface="+mn-cs"/>
              </a:rPr>
            </a:br>
            <a:r>
              <a:rPr kumimoji="0" lang="en-US" sz="3600" b="0" i="0" u="none" strike="noStrike" kern="1200" cap="none" spc="0" normalizeH="0" baseline="0" noProof="0" dirty="0">
                <a:ln>
                  <a:noFill/>
                </a:ln>
                <a:effectLst/>
                <a:uLnTx/>
                <a:uFillTx/>
                <a:latin typeface="Century Gothic"/>
                <a:ea typeface="+mn-ea"/>
                <a:cs typeface="+mn-cs"/>
              </a:rPr>
              <a:t>data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Century Gothic"/>
                <a:ea typeface="+mn-ea"/>
                <a:cs typeface="+mn-cs"/>
              </a:rPr>
              <a:t>visualization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Century Gothic"/>
                <a:ea typeface="+mn-ea"/>
                <a:cs typeface="+mn-cs"/>
              </a:rPr>
              <a:t>expert</a:t>
            </a:r>
          </a:p>
        </p:txBody>
      </p:sp>
    </p:spTree>
    <p:extLst>
      <p:ext uri="{BB962C8B-B14F-4D97-AF65-F5344CB8AC3E}">
        <p14:creationId xmlns:p14="http://schemas.microsoft.com/office/powerpoint/2010/main" val="3548857031"/>
      </p:ext>
    </p:extLst>
  </p:cSld>
  <p:clrMapOvr>
    <a:masterClrMapping/>
  </p:clrMapOvr>
  <mc:AlternateContent xmlns:mc="http://schemas.openxmlformats.org/markup-compatibility/2006" xmlns:p14="http://schemas.microsoft.com/office/powerpoint/2010/main">
    <mc:Choice Requires="p14">
      <p:transition spd="slow" p14:dur="2000" advTm="10052"/>
    </mc:Choice>
    <mc:Fallback xmlns="">
      <p:transition spd="slow" advTm="1005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7036D3D-89A2-3A43-FEB2-A4CBAF85238D}"/>
              </a:ext>
            </a:extLst>
          </p:cNvPr>
          <p:cNvSpPr/>
          <p:nvPr/>
        </p:nvSpPr>
        <p:spPr>
          <a:xfrm>
            <a:off x="0" y="0"/>
            <a:ext cx="12192000" cy="19842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9904" y="114956"/>
            <a:ext cx="11277600"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Century Gothic"/>
                <a:ea typeface="+mn-ea"/>
                <a:cs typeface="+mn-cs"/>
              </a:rPr>
              <a:t>It is our job to contextualize</a:t>
            </a:r>
            <a:r>
              <a:rPr kumimoji="0" lang="en-US" sz="5400" b="1" i="0" u="none" strike="noStrike" kern="1200" cap="none" spc="0" normalizeH="0" noProof="0" dirty="0">
                <a:ln>
                  <a:noFill/>
                </a:ln>
                <a:solidFill>
                  <a:schemeClr val="bg1"/>
                </a:solidFill>
                <a:effectLst/>
                <a:uLnTx/>
                <a:uFillTx/>
                <a:latin typeface="Century Gothic"/>
                <a:ea typeface="+mn-ea"/>
                <a:cs typeface="+mn-cs"/>
              </a:rPr>
              <a:t> the data we present</a:t>
            </a:r>
            <a:endParaRPr kumimoji="0" lang="en-US" sz="5400" b="1" i="0" u="none" strike="noStrike" kern="1200" cap="none" spc="0" normalizeH="0" baseline="0" noProof="0" dirty="0">
              <a:ln>
                <a:noFill/>
              </a:ln>
              <a:solidFill>
                <a:schemeClr val="bg1"/>
              </a:solidFill>
              <a:effectLst/>
              <a:uLnTx/>
              <a:uFillTx/>
              <a:latin typeface="Century Gothic"/>
              <a:ea typeface="+mn-ea"/>
              <a:cs typeface="+mn-cs"/>
            </a:endParaRPr>
          </a:p>
        </p:txBody>
      </p:sp>
      <p:grpSp>
        <p:nvGrpSpPr>
          <p:cNvPr id="22" name="Group 21">
            <a:extLst>
              <a:ext uri="{FF2B5EF4-FFF2-40B4-BE49-F238E27FC236}">
                <a16:creationId xmlns:a16="http://schemas.microsoft.com/office/drawing/2014/main" id="{7D4D82CA-7BF2-339A-FCAF-A6D70796F0E5}"/>
              </a:ext>
            </a:extLst>
          </p:cNvPr>
          <p:cNvGrpSpPr/>
          <p:nvPr/>
        </p:nvGrpSpPr>
        <p:grpSpPr>
          <a:xfrm>
            <a:off x="487271" y="2124580"/>
            <a:ext cx="2692900" cy="5080639"/>
            <a:chOff x="663233" y="2403269"/>
            <a:chExt cx="2692900" cy="5080639"/>
          </a:xfrm>
        </p:grpSpPr>
        <p:pic>
          <p:nvPicPr>
            <p:cNvPr id="9" name="Graphic 8" descr="Upward trend with solid fill">
              <a:extLst>
                <a:ext uri="{FF2B5EF4-FFF2-40B4-BE49-F238E27FC236}">
                  <a16:creationId xmlns:a16="http://schemas.microsoft.com/office/drawing/2014/main" id="{707754D3-18D6-8776-E08F-5945A94A1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792" y="2403269"/>
              <a:ext cx="2260891" cy="2260891"/>
            </a:xfrm>
            <a:prstGeom prst="rect">
              <a:avLst/>
            </a:prstGeom>
          </p:spPr>
        </p:pic>
        <p:sp>
          <p:nvSpPr>
            <p:cNvPr id="18" name="TextBox 17">
              <a:extLst>
                <a:ext uri="{FF2B5EF4-FFF2-40B4-BE49-F238E27FC236}">
                  <a16:creationId xmlns:a16="http://schemas.microsoft.com/office/drawing/2014/main" id="{9C152087-EB02-590C-3CB6-16BC51BB4B40}"/>
                </a:ext>
              </a:extLst>
            </p:cNvPr>
            <p:cNvSpPr txBox="1"/>
            <p:nvPr/>
          </p:nvSpPr>
          <p:spPr>
            <a:xfrm>
              <a:off x="663233" y="4375365"/>
              <a:ext cx="2692900" cy="3108543"/>
            </a:xfrm>
            <a:prstGeom prst="rect">
              <a:avLst/>
            </a:prstGeom>
            <a:noFill/>
          </p:spPr>
          <p:txBody>
            <a:bodyPr wrap="square" rtlCol="0">
              <a:spAutoFit/>
            </a:bodyPr>
            <a:lstStyle/>
            <a:p>
              <a:r>
                <a:rPr lang="en-US" sz="2800" b="1" dirty="0">
                  <a:solidFill>
                    <a:schemeClr val="accent1"/>
                  </a:solidFill>
                  <a:latin typeface="+mj-lt"/>
                </a:rPr>
                <a:t>Is there a trend or correlation? Is it significant?</a:t>
              </a:r>
            </a:p>
            <a:p>
              <a:r>
                <a:rPr lang="en-US" sz="2800" b="1" dirty="0">
                  <a:solidFill>
                    <a:schemeClr val="accent1"/>
                  </a:solidFill>
                  <a:latin typeface="+mj-lt"/>
                </a:rPr>
                <a:t>Confounding factors?</a:t>
              </a:r>
            </a:p>
            <a:p>
              <a:endParaRPr lang="en-US" sz="2800" b="1" dirty="0">
                <a:solidFill>
                  <a:schemeClr val="accent1"/>
                </a:solidFill>
                <a:latin typeface="+mj-lt"/>
              </a:endParaRPr>
            </a:p>
          </p:txBody>
        </p:sp>
      </p:grpSp>
      <p:sp>
        <p:nvSpPr>
          <p:cNvPr id="19" name="TextBox 18">
            <a:extLst>
              <a:ext uri="{FF2B5EF4-FFF2-40B4-BE49-F238E27FC236}">
                <a16:creationId xmlns:a16="http://schemas.microsoft.com/office/drawing/2014/main" id="{D3952223-CB71-EE97-0507-0D8DC2E97ACD}"/>
              </a:ext>
            </a:extLst>
          </p:cNvPr>
          <p:cNvSpPr txBox="1"/>
          <p:nvPr/>
        </p:nvSpPr>
        <p:spPr>
          <a:xfrm>
            <a:off x="3327773" y="4096676"/>
            <a:ext cx="3122923" cy="2677656"/>
          </a:xfrm>
          <a:prstGeom prst="rect">
            <a:avLst/>
          </a:prstGeom>
          <a:noFill/>
        </p:spPr>
        <p:txBody>
          <a:bodyPr wrap="square" rtlCol="0">
            <a:spAutoFit/>
          </a:bodyPr>
          <a:lstStyle/>
          <a:p>
            <a:r>
              <a:rPr lang="en-US" sz="2800" b="1" dirty="0">
                <a:solidFill>
                  <a:schemeClr val="accent1"/>
                </a:solidFill>
                <a:latin typeface="+mj-lt"/>
              </a:rPr>
              <a:t>Are there historical influences or  root causes audiences might not know?</a:t>
            </a:r>
          </a:p>
        </p:txBody>
      </p:sp>
      <p:grpSp>
        <p:nvGrpSpPr>
          <p:cNvPr id="24" name="Group 23">
            <a:extLst>
              <a:ext uri="{FF2B5EF4-FFF2-40B4-BE49-F238E27FC236}">
                <a16:creationId xmlns:a16="http://schemas.microsoft.com/office/drawing/2014/main" id="{295B7FB7-7683-DA28-5451-2A068084561E}"/>
              </a:ext>
            </a:extLst>
          </p:cNvPr>
          <p:cNvGrpSpPr/>
          <p:nvPr/>
        </p:nvGrpSpPr>
        <p:grpSpPr>
          <a:xfrm>
            <a:off x="6450697" y="2124580"/>
            <a:ext cx="2260891" cy="3422547"/>
            <a:chOff x="6425779" y="2487396"/>
            <a:chExt cx="2260891" cy="3422547"/>
          </a:xfrm>
        </p:grpSpPr>
        <p:pic>
          <p:nvPicPr>
            <p:cNvPr id="11" name="Graphic 10" descr="Checklist with solid fill">
              <a:extLst>
                <a:ext uri="{FF2B5EF4-FFF2-40B4-BE49-F238E27FC236}">
                  <a16:creationId xmlns:a16="http://schemas.microsoft.com/office/drawing/2014/main" id="{0D27938B-D0BB-1D80-292B-540AD34181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0291" y="2487396"/>
              <a:ext cx="2092636" cy="2092636"/>
            </a:xfrm>
            <a:prstGeom prst="rect">
              <a:avLst/>
            </a:prstGeom>
          </p:spPr>
        </p:pic>
        <p:sp>
          <p:nvSpPr>
            <p:cNvPr id="20" name="TextBox 19">
              <a:extLst>
                <a:ext uri="{FF2B5EF4-FFF2-40B4-BE49-F238E27FC236}">
                  <a16:creationId xmlns:a16="http://schemas.microsoft.com/office/drawing/2014/main" id="{A250F93B-6FF1-03E5-CDCE-FBC3ECFFCD8E}"/>
                </a:ext>
              </a:extLst>
            </p:cNvPr>
            <p:cNvSpPr txBox="1"/>
            <p:nvPr/>
          </p:nvSpPr>
          <p:spPr>
            <a:xfrm>
              <a:off x="6425779" y="4524948"/>
              <a:ext cx="2260891" cy="1384995"/>
            </a:xfrm>
            <a:prstGeom prst="rect">
              <a:avLst/>
            </a:prstGeom>
            <a:noFill/>
          </p:spPr>
          <p:txBody>
            <a:bodyPr wrap="square" rtlCol="0">
              <a:spAutoFit/>
            </a:bodyPr>
            <a:lstStyle/>
            <a:p>
              <a:r>
                <a:rPr lang="en-US" sz="2800" b="1" dirty="0">
                  <a:solidFill>
                    <a:schemeClr val="accent1"/>
                  </a:solidFill>
                  <a:latin typeface="+mj-lt"/>
                </a:rPr>
                <a:t>Was a goal met or not met?</a:t>
              </a:r>
            </a:p>
          </p:txBody>
        </p:sp>
      </p:grpSp>
      <p:grpSp>
        <p:nvGrpSpPr>
          <p:cNvPr id="25" name="Group 24">
            <a:extLst>
              <a:ext uri="{FF2B5EF4-FFF2-40B4-BE49-F238E27FC236}">
                <a16:creationId xmlns:a16="http://schemas.microsoft.com/office/drawing/2014/main" id="{C101EFDF-B053-77B9-A572-6BFE903B10F3}"/>
              </a:ext>
            </a:extLst>
          </p:cNvPr>
          <p:cNvGrpSpPr/>
          <p:nvPr/>
        </p:nvGrpSpPr>
        <p:grpSpPr>
          <a:xfrm>
            <a:off x="9123897" y="2124580"/>
            <a:ext cx="2808817" cy="4284321"/>
            <a:chOff x="9179143" y="2360408"/>
            <a:chExt cx="2808817" cy="4284321"/>
          </a:xfrm>
        </p:grpSpPr>
        <p:pic>
          <p:nvPicPr>
            <p:cNvPr id="15" name="Graphic 14" descr="Venn diagram with solid fill">
              <a:extLst>
                <a:ext uri="{FF2B5EF4-FFF2-40B4-BE49-F238E27FC236}">
                  <a16:creationId xmlns:a16="http://schemas.microsoft.com/office/drawing/2014/main" id="{E8B9EB0B-4069-8C16-B690-E8C84C388C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79143" y="2360408"/>
              <a:ext cx="2346612" cy="2346612"/>
            </a:xfrm>
            <a:prstGeom prst="rect">
              <a:avLst/>
            </a:prstGeom>
          </p:spPr>
        </p:pic>
        <p:sp>
          <p:nvSpPr>
            <p:cNvPr id="21" name="TextBox 20">
              <a:extLst>
                <a:ext uri="{FF2B5EF4-FFF2-40B4-BE49-F238E27FC236}">
                  <a16:creationId xmlns:a16="http://schemas.microsoft.com/office/drawing/2014/main" id="{203DB564-A962-ABD4-EA93-42052D915442}"/>
                </a:ext>
              </a:extLst>
            </p:cNvPr>
            <p:cNvSpPr txBox="1"/>
            <p:nvPr/>
          </p:nvSpPr>
          <p:spPr>
            <a:xfrm>
              <a:off x="9236747" y="4397960"/>
              <a:ext cx="2751213" cy="2246769"/>
            </a:xfrm>
            <a:prstGeom prst="rect">
              <a:avLst/>
            </a:prstGeom>
            <a:noFill/>
          </p:spPr>
          <p:txBody>
            <a:bodyPr wrap="square" rtlCol="0">
              <a:spAutoFit/>
            </a:bodyPr>
            <a:lstStyle/>
            <a:p>
              <a:r>
                <a:rPr lang="en-US" sz="2800" b="1" dirty="0">
                  <a:solidFill>
                    <a:schemeClr val="accent1"/>
                  </a:solidFill>
                  <a:latin typeface="+mj-lt"/>
                </a:rPr>
                <a:t>What are the similarities or differences between groups?</a:t>
              </a:r>
            </a:p>
          </p:txBody>
        </p:sp>
      </p:grpSp>
      <p:pic>
        <p:nvPicPr>
          <p:cNvPr id="3" name="Graphic 2" descr="Tree With Roots with solid fill">
            <a:extLst>
              <a:ext uri="{FF2B5EF4-FFF2-40B4-BE49-F238E27FC236}">
                <a16:creationId xmlns:a16="http://schemas.microsoft.com/office/drawing/2014/main" id="{DDEAEEA4-B28C-A761-CBE3-9BC670947D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37549" y="2124580"/>
            <a:ext cx="1909948" cy="1909948"/>
          </a:xfrm>
          <a:prstGeom prst="rect">
            <a:avLst/>
          </a:prstGeom>
        </p:spPr>
      </p:pic>
    </p:spTree>
    <p:extLst>
      <p:ext uri="{BB962C8B-B14F-4D97-AF65-F5344CB8AC3E}">
        <p14:creationId xmlns:p14="http://schemas.microsoft.com/office/powerpoint/2010/main" val="2556100193"/>
      </p:ext>
    </p:extLst>
  </p:cSld>
  <p:clrMapOvr>
    <a:masterClrMapping/>
  </p:clrMapOvr>
  <mc:AlternateContent xmlns:mc="http://schemas.openxmlformats.org/markup-compatibility/2006" xmlns:p14="http://schemas.microsoft.com/office/powerpoint/2010/main">
    <mc:Choice Requires="p14">
      <p:transition spd="slow" p14:dur="2000" advTm="73776"/>
    </mc:Choice>
    <mc:Fallback xmlns="">
      <p:transition spd="slow" advTm="7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05800" y="356442"/>
            <a:ext cx="3505200" cy="444415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5832" y="343742"/>
            <a:ext cx="3559107" cy="445685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7997" y="304800"/>
            <a:ext cx="3480881" cy="4495800"/>
          </a:xfrm>
          <a:prstGeom prst="rect">
            <a:avLst/>
          </a:prstGeom>
        </p:spPr>
      </p:pic>
      <p:sp>
        <p:nvSpPr>
          <p:cNvPr id="4" name="Rectangle 3"/>
          <p:cNvSpPr/>
          <p:nvPr/>
        </p:nvSpPr>
        <p:spPr>
          <a:xfrm>
            <a:off x="493679" y="5115742"/>
            <a:ext cx="3505200" cy="144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a:ea typeface="+mn-ea"/>
                <a:cs typeface="+mn-cs"/>
              </a:rPr>
              <a:t>PURPOSE</a:t>
            </a:r>
          </a:p>
        </p:txBody>
      </p:sp>
      <p:sp>
        <p:nvSpPr>
          <p:cNvPr id="5" name="Rectangle 4"/>
          <p:cNvSpPr/>
          <p:nvPr/>
        </p:nvSpPr>
        <p:spPr>
          <a:xfrm>
            <a:off x="4399740" y="5119723"/>
            <a:ext cx="3505200" cy="144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a:ea typeface="+mn-ea"/>
                <a:cs typeface="+mn-cs"/>
              </a:rPr>
              <a:t>AUDIENCE</a:t>
            </a:r>
          </a:p>
        </p:txBody>
      </p:sp>
      <p:sp>
        <p:nvSpPr>
          <p:cNvPr id="6" name="Rectangle 5"/>
          <p:cNvSpPr/>
          <p:nvPr/>
        </p:nvSpPr>
        <p:spPr>
          <a:xfrm>
            <a:off x="8305800" y="5115742"/>
            <a:ext cx="3505200" cy="144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a:ea typeface="+mn-ea"/>
                <a:cs typeface="+mn-cs"/>
              </a:rPr>
              <a:t>CHANNEL</a:t>
            </a:r>
          </a:p>
        </p:txBody>
      </p:sp>
    </p:spTree>
    <p:extLst>
      <p:ext uri="{BB962C8B-B14F-4D97-AF65-F5344CB8AC3E}">
        <p14:creationId xmlns:p14="http://schemas.microsoft.com/office/powerpoint/2010/main" val="56878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group of people">
            <a:extLst>
              <a:ext uri="{FF2B5EF4-FFF2-40B4-BE49-F238E27FC236}">
                <a16:creationId xmlns:a16="http://schemas.microsoft.com/office/drawing/2014/main" id="{E92845EC-956C-048B-75E0-8A8181044DED}"/>
              </a:ext>
            </a:extLst>
          </p:cNvPr>
          <p:cNvPicPr>
            <a:picLocks noChangeAspect="1"/>
          </p:cNvPicPr>
          <p:nvPr/>
        </p:nvPicPr>
        <p:blipFill rotWithShape="1">
          <a:blip r:embed="rId3">
            <a:extLst>
              <a:ext uri="{28A0092B-C50C-407E-A947-70E740481C1C}">
                <a14:useLocalDpi xmlns:a14="http://schemas.microsoft.com/office/drawing/2010/main" val="0"/>
              </a:ext>
            </a:extLst>
          </a:blip>
          <a:srcRect l="22121" r="4826"/>
          <a:stretch/>
        </p:blipFill>
        <p:spPr>
          <a:xfrm>
            <a:off x="4676899" y="-1"/>
            <a:ext cx="7515101" cy="6858001"/>
          </a:xfrm>
          <a:prstGeom prst="rect">
            <a:avLst/>
          </a:prstGeom>
        </p:spPr>
      </p:pic>
      <p:sp>
        <p:nvSpPr>
          <p:cNvPr id="4" name="Rectangle 3">
            <a:extLst>
              <a:ext uri="{FF2B5EF4-FFF2-40B4-BE49-F238E27FC236}">
                <a16:creationId xmlns:a16="http://schemas.microsoft.com/office/drawing/2014/main" id="{95C9AA2D-4A21-1111-D9F3-5AF9FFC6B446}"/>
              </a:ext>
            </a:extLst>
          </p:cNvPr>
          <p:cNvSpPr/>
          <p:nvPr/>
        </p:nvSpPr>
        <p:spPr>
          <a:xfrm>
            <a:off x="1" y="0"/>
            <a:ext cx="513014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0C9FD-F566-9322-369D-603FCB1AD007}"/>
              </a:ext>
            </a:extLst>
          </p:cNvPr>
          <p:cNvSpPr>
            <a:spLocks noGrp="1"/>
          </p:cNvSpPr>
          <p:nvPr>
            <p:ph type="title"/>
          </p:nvPr>
        </p:nvSpPr>
        <p:spPr>
          <a:xfrm>
            <a:off x="453242" y="615301"/>
            <a:ext cx="4223657" cy="5627398"/>
          </a:xfrm>
        </p:spPr>
        <p:txBody>
          <a:bodyPr>
            <a:noAutofit/>
          </a:bodyPr>
          <a:lstStyle/>
          <a:p>
            <a:pPr algn="l"/>
            <a:r>
              <a:rPr lang="en-US" sz="6000" b="1" dirty="0">
                <a:solidFill>
                  <a:schemeClr val="bg1"/>
                </a:solidFill>
              </a:rPr>
              <a:t>Data viz needs to be accessible to be equitable</a:t>
            </a:r>
          </a:p>
        </p:txBody>
      </p:sp>
    </p:spTree>
    <p:extLst>
      <p:ext uri="{BB962C8B-B14F-4D97-AF65-F5344CB8AC3E}">
        <p14:creationId xmlns:p14="http://schemas.microsoft.com/office/powerpoint/2010/main" val="3528368711"/>
      </p:ext>
    </p:extLst>
  </p:cSld>
  <p:clrMapOvr>
    <a:masterClrMapping/>
  </p:clrMapOvr>
</p:sld>
</file>

<file path=ppt/theme/theme1.xml><?xml version="1.0" encoding="utf-8"?>
<a:theme xmlns:a="http://schemas.openxmlformats.org/drawingml/2006/main" name="1_Office Theme">
  <a:themeElements>
    <a:clrScheme name="Public Health Madison &amp; Dane County">
      <a:dk1>
        <a:sysClr val="windowText" lastClr="000000"/>
      </a:dk1>
      <a:lt1>
        <a:sysClr val="window" lastClr="FFFFFF"/>
      </a:lt1>
      <a:dk2>
        <a:srgbClr val="44546A"/>
      </a:dk2>
      <a:lt2>
        <a:srgbClr val="E7E6E6"/>
      </a:lt2>
      <a:accent1>
        <a:srgbClr val="0A6882"/>
      </a:accent1>
      <a:accent2>
        <a:srgbClr val="002C5F"/>
      </a:accent2>
      <a:accent3>
        <a:srgbClr val="82AF20"/>
      </a:accent3>
      <a:accent4>
        <a:srgbClr val="823D73"/>
      </a:accent4>
      <a:accent5>
        <a:srgbClr val="8A223C"/>
      </a:accent5>
      <a:accent6>
        <a:srgbClr val="DC8C10"/>
      </a:accent6>
      <a:hlink>
        <a:srgbClr val="0A6882"/>
      </a:hlink>
      <a:folHlink>
        <a:srgbClr val="73A8BC"/>
      </a:folHlink>
    </a:clrScheme>
    <a:fontScheme name="PHMD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HMDC">
  <a:themeElements>
    <a:clrScheme name="PHMDC 2">
      <a:dk1>
        <a:sysClr val="windowText" lastClr="000000"/>
      </a:dk1>
      <a:lt1>
        <a:sysClr val="window" lastClr="FFFFFF"/>
      </a:lt1>
      <a:dk2>
        <a:srgbClr val="002C5F"/>
      </a:dk2>
      <a:lt2>
        <a:srgbClr val="EEECE1"/>
      </a:lt2>
      <a:accent1>
        <a:srgbClr val="0A6882"/>
      </a:accent1>
      <a:accent2>
        <a:srgbClr val="002C5F"/>
      </a:accent2>
      <a:accent3>
        <a:srgbClr val="82AF20"/>
      </a:accent3>
      <a:accent4>
        <a:srgbClr val="823D73"/>
      </a:accent4>
      <a:accent5>
        <a:srgbClr val="8A223C"/>
      </a:accent5>
      <a:accent6>
        <a:srgbClr val="DC8C10"/>
      </a:accent6>
      <a:hlink>
        <a:srgbClr val="0A6882"/>
      </a:hlink>
      <a:folHlink>
        <a:srgbClr val="73A8BC"/>
      </a:folHlink>
    </a:clrScheme>
    <a:fontScheme name="PHMD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MDC" id="{741F02F9-DC89-406D-90D1-35ACEF7ADAEC}" vid="{12B8383E-E013-4E9C-A262-0E4F9A623B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MDC">
    <a:dk1>
      <a:sysClr val="windowText" lastClr="000000"/>
    </a:dk1>
    <a:lt1>
      <a:sysClr val="window" lastClr="FFFFFF"/>
    </a:lt1>
    <a:dk2>
      <a:srgbClr val="002C5F"/>
    </a:dk2>
    <a:lt2>
      <a:srgbClr val="E7E6E6"/>
    </a:lt2>
    <a:accent1>
      <a:srgbClr val="0A6882"/>
    </a:accent1>
    <a:accent2>
      <a:srgbClr val="82AF20"/>
    </a:accent2>
    <a:accent3>
      <a:srgbClr val="8A223C"/>
    </a:accent3>
    <a:accent4>
      <a:srgbClr val="56ADA3"/>
    </a:accent4>
    <a:accent5>
      <a:srgbClr val="823D73"/>
    </a:accent5>
    <a:accent6>
      <a:srgbClr val="DC8C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HMDC">
    <a:dk1>
      <a:sysClr val="windowText" lastClr="000000"/>
    </a:dk1>
    <a:lt1>
      <a:sysClr val="window" lastClr="FFFFFF"/>
    </a:lt1>
    <a:dk2>
      <a:srgbClr val="002C5F"/>
    </a:dk2>
    <a:lt2>
      <a:srgbClr val="E7E6E6"/>
    </a:lt2>
    <a:accent1>
      <a:srgbClr val="0A6882"/>
    </a:accent1>
    <a:accent2>
      <a:srgbClr val="82AF20"/>
    </a:accent2>
    <a:accent3>
      <a:srgbClr val="8A223C"/>
    </a:accent3>
    <a:accent4>
      <a:srgbClr val="56ADA3"/>
    </a:accent4>
    <a:accent5>
      <a:srgbClr val="823D73"/>
    </a:accent5>
    <a:accent6>
      <a:srgbClr val="DC8C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24116</TotalTime>
  <Words>3975</Words>
  <Application>Microsoft Office PowerPoint</Application>
  <PresentationFormat>Widescreen</PresentationFormat>
  <Paragraphs>343</Paragraphs>
  <Slides>55</Slides>
  <Notes>54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55</vt:i4>
      </vt:variant>
    </vt:vector>
  </HeadingPairs>
  <TitlesOfParts>
    <vt:vector size="61" baseType="lpstr">
      <vt:lpstr>Arial</vt:lpstr>
      <vt:lpstr>Britannic Bold</vt:lpstr>
      <vt:lpstr>Calibri</vt:lpstr>
      <vt:lpstr>Century Gothic</vt:lpstr>
      <vt:lpstr>1_Office Theme</vt:lpstr>
      <vt:lpstr>PHMDC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viz needs to be accessible to be equitable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to the root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Vogt, Christy</dc:creator>
  <cp:lastModifiedBy>LeBeau, Rebecca</cp:lastModifiedBy>
  <cp:revision>154</cp:revision>
  <dcterms:created xsi:type="dcterms:W3CDTF">2022-08-25T19:14:02Z</dcterms:created>
  <dcterms:modified xsi:type="dcterms:W3CDTF">2024-03-28T19:13:53Z</dcterms:modified>
</cp:coreProperties>
</file>