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1" r:id="rId2"/>
    <p:sldId id="262" r:id="rId3"/>
    <p:sldId id="265" r:id="rId4"/>
    <p:sldId id="292" r:id="rId5"/>
    <p:sldId id="293" r:id="rId6"/>
    <p:sldId id="294" r:id="rId7"/>
    <p:sldId id="295" r:id="rId8"/>
    <p:sldId id="296" r:id="rId9"/>
    <p:sldId id="279" r:id="rId10"/>
    <p:sldId id="269" r:id="rId11"/>
    <p:sldId id="270" r:id="rId12"/>
    <p:sldId id="271" r:id="rId13"/>
    <p:sldId id="273" r:id="rId14"/>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5D8C"/>
    <a:srgbClr val="D3EEFD"/>
    <a:srgbClr val="C0E0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3" autoAdjust="0"/>
    <p:restoredTop sz="69172" autoAdjust="0"/>
  </p:normalViewPr>
  <p:slideViewPr>
    <p:cSldViewPr snapToGrid="0">
      <p:cViewPr varScale="1">
        <p:scale>
          <a:sx n="73" d="100"/>
          <a:sy n="73" d="100"/>
        </p:scale>
        <p:origin x="2448" y="66"/>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9F6C1A-8034-49DE-BDCF-A1870029FB67}" type="datetimeFigureOut">
              <a:rPr lang="en-US" smtClean="0"/>
              <a:t>10/10/2025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9316B6-39B6-431A-9FB6-F527D9762FB2}" type="slidenum">
              <a:rPr lang="en-US" smtClean="0"/>
              <a:t>‹#›</a:t>
            </a:fld>
            <a:endParaRPr lang="en-US"/>
          </a:p>
        </p:txBody>
      </p:sp>
    </p:spTree>
    <p:extLst>
      <p:ext uri="{BB962C8B-B14F-4D97-AF65-F5344CB8AC3E}">
        <p14:creationId xmlns:p14="http://schemas.microsoft.com/office/powerpoint/2010/main" val="3964727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9316B6-39B6-431A-9FB6-F527D9762FB2}" type="slidenum">
              <a:rPr lang="en-US" smtClean="0"/>
              <a:t>10</a:t>
            </a:fld>
            <a:endParaRPr lang="en-US"/>
          </a:p>
        </p:txBody>
      </p:sp>
    </p:spTree>
    <p:extLst>
      <p:ext uri="{BB962C8B-B14F-4D97-AF65-F5344CB8AC3E}">
        <p14:creationId xmlns:p14="http://schemas.microsoft.com/office/powerpoint/2010/main" val="609952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9316B6-39B6-431A-9FB6-F527D9762FB2}" type="slidenum">
              <a:rPr lang="en-US" smtClean="0"/>
              <a:t>11</a:t>
            </a:fld>
            <a:endParaRPr lang="en-US"/>
          </a:p>
        </p:txBody>
      </p:sp>
    </p:spTree>
    <p:extLst>
      <p:ext uri="{BB962C8B-B14F-4D97-AF65-F5344CB8AC3E}">
        <p14:creationId xmlns:p14="http://schemas.microsoft.com/office/powerpoint/2010/main" val="1032261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052103" y="2573469"/>
            <a:ext cx="5185945" cy="3501813"/>
          </a:xfrm>
        </p:spPr>
        <p:txBody>
          <a:bodyPr anchor="b"/>
          <a:lstStyle>
            <a:lvl1pPr algn="l">
              <a:defRPr sz="88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052103" y="6307510"/>
            <a:ext cx="5185945" cy="2428451"/>
          </a:xfrm>
        </p:spPr>
        <p:txBody>
          <a:bodyPr>
            <a:normAutofit/>
          </a:bodyPr>
          <a:lstStyle>
            <a:lvl1pPr marL="0" indent="0" algn="l">
              <a:buNone/>
              <a:defRPr sz="4400">
                <a:solidFill>
                  <a:schemeClr val="bg1"/>
                </a:solidFill>
                <a:latin typeface="+mj-lt"/>
              </a:defRPr>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E761B919-6D16-40A7-9F08-CE6372F2A981}" type="datetimeFigureOut">
              <a:rPr lang="en-US" smtClean="0"/>
              <a:pPr/>
              <a:t>10/10/2025</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1DF783A-C9DB-4B79-89FF-F0C9B7EEE562}" type="slidenum">
              <a:rPr lang="en-US" smtClean="0"/>
              <a:pPr/>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2018" y="3888983"/>
            <a:ext cx="1653655" cy="3804486"/>
          </a:xfrm>
          <a:prstGeom prst="rect">
            <a:avLst/>
          </a:prstGeom>
        </p:spPr>
      </p:pic>
    </p:spTree>
    <p:extLst>
      <p:ext uri="{BB962C8B-B14F-4D97-AF65-F5344CB8AC3E}">
        <p14:creationId xmlns:p14="http://schemas.microsoft.com/office/powerpoint/2010/main" val="357512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userDrawn="1"/>
        </p:nvSpPr>
        <p:spPr>
          <a:xfrm>
            <a:off x="0" y="0"/>
            <a:ext cx="7772400" cy="2479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0"/>
          </a:p>
        </p:txBody>
      </p:sp>
      <p:sp>
        <p:nvSpPr>
          <p:cNvPr id="2" name="Title 1"/>
          <p:cNvSpPr>
            <a:spLocks noGrp="1"/>
          </p:cNvSpPr>
          <p:nvPr>
            <p:ph type="title"/>
          </p:nvPr>
        </p:nvSpPr>
        <p:spPr>
          <a:xfrm>
            <a:off x="534353" y="267758"/>
            <a:ext cx="6703695" cy="1944159"/>
          </a:xfrm>
        </p:spPr>
        <p:txBody>
          <a:bodyPr/>
          <a:lstStyle>
            <a:lvl1pPr>
              <a:defRPr>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1B919-6D16-40A7-9F08-CE6372F2A981}"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53797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1B919-6D16-40A7-9F08-CE6372F2A981}"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209065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7772400" cy="2479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0"/>
          </a:p>
        </p:txBody>
      </p:sp>
      <p:sp>
        <p:nvSpPr>
          <p:cNvPr id="2" name="Title 1"/>
          <p:cNvSpPr>
            <a:spLocks noGrp="1"/>
          </p:cNvSpPr>
          <p:nvPr>
            <p:ph type="title"/>
          </p:nvPr>
        </p:nvSpPr>
        <p:spPr>
          <a:xfrm>
            <a:off x="534353" y="267758"/>
            <a:ext cx="6703695" cy="1944159"/>
          </a:xfrm>
        </p:spPr>
        <p:style>
          <a:lnRef idx="2">
            <a:schemeClr val="accent1">
              <a:shade val="50000"/>
            </a:schemeClr>
          </a:lnRef>
          <a:fillRef idx="1">
            <a:schemeClr val="accent1"/>
          </a:fillRef>
          <a:effectRef idx="0">
            <a:schemeClr val="accent1"/>
          </a:effectRef>
          <a:fontRef idx="none"/>
        </p:style>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1B919-6D16-40A7-9F08-CE6372F2A981}"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07806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61B919-6D16-40A7-9F08-CE6372F2A981}"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49204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userDrawn="1"/>
        </p:nvSpPr>
        <p:spPr>
          <a:xfrm>
            <a:off x="0" y="0"/>
            <a:ext cx="7772400" cy="2479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0"/>
          </a:p>
        </p:txBody>
      </p:sp>
      <p:sp>
        <p:nvSpPr>
          <p:cNvPr id="2" name="Title 1"/>
          <p:cNvSpPr>
            <a:spLocks noGrp="1"/>
          </p:cNvSpPr>
          <p:nvPr>
            <p:ph type="title"/>
          </p:nvPr>
        </p:nvSpPr>
        <p:spPr>
          <a:xfrm>
            <a:off x="534353" y="267758"/>
            <a:ext cx="6703695" cy="1944159"/>
          </a:xfr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61B919-6D16-40A7-9F08-CE6372F2A981}"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271189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userDrawn="1"/>
        </p:nvSpPr>
        <p:spPr>
          <a:xfrm>
            <a:off x="0" y="0"/>
            <a:ext cx="7772400" cy="2479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0"/>
          </a:p>
        </p:txBody>
      </p:sp>
      <p:sp>
        <p:nvSpPr>
          <p:cNvPr id="2" name="Title 1"/>
          <p:cNvSpPr>
            <a:spLocks noGrp="1"/>
          </p:cNvSpPr>
          <p:nvPr>
            <p:ph type="title"/>
          </p:nvPr>
        </p:nvSpPr>
        <p:spPr>
          <a:xfrm>
            <a:off x="535365" y="260774"/>
            <a:ext cx="6703695" cy="1944159"/>
          </a:xfrm>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535365" y="2724150"/>
            <a:ext cx="3288089" cy="949960"/>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724150"/>
            <a:ext cx="3304282" cy="949960"/>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61B919-6D16-40A7-9F08-CE6372F2A981}"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633480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userDrawn="1"/>
        </p:nvSpPr>
        <p:spPr>
          <a:xfrm>
            <a:off x="0" y="0"/>
            <a:ext cx="7772400" cy="2479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0"/>
          </a:p>
        </p:txBody>
      </p:sp>
      <p:sp>
        <p:nvSpPr>
          <p:cNvPr id="2" name="Title 1"/>
          <p:cNvSpPr>
            <a:spLocks noGrp="1"/>
          </p:cNvSpPr>
          <p:nvPr>
            <p:ph type="title"/>
          </p:nvPr>
        </p:nvSpPr>
        <p:spPr>
          <a:xfrm>
            <a:off x="534353" y="267758"/>
            <a:ext cx="6703695" cy="1944159"/>
          </a:xfrm>
        </p:spPr>
        <p:txBody>
          <a:bodyPr/>
          <a:lstStyle>
            <a:lvl1pPr>
              <a:defRPr>
                <a:solidFill>
                  <a:schemeClr val="bg1"/>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E761B919-6D16-40A7-9F08-CE6372F2A981}"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25752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1B919-6D16-40A7-9F08-CE6372F2A981}"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4926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p:cNvSpPr>
            <a:spLocks noGrp="1"/>
          </p:cNvSpPr>
          <p:nvPr>
            <p:ph type="dt" sz="half" idx="10"/>
          </p:nvPr>
        </p:nvSpPr>
        <p:spPr/>
        <p:txBody>
          <a:bodyPr/>
          <a:lstStyle/>
          <a:p>
            <a:fld id="{E761B919-6D16-40A7-9F08-CE6372F2A981}"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416912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p:cNvSpPr>
            <a:spLocks noGrp="1"/>
          </p:cNvSpPr>
          <p:nvPr>
            <p:ph type="dt" sz="half" idx="10"/>
          </p:nvPr>
        </p:nvSpPr>
        <p:spPr/>
        <p:txBody>
          <a:bodyPr/>
          <a:lstStyle/>
          <a:p>
            <a:fld id="{E761B919-6D16-40A7-9F08-CE6372F2A981}"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868310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E761B919-6D16-40A7-9F08-CE6372F2A981}" type="datetimeFigureOut">
              <a:rPr lang="en-US" smtClean="0"/>
              <a:t>10/10/2025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B1DF783A-C9DB-4B79-89FF-F0C9B7EEE562}" type="slidenum">
              <a:rPr lang="en-US" smtClean="0"/>
              <a:t>‹#›</a:t>
            </a:fld>
            <a:endParaRPr lang="en-US"/>
          </a:p>
        </p:txBody>
      </p:sp>
    </p:spTree>
    <p:extLst>
      <p:ext uri="{BB962C8B-B14F-4D97-AF65-F5344CB8AC3E}">
        <p14:creationId xmlns:p14="http://schemas.microsoft.com/office/powerpoint/2010/main" val="286261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hyperlink" Target="https://www.cityofmadison.com/human-resources/organizational-development/toolkit" TargetMode="External"/></Relationships>
</file>

<file path=ppt/slides/_rels/slide12.xml.rels><?xml version="1.0" encoding="UTF-8" standalone="yes"?>
<Relationships xmlns="http://schemas.openxmlformats.org/package/2006/relationships"><Relationship Id="rId13" Type="http://schemas.openxmlformats.org/officeDocument/2006/relationships/hyperlink" Target="https://www.cityofmadison.com/employeenet/policies-procedures/supervisor-resources/performance-management/performance-expectations-and-goals" TargetMode="External"/><Relationship Id="rId18" Type="http://schemas.openxmlformats.org/officeDocument/2006/relationships/hyperlink" Target="https://www.cityofmadison.com/employeenet/policies-procedures/supervisor-resources/employee-labor-relations/discipline" TargetMode="External"/><Relationship Id="rId26" Type="http://schemas.openxmlformats.org/officeDocument/2006/relationships/hyperlink" Target="https://www.cityofmadison.com/employeenet/policies-procedures/supervisor-resources/hiring" TargetMode="External"/><Relationship Id="rId21" Type="http://schemas.openxmlformats.org/officeDocument/2006/relationships/hyperlink" Target="https://www.cityofmadison.com/mayor/apm" TargetMode="External"/><Relationship Id="rId34" Type="http://schemas.openxmlformats.org/officeDocument/2006/relationships/hyperlink" Target="https://hbr.org/books/watkins" TargetMode="External"/><Relationship Id="rId7" Type="http://schemas.openxmlformats.org/officeDocument/2006/relationships/hyperlink" Target="https://www.cityofmadison.com/employeenet/city-groups-initiatives/performance-excellence" TargetMode="External"/><Relationship Id="rId12" Type="http://schemas.openxmlformats.org/officeDocument/2006/relationships/hyperlink" Target="https://www.cityofmadison.com/employeenet/policies-procedures/supervisor-resources/employee-labor-relations/drug-and-alcohol-testing" TargetMode="External"/><Relationship Id="rId17" Type="http://schemas.openxmlformats.org/officeDocument/2006/relationships/hyperlink" Target="https://www.cityofmadison.com/employeenet/policies-procedures/reclassification-process" TargetMode="External"/><Relationship Id="rId25" Type="http://schemas.openxmlformats.org/officeDocument/2006/relationships/hyperlink" Target="https://www.cityofmadison.com/civil-rights/programs/racial-equity-social-justice-initiative" TargetMode="External"/><Relationship Id="rId33" Type="http://schemas.openxmlformats.org/officeDocument/2006/relationships/hyperlink" Target="https://harrykraemer.org/books/harrys-books/from-values-to-action/" TargetMode="External"/><Relationship Id="rId2" Type="http://schemas.openxmlformats.org/officeDocument/2006/relationships/hyperlink" Target="https://www.cityofmadison.com/employeenet/policies-procedures/supervisor-resources" TargetMode="External"/><Relationship Id="rId16" Type="http://schemas.openxmlformats.org/officeDocument/2006/relationships/hyperlink" Target="https://www.cityofmadison.com/employeenet/policies-procedures/supervisor-resources/employee-labor-relations/misconduct-investigations" TargetMode="External"/><Relationship Id="rId20" Type="http://schemas.openxmlformats.org/officeDocument/2006/relationships/hyperlink" Target="https://www.cityofmadison.com/employeenet/policies-procedures/supervisor-resources/employee-labor-relations/supervising-represented-employees" TargetMode="External"/><Relationship Id="rId29" Type="http://schemas.openxmlformats.org/officeDocument/2006/relationships/hyperlink" Target="https://www.cityofmadison.com/employeenet/finance/payroll" TargetMode="External"/><Relationship Id="rId1" Type="http://schemas.openxmlformats.org/officeDocument/2006/relationships/slideLayout" Target="../slideLayouts/slideLayout7.xml"/><Relationship Id="rId6" Type="http://schemas.openxmlformats.org/officeDocument/2006/relationships/hyperlink" Target="https://www.cityofmadison.com/employeenet/policies-procedures/supervisor-resources/employee-labor-relations/employee-accommodations" TargetMode="External"/><Relationship Id="rId11" Type="http://schemas.openxmlformats.org/officeDocument/2006/relationships/hyperlink" Target="https://www.cityofmadison.com/employeenet/policies-procedures/employee-check-in-process" TargetMode="External"/><Relationship Id="rId24" Type="http://schemas.openxmlformats.org/officeDocument/2006/relationships/hyperlink" Target="https://www.cityofmadison.com/employee-assistance-program" TargetMode="External"/><Relationship Id="rId32" Type="http://schemas.openxmlformats.org/officeDocument/2006/relationships/hyperlink" Target="https://www.askamanager.org/" TargetMode="External"/><Relationship Id="rId37" Type="http://schemas.openxmlformats.org/officeDocument/2006/relationships/image" Target="../media/image22.png"/><Relationship Id="rId5" Type="http://schemas.openxmlformats.org/officeDocument/2006/relationships/hyperlink" Target="https://www.cityofmadison.com/employeenet/professional-development/leadership-development/mandatory-supervisor-courses" TargetMode="External"/><Relationship Id="rId15" Type="http://schemas.openxmlformats.org/officeDocument/2006/relationships/hyperlink" Target="https://www.cityofmadison.com/employeenet/policies-procedures/position-descriptions" TargetMode="External"/><Relationship Id="rId23" Type="http://schemas.openxmlformats.org/officeDocument/2006/relationships/hyperlink" Target="https://www.cityofmadison.com/employeenet/toolkit/affinity-groups" TargetMode="External"/><Relationship Id="rId28" Type="http://schemas.openxmlformats.org/officeDocument/2006/relationships/hyperlink" Target="https://www.cityofmadison.com/employeenet/policies-procedures/employee-onboarding-for-supervisors" TargetMode="External"/><Relationship Id="rId36" Type="http://schemas.openxmlformats.org/officeDocument/2006/relationships/image" Target="../media/image21.png"/><Relationship Id="rId10" Type="http://schemas.openxmlformats.org/officeDocument/2006/relationships/hyperlink" Target="https://www.cityofmadison.com/employeenet/policies-procedures/supervisor-resources/employee-labor-relations/leave-administration" TargetMode="External"/><Relationship Id="rId19" Type="http://schemas.openxmlformats.org/officeDocument/2006/relationships/hyperlink" Target="https://www.cityofmadison.com/employeenet/policies-procedures" TargetMode="External"/><Relationship Id="rId31" Type="http://schemas.openxmlformats.org/officeDocument/2006/relationships/hyperlink" Target="https://www.cityofmadison.com/employeenet/documents/human-resources/Day%20One%20Resources/Day%20One%20Employee%20Orientation%20-%20QR%20Code%20Companion%20Resource%20Document.pdf" TargetMode="External"/><Relationship Id="rId4" Type="http://schemas.openxmlformats.org/officeDocument/2006/relationships/hyperlink" Target="https://www.cityofmadison.com/employeenet/policies-procedures/supervisor-resources/employee-labor-relations" TargetMode="External"/><Relationship Id="rId9" Type="http://schemas.openxmlformats.org/officeDocument/2006/relationships/hyperlink" Target="https://www.cityofmadison.com/employeenet/policies-procedures/supervisor-resources/performance-management" TargetMode="External"/><Relationship Id="rId14" Type="http://schemas.openxmlformats.org/officeDocument/2006/relationships/hyperlink" Target="https://www.cityofmadison.com/employeenet/policies-procedures/supervisor-resources/employee-labor-relations/drug-and-alcohol-testing/paperless-drug-testing" TargetMode="External"/><Relationship Id="rId22" Type="http://schemas.openxmlformats.org/officeDocument/2006/relationships/hyperlink" Target="https://www.cityofmadison.com/employeenet/policies-procedures/supervisor-resources/employee-labor-relations/grievance-process" TargetMode="External"/><Relationship Id="rId27" Type="http://schemas.openxmlformats.org/officeDocument/2006/relationships/hyperlink" Target="https://www.cityofmadison.com/employeenet/policies-procedures#hiring--onboarding" TargetMode="External"/><Relationship Id="rId30" Type="http://schemas.openxmlformats.org/officeDocument/2006/relationships/hyperlink" Target="https://www.cityofmadison.com/human-resources/organizational-development/toolkit" TargetMode="External"/><Relationship Id="rId35" Type="http://schemas.openxmlformats.org/officeDocument/2006/relationships/hyperlink" Target="https://inclusiveleadersgroup.com/episode-0-the-inclusive-enterprise-podcast-intro/" TargetMode="External"/><Relationship Id="rId8" Type="http://schemas.openxmlformats.org/officeDocument/2006/relationships/hyperlink" Target="https://www.cityofmadison.com/employeenet/policies-procedures/supervisor-resources/employee-labor-relations/trauma-informed-supervision" TargetMode="External"/><Relationship Id="rId3" Type="http://schemas.openxmlformats.org/officeDocument/2006/relationships/hyperlink" Target="https://www.cityofmadison.com/human-resources/organizational-development/toolkit#DevActivities"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mailto:Accommodations@cityofmadison.com" TargetMode="External"/><Relationship Id="rId3" Type="http://schemas.openxmlformats.org/officeDocument/2006/relationships/hyperlink" Target="mailto:eap@cityofmadison.com" TargetMode="External"/><Relationship Id="rId7" Type="http://schemas.openxmlformats.org/officeDocument/2006/relationships/hyperlink" Target="mailto:FMLA@cityofmadison.com" TargetMode="External"/><Relationship Id="rId2" Type="http://schemas.openxmlformats.org/officeDocument/2006/relationships/hyperlink" Target="https://cityofmadison.teamdynamix.com/TDClient/2427/Portal/Home/" TargetMode="External"/><Relationship Id="rId1" Type="http://schemas.openxmlformats.org/officeDocument/2006/relationships/slideLayout" Target="../slideLayouts/slideLayout7.xml"/><Relationship Id="rId6" Type="http://schemas.openxmlformats.org/officeDocument/2006/relationships/hyperlink" Target="mailto:Benefits@cityofmadison.com" TargetMode="External"/><Relationship Id="rId5" Type="http://schemas.openxmlformats.org/officeDocument/2006/relationships/hyperlink" Target="mailto:HR@cityofmadison.com" TargetMode="External"/><Relationship Id="rId4" Type="http://schemas.openxmlformats.org/officeDocument/2006/relationships/hyperlink" Target="mailto:payroll@cityofmadison.com" TargetMode="External"/><Relationship Id="rId9" Type="http://schemas.openxmlformats.org/officeDocument/2006/relationships/hyperlink" Target="mailto:OrganizationalDevelopment@cityofmadison.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7.png"/><Relationship Id="rId11" Type="http://schemas.microsoft.com/office/2007/relationships/hdphoto" Target="../media/hdphoto5.wdp"/><Relationship Id="rId5" Type="http://schemas.microsoft.com/office/2007/relationships/hdphoto" Target="../media/hdphoto2.wdp"/><Relationship Id="rId10" Type="http://schemas.openxmlformats.org/officeDocument/2006/relationships/image" Target="../media/image9.png"/><Relationship Id="rId4" Type="http://schemas.openxmlformats.org/officeDocument/2006/relationships/image" Target="../media/image6.png"/><Relationship Id="rId9" Type="http://schemas.microsoft.com/office/2007/relationships/hdphoto" Target="../media/hdphoto4.wdp"/></Relationships>
</file>

<file path=ppt/slides/_rels/slide4.xml.rels><?xml version="1.0" encoding="UTF-8" standalone="yes"?>
<Relationships xmlns="http://schemas.openxmlformats.org/package/2006/relationships"><Relationship Id="rId3" Type="http://schemas.openxmlformats.org/officeDocument/2006/relationships/hyperlink" Target="https://www.cityofmadison.com/human-resources/organizational-development/toolkit#Templates" TargetMode="External"/><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hyperlink" Target="https://www.cityofmadison.com/human-resources/documents/additional-learning-resources/od-toolkit/team-development-toolkit/DISC%2CStrengthFinders%2CMBTI.pdf" TargetMode="External"/><Relationship Id="rId4" Type="http://schemas.openxmlformats.org/officeDocument/2006/relationships/hyperlink" Target="https://www.cityofmadison.com/human-resources/documents/additional-learning-resources/od-toolkit/team-development-toolkit/Fillable_TeamAgreementInstructionsPacket.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ityofmadison.com/human-resources/documents/additional-learning-resources/od-toolkit/team-development-toolkit/Fillable_TeamAgreementInstructionsPacket.pdf" TargetMode="External"/><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hyperlink" Target="https://www.cityofmadison.com/employeenet/performance-excellence/documents/Work%20Culture%20Conversation%20Guide.docx" TargetMode="External"/><Relationship Id="rId5" Type="http://schemas.openxmlformats.org/officeDocument/2006/relationships/hyperlink" Target="https://www.cityofmadison.com/employeenet/policies-procedures/employee-check-in-process" TargetMode="External"/><Relationship Id="rId4" Type="http://schemas.openxmlformats.org/officeDocument/2006/relationships/hyperlink" Target="https://www.cityofmadison.com/human-resources/documents/additional-learning-resources/od-toolkit/team-development-toolkit/15MinuteTeamHuddleGuide.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ityofmadison.com/human-resources/organizational-development/toolkit#Templates" TargetMode="External"/><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hyperlink" Target="https://www.cityofmadison.com/human-resources/about/customer-service-framework" TargetMode="External"/><Relationship Id="rId4" Type="http://schemas.openxmlformats.org/officeDocument/2006/relationships/hyperlink" Target="https://www.cityofmadison.com/human-resources/organizational-development/online-courses#WorkPla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ityofmadison.com/human-resources/organizational-development/online-courses#WorkPlan" TargetMode="External"/><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hyperlink" Target="https://www.cityofmadison.com/human-resources/documents/additional-learning-resources/od-toolkit/team-development-toolkit/Fillable_EisenhowerBoxInstructionsandTemplate.pdf" TargetMode="External"/><Relationship Id="rId4" Type="http://schemas.openxmlformats.org/officeDocument/2006/relationships/hyperlink" Target="https://www.cityofmadison.com/human-resources/documents/additional-learning-resources/od-toolkit/team-development-toolkit/PlanDoCheckActCycle.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ityofmadison.com/human-resources/documents/additional-learning-resources/od-toolkit/team-development-toolkit/VivaInsightsLearningResource.pdf" TargetMode="External"/><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83" y="4703580"/>
            <a:ext cx="6703033" cy="1754326"/>
          </a:xfrm>
          <a:prstGeom prst="rect">
            <a:avLst/>
          </a:prstGeom>
        </p:spPr>
        <p:txBody>
          <a:bodyPr wrap="square">
            <a:spAutoFit/>
          </a:bodyPr>
          <a:lstStyle/>
          <a:p>
            <a:pPr algn="ctr"/>
            <a:r>
              <a:rPr lang="en-US" sz="5400" b="1" dirty="0">
                <a:solidFill>
                  <a:schemeClr val="tx2"/>
                </a:solidFill>
              </a:rPr>
              <a:t>Supervisor Orientation </a:t>
            </a:r>
            <a:r>
              <a:rPr lang="en-US" sz="5400" dirty="0">
                <a:solidFill>
                  <a:schemeClr val="tx2"/>
                </a:solidFill>
              </a:rPr>
              <a:t>Learner Workbook</a:t>
            </a:r>
          </a:p>
        </p:txBody>
      </p:sp>
      <p:pic>
        <p:nvPicPr>
          <p:cNvPr id="3" name="Picture 2" descr="Logo of the City of Madison, WI " title="City of Madis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9870" y="2130923"/>
            <a:ext cx="2572657" cy="2572657"/>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6658" y="9359196"/>
            <a:ext cx="605742" cy="605742"/>
          </a:xfrm>
          <a:prstGeom prst="rect">
            <a:avLst/>
          </a:prstGeom>
        </p:spPr>
      </p:pic>
      <p:sp>
        <p:nvSpPr>
          <p:cNvPr id="5" name="Flowchart: Alternate Process 4">
            <a:extLst>
              <a:ext uri="{FF2B5EF4-FFF2-40B4-BE49-F238E27FC236}">
                <a16:creationId xmlns:a16="http://schemas.microsoft.com/office/drawing/2014/main" id="{6F176884-B9E7-E165-4A34-C42BDCAC3E65}"/>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Page 1 of 8</a:t>
            </a:r>
          </a:p>
        </p:txBody>
      </p:sp>
    </p:spTree>
    <p:extLst>
      <p:ext uri="{BB962C8B-B14F-4D97-AF65-F5344CB8AC3E}">
        <p14:creationId xmlns:p14="http://schemas.microsoft.com/office/powerpoint/2010/main" val="566057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p:cNvSpPr/>
          <p:nvPr/>
        </p:nvSpPr>
        <p:spPr>
          <a:xfrm>
            <a:off x="1293086" y="141737"/>
            <a:ext cx="5180691" cy="461665"/>
          </a:xfrm>
          <a:prstGeom prst="rect">
            <a:avLst/>
          </a:prstGeom>
        </p:spPr>
        <p:txBody>
          <a:bodyPr wrap="square">
            <a:spAutoFit/>
          </a:bodyPr>
          <a:lstStyle/>
          <a:p>
            <a:pPr algn="ctr"/>
            <a:r>
              <a:rPr lang="en-US" sz="2400" b="1" dirty="0">
                <a:solidFill>
                  <a:schemeClr val="bg1"/>
                </a:solidFill>
                <a:latin typeface="Source Sans Pro" panose="020B0503030403020204" pitchFamily="34" charset="0"/>
                <a:ea typeface="Source Sans Pro" panose="020B0503030403020204" pitchFamily="34" charset="0"/>
              </a:rPr>
              <a:t>Employee Experience</a:t>
            </a:r>
          </a:p>
        </p:txBody>
      </p:sp>
      <p:sp>
        <p:nvSpPr>
          <p:cNvPr id="10" name="Rectangle 9"/>
          <p:cNvSpPr/>
          <p:nvPr/>
        </p:nvSpPr>
        <p:spPr>
          <a:xfrm>
            <a:off x="244119" y="1359383"/>
            <a:ext cx="3456569" cy="2031325"/>
          </a:xfrm>
          <a:prstGeom prst="rect">
            <a:avLst/>
          </a:prstGeom>
        </p:spPr>
        <p:txBody>
          <a:bodyPr wrap="square">
            <a:spAutoFit/>
          </a:bodyPr>
          <a:lstStyle/>
          <a:p>
            <a:pPr>
              <a:lnSpc>
                <a:spcPct val="150000"/>
              </a:lnSpc>
            </a:pPr>
            <a:r>
              <a:rPr lang="en-US" sz="1400" b="1"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Relationship Building</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Get to know your team</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Be accessible</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Lead by example</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Recognize and appreciate </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Transparent communication</a:t>
            </a:r>
          </a:p>
        </p:txBody>
      </p:sp>
      <p:sp>
        <p:nvSpPr>
          <p:cNvPr id="11" name="Rectangle 10"/>
          <p:cNvSpPr/>
          <p:nvPr/>
        </p:nvSpPr>
        <p:spPr>
          <a:xfrm>
            <a:off x="244119" y="4104218"/>
            <a:ext cx="3456569" cy="2354491"/>
          </a:xfrm>
          <a:prstGeom prst="rect">
            <a:avLst/>
          </a:prstGeom>
        </p:spPr>
        <p:txBody>
          <a:bodyPr wrap="square">
            <a:spAutoFit/>
          </a:bodyPr>
          <a:lstStyle/>
          <a:p>
            <a:pPr>
              <a:lnSpc>
                <a:spcPct val="150000"/>
              </a:lnSpc>
            </a:pPr>
            <a:r>
              <a:rPr lang="en-US" sz="1400" b="1"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Communication Practices</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Written</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Verbal</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Decision-Making</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Team Dynamics</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Schedules</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Group Agreements</a:t>
            </a:r>
          </a:p>
        </p:txBody>
      </p:sp>
      <p:sp>
        <p:nvSpPr>
          <p:cNvPr id="12" name="Rectangle 11"/>
          <p:cNvSpPr/>
          <p:nvPr/>
        </p:nvSpPr>
        <p:spPr>
          <a:xfrm>
            <a:off x="244119" y="6850515"/>
            <a:ext cx="3456569" cy="2354491"/>
          </a:xfrm>
          <a:prstGeom prst="rect">
            <a:avLst/>
          </a:prstGeom>
        </p:spPr>
        <p:txBody>
          <a:bodyPr wrap="square">
            <a:spAutoFit/>
          </a:bodyPr>
          <a:lstStyle/>
          <a:p>
            <a:pPr>
              <a:lnSpc>
                <a:spcPct val="150000"/>
              </a:lnSpc>
            </a:pPr>
            <a:r>
              <a:rPr lang="en-US" sz="1400" b="1"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Expectations</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Clarity</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Alignment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Engagement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Trust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Satisfaction</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Retention</a:t>
            </a:r>
          </a:p>
        </p:txBody>
      </p:sp>
      <p:pic>
        <p:nvPicPr>
          <p:cNvPr id="14" name="Picture 13">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2513" y="1917845"/>
            <a:ext cx="914400" cy="914400"/>
          </a:xfrm>
          <a:prstGeom prst="rect">
            <a:avLst/>
          </a:prstGeo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20019" y="4824263"/>
            <a:ext cx="914400" cy="914400"/>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20019" y="7570560"/>
            <a:ext cx="914400" cy="914400"/>
          </a:xfrm>
          <a:prstGeom prst="rect">
            <a:avLst/>
          </a:prstGeom>
        </p:spPr>
      </p:pic>
      <p:sp>
        <p:nvSpPr>
          <p:cNvPr id="19" name="Rectangle 18">
            <a:extLst>
              <a:ext uri="{C183D7F6-B498-43B3-948B-1728B52AA6E4}">
                <adec:decorative xmlns:adec="http://schemas.microsoft.com/office/drawing/2017/decorative" val="1"/>
              </a:ext>
            </a:extLst>
          </p:cNvPr>
          <p:cNvSpPr/>
          <p:nvPr/>
        </p:nvSpPr>
        <p:spPr>
          <a:xfrm>
            <a:off x="3886200" y="1357921"/>
            <a:ext cx="3644900" cy="246888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20" name="Rectangle 19">
            <a:extLst>
              <a:ext uri="{C183D7F6-B498-43B3-948B-1728B52AA6E4}">
                <adec:decorative xmlns:adec="http://schemas.microsoft.com/office/drawing/2017/decorative" val="1"/>
              </a:ext>
            </a:extLst>
          </p:cNvPr>
          <p:cNvSpPr/>
          <p:nvPr/>
        </p:nvSpPr>
        <p:spPr>
          <a:xfrm>
            <a:off x="3886200" y="4104218"/>
            <a:ext cx="3644900" cy="246888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21" name="Rectangle 20">
            <a:extLst>
              <a:ext uri="{C183D7F6-B498-43B3-948B-1728B52AA6E4}">
                <adec:decorative xmlns:adec="http://schemas.microsoft.com/office/drawing/2017/decorative" val="1"/>
              </a:ext>
            </a:extLst>
          </p:cNvPr>
          <p:cNvSpPr/>
          <p:nvPr/>
        </p:nvSpPr>
        <p:spPr>
          <a:xfrm>
            <a:off x="3886200" y="6850515"/>
            <a:ext cx="3644900" cy="246888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22" name="Rectangle 21"/>
          <p:cNvSpPr/>
          <p:nvPr/>
        </p:nvSpPr>
        <p:spPr>
          <a:xfrm>
            <a:off x="5375065" y="926615"/>
            <a:ext cx="679994" cy="307777"/>
          </a:xfrm>
          <a:prstGeom prst="rect">
            <a:avLst/>
          </a:prstGeom>
        </p:spPr>
        <p:txBody>
          <a:bodyPr wrap="none">
            <a:spAutoFit/>
          </a:bodyPr>
          <a:lstStyle/>
          <a:p>
            <a:r>
              <a:rPr lang="en-US" sz="14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400" i="1" dirty="0">
              <a:latin typeface="Source Sans Pro" panose="020B0503030403020204" pitchFamily="34" charset="0"/>
              <a:ea typeface="Source Sans Pro" panose="020B0503030403020204" pitchFamily="34" charset="0"/>
            </a:endParaRPr>
          </a:p>
        </p:txBody>
      </p:sp>
      <p:sp>
        <p:nvSpPr>
          <p:cNvPr id="4" name="Flowchart: Alternate Process 3">
            <a:extLst>
              <a:ext uri="{FF2B5EF4-FFF2-40B4-BE49-F238E27FC236}">
                <a16:creationId xmlns:a16="http://schemas.microsoft.com/office/drawing/2014/main" id="{17B92DFE-1249-AA83-39B5-8798F429EABC}"/>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Source Sans Pro" panose="020B0503030403020204" pitchFamily="34" charset="0"/>
                <a:ea typeface="Source Sans Pro" panose="020B0503030403020204" pitchFamily="34" charset="0"/>
              </a:rPr>
              <a:t>Page 5 of 8</a:t>
            </a:r>
          </a:p>
        </p:txBody>
      </p:sp>
    </p:spTree>
    <p:extLst>
      <p:ext uri="{BB962C8B-B14F-4D97-AF65-F5344CB8AC3E}">
        <p14:creationId xmlns:p14="http://schemas.microsoft.com/office/powerpoint/2010/main" val="1501886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p:cNvSpPr/>
          <p:nvPr/>
        </p:nvSpPr>
        <p:spPr>
          <a:xfrm>
            <a:off x="1293086" y="141737"/>
            <a:ext cx="5180691" cy="461665"/>
          </a:xfrm>
          <a:prstGeom prst="rect">
            <a:avLst/>
          </a:prstGeom>
        </p:spPr>
        <p:txBody>
          <a:bodyPr wrap="square">
            <a:spAutoFit/>
          </a:bodyPr>
          <a:lstStyle/>
          <a:p>
            <a:pPr algn="ctr"/>
            <a:r>
              <a:rPr lang="en-US" sz="2400" b="1" dirty="0">
                <a:solidFill>
                  <a:schemeClr val="bg1"/>
                </a:solidFill>
                <a:latin typeface="Source Sans Pro" panose="020B0503030403020204" pitchFamily="34" charset="0"/>
                <a:ea typeface="Source Sans Pro" panose="020B0503030403020204" pitchFamily="34" charset="0"/>
              </a:rPr>
              <a:t>Employee Experience </a:t>
            </a:r>
            <a:r>
              <a:rPr lang="en-US" sz="2400" b="1" i="1" dirty="0">
                <a:solidFill>
                  <a:schemeClr val="bg1"/>
                </a:solidFill>
                <a:latin typeface="Source Sans Pro" panose="020B0503030403020204" pitchFamily="34" charset="0"/>
                <a:ea typeface="Source Sans Pro" panose="020B0503030403020204" pitchFamily="34" charset="0"/>
              </a:rPr>
              <a:t>(continued)</a:t>
            </a:r>
            <a:endParaRPr lang="en-US" sz="2400" b="1" dirty="0">
              <a:solidFill>
                <a:schemeClr val="bg1"/>
              </a:solidFill>
              <a:latin typeface="Source Sans Pro" panose="020B0503030403020204" pitchFamily="34" charset="0"/>
              <a:ea typeface="Source Sans Pro" panose="020B0503030403020204" pitchFamily="34" charset="0"/>
            </a:endParaRPr>
          </a:p>
        </p:txBody>
      </p:sp>
      <p:sp>
        <p:nvSpPr>
          <p:cNvPr id="21" name="Rectangle 20">
            <a:extLst>
              <a:ext uri="{C183D7F6-B498-43B3-948B-1728B52AA6E4}">
                <adec:decorative xmlns:adec="http://schemas.microsoft.com/office/drawing/2017/decorative" val="1"/>
              </a:ext>
            </a:extLst>
          </p:cNvPr>
          <p:cNvSpPr/>
          <p:nvPr/>
        </p:nvSpPr>
        <p:spPr>
          <a:xfrm>
            <a:off x="3886200" y="7977475"/>
            <a:ext cx="3644900" cy="172292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17" name="Rectangle 16"/>
          <p:cNvSpPr/>
          <p:nvPr/>
        </p:nvSpPr>
        <p:spPr>
          <a:xfrm>
            <a:off x="244119" y="7977475"/>
            <a:ext cx="3456569" cy="1708160"/>
          </a:xfrm>
          <a:prstGeom prst="rect">
            <a:avLst/>
          </a:prstGeom>
        </p:spPr>
        <p:txBody>
          <a:bodyPr wrap="square">
            <a:spAutoFit/>
          </a:bodyPr>
          <a:lstStyle/>
          <a:p>
            <a:pPr>
              <a:lnSpc>
                <a:spcPct val="150000"/>
              </a:lnSpc>
            </a:pPr>
            <a:r>
              <a:rPr lang="en-US" sz="1400" b="1"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Learning &amp; Development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Prioritize your development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Support your team’s development</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On-the-job learning</a:t>
            </a:r>
          </a:p>
          <a:p>
            <a:pPr marL="342900" indent="-342900">
              <a:lnSpc>
                <a:spcPct val="150000"/>
              </a:lnSpc>
              <a:buAutoNum type="arabicPeriod"/>
            </a:pPr>
            <a:r>
              <a:rPr lang="en-US" sz="1400" dirty="0">
                <a:latin typeface="Source Sans Pro" panose="020B0503030403020204" pitchFamily="34" charset="0"/>
                <a:ea typeface="Source Sans Pro" panose="020B0503030403020204" pitchFamily="34" charset="0"/>
                <a:cs typeface="Times New Roman" panose="02020603050405020304" pitchFamily="18" charset="0"/>
              </a:rPr>
              <a:t>Continuous improvement</a:t>
            </a:r>
          </a:p>
        </p:txBody>
      </p:sp>
      <p:pic>
        <p:nvPicPr>
          <p:cNvPr id="18" name="Picture 17" descr="Icon representing Learning &amp; Development with a lightbulb, a gear, and a magnifying glass. " title="Learning &amp; Development Icon"/>
          <p:cNvPicPr>
            <a:picLocks noChangeAspect="1"/>
          </p:cNvPicPr>
          <p:nvPr/>
        </p:nvPicPr>
        <p:blipFill rotWithShape="1">
          <a:blip r:embed="rId3" cstate="print">
            <a:extLst>
              <a:ext uri="{28A0092B-C50C-407E-A947-70E740481C1C}">
                <a14:useLocalDpi xmlns:a14="http://schemas.microsoft.com/office/drawing/2010/main" val="0"/>
              </a:ext>
            </a:extLst>
          </a:blip>
          <a:srcRect t="8575" b="7322"/>
          <a:stretch/>
        </p:blipFill>
        <p:spPr>
          <a:xfrm>
            <a:off x="3011332" y="7977475"/>
            <a:ext cx="689356" cy="579759"/>
          </a:xfrm>
          <a:prstGeom prst="rect">
            <a:avLst/>
          </a:prstGeom>
        </p:spPr>
      </p:pic>
      <p:sp>
        <p:nvSpPr>
          <p:cNvPr id="24" name="Rectangle 23"/>
          <p:cNvSpPr/>
          <p:nvPr/>
        </p:nvSpPr>
        <p:spPr>
          <a:xfrm>
            <a:off x="228600" y="819902"/>
            <a:ext cx="1846980" cy="307777"/>
          </a:xfrm>
          <a:prstGeom prst="rect">
            <a:avLst/>
          </a:prstGeom>
        </p:spPr>
        <p:txBody>
          <a:bodyPr wrap="none">
            <a:spAutoFit/>
          </a:bodyPr>
          <a:lstStyle/>
          <a:p>
            <a:r>
              <a:rPr lang="en-US" sz="1400" b="1"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hlinkClick r:id="rId4"/>
              </a:rPr>
              <a:t>1:1 Agenda Template</a:t>
            </a:r>
            <a:endParaRPr lang="en-US" sz="1400" dirty="0">
              <a:latin typeface="Source Sans Pro" panose="020B0503030403020204" pitchFamily="34" charset="0"/>
              <a:ea typeface="Source Sans Pro" panose="020B0503030403020204" pitchFamily="34" charset="0"/>
            </a:endParaRPr>
          </a:p>
        </p:txBody>
      </p:sp>
      <p:grpSp>
        <p:nvGrpSpPr>
          <p:cNvPr id="4" name="Group 3">
            <a:extLst>
              <a:ext uri="{C183D7F6-B498-43B3-948B-1728B52AA6E4}">
                <adec:decorative xmlns:adec="http://schemas.microsoft.com/office/drawing/2017/decorative" val="1"/>
              </a:ext>
            </a:extLst>
          </p:cNvPr>
          <p:cNvGrpSpPr/>
          <p:nvPr/>
        </p:nvGrpSpPr>
        <p:grpSpPr>
          <a:xfrm>
            <a:off x="244119" y="6257172"/>
            <a:ext cx="7286981" cy="1400776"/>
            <a:chOff x="244119" y="4497918"/>
            <a:chExt cx="7286981" cy="2468880"/>
          </a:xfrm>
        </p:grpSpPr>
        <p:sp>
          <p:nvSpPr>
            <p:cNvPr id="20" name="Rectangle 19"/>
            <p:cNvSpPr/>
            <p:nvPr/>
          </p:nvSpPr>
          <p:spPr>
            <a:xfrm>
              <a:off x="244119" y="4497918"/>
              <a:ext cx="7286981" cy="246888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25" name="Rectangle 24"/>
            <p:cNvSpPr/>
            <p:nvPr/>
          </p:nvSpPr>
          <p:spPr>
            <a:xfrm rot="16200000">
              <a:off x="-807441" y="5549478"/>
              <a:ext cx="2468880" cy="365760"/>
            </a:xfrm>
            <a:prstGeom prst="rect">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i="1" dirty="0">
                  <a:solidFill>
                    <a:schemeClr val="tx1"/>
                  </a:solidFill>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400" i="1" dirty="0">
                <a:solidFill>
                  <a:schemeClr val="tx1"/>
                </a:solidFill>
                <a:latin typeface="Source Sans Pro" panose="020B0503030403020204" pitchFamily="34" charset="0"/>
                <a:ea typeface="Source Sans Pro" panose="020B0503030403020204" pitchFamily="34" charset="0"/>
              </a:endParaRPr>
            </a:p>
          </p:txBody>
        </p:sp>
      </p:grpSp>
      <p:sp>
        <p:nvSpPr>
          <p:cNvPr id="26" name="Rectangle 25"/>
          <p:cNvSpPr/>
          <p:nvPr/>
        </p:nvSpPr>
        <p:spPr>
          <a:xfrm>
            <a:off x="5375065" y="7654921"/>
            <a:ext cx="679994" cy="307777"/>
          </a:xfrm>
          <a:prstGeom prst="rect">
            <a:avLst/>
          </a:prstGeom>
        </p:spPr>
        <p:txBody>
          <a:bodyPr wrap="none">
            <a:spAutoFit/>
          </a:bodyPr>
          <a:lstStyle/>
          <a:p>
            <a:r>
              <a:rPr lang="en-US" sz="14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400" i="1" dirty="0">
              <a:latin typeface="Source Sans Pro" panose="020B0503030403020204" pitchFamily="34" charset="0"/>
              <a:ea typeface="Source Sans Pro" panose="020B0503030403020204" pitchFamily="34" charset="0"/>
            </a:endParaRPr>
          </a:p>
        </p:txBody>
      </p:sp>
      <p:sp>
        <p:nvSpPr>
          <p:cNvPr id="5" name="Flowchart: Alternate Process 4">
            <a:extLst>
              <a:ext uri="{FF2B5EF4-FFF2-40B4-BE49-F238E27FC236}">
                <a16:creationId xmlns:a16="http://schemas.microsoft.com/office/drawing/2014/main" id="{8B16B79D-D04A-D2C8-227B-1CB75A802914}"/>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Source Sans Pro" panose="020B0503030403020204" pitchFamily="34" charset="0"/>
                <a:ea typeface="Source Sans Pro" panose="020B0503030403020204" pitchFamily="34" charset="0"/>
              </a:rPr>
              <a:t>Page 6 of 8</a:t>
            </a:r>
          </a:p>
        </p:txBody>
      </p:sp>
      <p:pic>
        <p:nvPicPr>
          <p:cNvPr id="7" name="Picture 6">
            <a:extLst>
              <a:ext uri="{FF2B5EF4-FFF2-40B4-BE49-F238E27FC236}">
                <a16:creationId xmlns:a16="http://schemas.microsoft.com/office/drawing/2014/main" id="{8C85030A-01B8-CC14-7BCE-2412AB49996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4118" y="1180757"/>
            <a:ext cx="7284163" cy="5023336"/>
          </a:xfrm>
          <a:prstGeom prst="rect">
            <a:avLst/>
          </a:prstGeom>
          <a:ln>
            <a:solidFill>
              <a:schemeClr val="tx2"/>
            </a:solidFill>
          </a:ln>
        </p:spPr>
      </p:pic>
    </p:spTree>
    <p:extLst>
      <p:ext uri="{BB962C8B-B14F-4D97-AF65-F5344CB8AC3E}">
        <p14:creationId xmlns:p14="http://schemas.microsoft.com/office/powerpoint/2010/main" val="259321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14" name="Rectangle 13"/>
          <p:cNvSpPr/>
          <p:nvPr/>
        </p:nvSpPr>
        <p:spPr>
          <a:xfrm>
            <a:off x="1293086" y="141737"/>
            <a:ext cx="5180691" cy="461665"/>
          </a:xfrm>
          <a:prstGeom prst="rect">
            <a:avLst/>
          </a:prstGeom>
        </p:spPr>
        <p:txBody>
          <a:bodyPr wrap="square">
            <a:spAutoFit/>
          </a:bodyPr>
          <a:lstStyle/>
          <a:p>
            <a:pPr algn="ctr"/>
            <a:r>
              <a:rPr lang="en-US" sz="2400" b="1" dirty="0">
                <a:solidFill>
                  <a:schemeClr val="bg1"/>
                </a:solidFill>
                <a:latin typeface="Source Sans Pro" panose="020B0503030403020204" pitchFamily="34" charset="0"/>
                <a:ea typeface="Source Sans Pro" panose="020B0503030403020204" pitchFamily="34" charset="0"/>
              </a:rPr>
              <a:t>Resources &amp; Support</a:t>
            </a:r>
          </a:p>
        </p:txBody>
      </p:sp>
      <p:graphicFrame>
        <p:nvGraphicFramePr>
          <p:cNvPr id="15" name="Table 14"/>
          <p:cNvGraphicFramePr>
            <a:graphicFrameLocks noGrp="1"/>
          </p:cNvGraphicFramePr>
          <p:nvPr>
            <p:extLst>
              <p:ext uri="{D42A27DB-BD31-4B8C-83A1-F6EECF244321}">
                <p14:modId xmlns:p14="http://schemas.microsoft.com/office/powerpoint/2010/main" val="120754677"/>
              </p:ext>
            </p:extLst>
          </p:nvPr>
        </p:nvGraphicFramePr>
        <p:xfrm>
          <a:off x="137160" y="2018846"/>
          <a:ext cx="7498080" cy="7101840"/>
        </p:xfrm>
        <a:graphic>
          <a:graphicData uri="http://schemas.openxmlformats.org/drawingml/2006/table">
            <a:tbl>
              <a:tblPr firstRow="1" bandRow="1">
                <a:tableStyleId>{5C22544A-7EE6-4342-B048-85BDC9FD1C3A}</a:tableStyleId>
              </a:tblPr>
              <a:tblGrid>
                <a:gridCol w="1005840">
                  <a:extLst>
                    <a:ext uri="{9D8B030D-6E8A-4147-A177-3AD203B41FA5}">
                      <a16:colId xmlns:a16="http://schemas.microsoft.com/office/drawing/2014/main" val="422490307"/>
                    </a:ext>
                  </a:extLst>
                </a:gridCol>
                <a:gridCol w="2743200">
                  <a:extLst>
                    <a:ext uri="{9D8B030D-6E8A-4147-A177-3AD203B41FA5}">
                      <a16:colId xmlns:a16="http://schemas.microsoft.com/office/drawing/2014/main" val="2789097566"/>
                    </a:ext>
                  </a:extLst>
                </a:gridCol>
                <a:gridCol w="1005840">
                  <a:extLst>
                    <a:ext uri="{9D8B030D-6E8A-4147-A177-3AD203B41FA5}">
                      <a16:colId xmlns:a16="http://schemas.microsoft.com/office/drawing/2014/main" val="3949883629"/>
                    </a:ext>
                  </a:extLst>
                </a:gridCol>
                <a:gridCol w="2743200">
                  <a:extLst>
                    <a:ext uri="{9D8B030D-6E8A-4147-A177-3AD203B41FA5}">
                      <a16:colId xmlns:a16="http://schemas.microsoft.com/office/drawing/2014/main" val="3079242271"/>
                    </a:ext>
                  </a:extLst>
                </a:gridCol>
              </a:tblGrid>
              <a:tr h="251097">
                <a:tc>
                  <a:txBody>
                    <a:bodyPr/>
                    <a:lstStyle/>
                    <a:p>
                      <a:pPr algn="ctr"/>
                      <a:r>
                        <a:rPr lang="en-US" sz="1200" dirty="0">
                          <a:solidFill>
                            <a:schemeClr val="bg1"/>
                          </a:solidFill>
                        </a:rPr>
                        <a:t>Category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sz="1200" dirty="0">
                          <a:solidFill>
                            <a:schemeClr val="bg1"/>
                          </a:solidFill>
                        </a:rPr>
                        <a:t>Topic Title </a:t>
                      </a:r>
                      <a:r>
                        <a:rPr lang="en-US" sz="1200" i="1" dirty="0">
                          <a:solidFill>
                            <a:schemeClr val="bg1"/>
                          </a:solidFill>
                        </a:rPr>
                        <a:t>(hyper</a:t>
                      </a:r>
                      <a:r>
                        <a:rPr lang="en-US" sz="1200" i="1" baseline="0" dirty="0">
                          <a:solidFill>
                            <a:schemeClr val="bg1"/>
                          </a:solidFill>
                        </a:rPr>
                        <a:t>linked)</a:t>
                      </a: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Category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Topic Title </a:t>
                      </a:r>
                      <a:r>
                        <a:rPr lang="en-US" sz="1200" i="1" dirty="0">
                          <a:solidFill>
                            <a:schemeClr val="bg1"/>
                          </a:solidFill>
                        </a:rPr>
                        <a:t>(hyper</a:t>
                      </a:r>
                      <a:r>
                        <a:rPr lang="en-US" sz="1200" i="1" baseline="0" dirty="0">
                          <a:solidFill>
                            <a:schemeClr val="bg1"/>
                          </a:solidFill>
                        </a:rPr>
                        <a:t>linked)</a:t>
                      </a: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415556811"/>
                  </a:ext>
                </a:extLst>
              </a:tr>
              <a:tr h="320040">
                <a:tc>
                  <a:txBody>
                    <a:bodyPr/>
                    <a:lstStyle/>
                    <a:p>
                      <a:pPr algn="ctr"/>
                      <a:r>
                        <a:rPr lang="en-US" sz="1100" b="1" i="1" dirty="0">
                          <a:solidFill>
                            <a:schemeClr val="tx1"/>
                          </a:solidFill>
                        </a:rPr>
                        <a:t>Supervisory</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100" b="0" dirty="0">
                          <a:solidFill>
                            <a:schemeClr val="tx2"/>
                          </a:solidFill>
                          <a:hlinkClick r:id="rId2"/>
                        </a:rPr>
                        <a:t>Supervisor Resources – Main Page</a:t>
                      </a:r>
                      <a:endParaRPr lang="en-US" sz="11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lang="en-US" sz="1100" b="1" i="1" baseline="0" dirty="0">
                          <a:solidFill>
                            <a:schemeClr val="tx1"/>
                          </a:solidFill>
                        </a:rPr>
                        <a:t>Learning &amp; Development</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3"/>
                        </a:rPr>
                        <a:t>Individual Development Plan</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6302765"/>
                  </a:ext>
                </a:extLst>
              </a:tr>
              <a:tr h="320040">
                <a:tc rowSpan="10">
                  <a:txBody>
                    <a:bodyPr/>
                    <a:lstStyle/>
                    <a:p>
                      <a:pPr algn="ctr"/>
                      <a:r>
                        <a:rPr lang="en-US" sz="1100" b="1" i="1" dirty="0">
                          <a:solidFill>
                            <a:schemeClr val="tx1"/>
                          </a:solidFill>
                        </a:rPr>
                        <a:t>Employee</a:t>
                      </a:r>
                      <a:r>
                        <a:rPr lang="en-US" sz="1100" b="1" i="1" baseline="0" dirty="0">
                          <a:solidFill>
                            <a:schemeClr val="tx1"/>
                          </a:solidFill>
                        </a:rPr>
                        <a:t> </a:t>
                      </a:r>
                    </a:p>
                    <a:p>
                      <a:pPr algn="ctr"/>
                      <a:r>
                        <a:rPr lang="en-US" sz="1100" b="1" i="1" baseline="0" dirty="0">
                          <a:solidFill>
                            <a:schemeClr val="tx1"/>
                          </a:solidFill>
                        </a:rPr>
                        <a:t>&amp; Labor Relations</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dirty="0">
                          <a:solidFill>
                            <a:schemeClr val="tx2"/>
                          </a:solidFill>
                          <a:hlinkClick r:id="rId4"/>
                        </a:rPr>
                        <a:t>Employee &amp; Labor Relations</a:t>
                      </a:r>
                      <a:endParaRPr lang="en-US" sz="11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5"/>
                        </a:rPr>
                        <a:t>Mandatory Supervisor Courses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112913"/>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dirty="0">
                          <a:solidFill>
                            <a:schemeClr val="tx2"/>
                          </a:solidFill>
                          <a:hlinkClick r:id="rId6"/>
                        </a:rPr>
                        <a:t>Employee Accommodations</a:t>
                      </a:r>
                      <a:endParaRPr lang="en-US" sz="11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1" i="1" baseline="0" dirty="0">
                          <a:solidFill>
                            <a:schemeClr val="tx1"/>
                          </a:solidFill>
                        </a:rPr>
                        <a:t>P.E. </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7"/>
                        </a:rPr>
                        <a:t>Performance Excellence</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3784498"/>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dirty="0">
                          <a:solidFill>
                            <a:schemeClr val="tx2"/>
                          </a:solidFill>
                          <a:hlinkClick r:id="rId8"/>
                        </a:rPr>
                        <a:t>Trauma-Informed</a:t>
                      </a:r>
                      <a:r>
                        <a:rPr lang="en-US" sz="1100" b="0" baseline="0" dirty="0">
                          <a:solidFill>
                            <a:schemeClr val="tx2"/>
                          </a:solidFill>
                          <a:hlinkClick r:id="rId8"/>
                        </a:rPr>
                        <a:t> Supervision</a:t>
                      </a:r>
                      <a:endParaRPr lang="en-US" sz="11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algn="ctr"/>
                      <a:r>
                        <a:rPr lang="en-US" sz="1100" b="1" i="1" dirty="0">
                          <a:solidFill>
                            <a:schemeClr val="tx1"/>
                          </a:solidFill>
                        </a:rPr>
                        <a:t>Performance</a:t>
                      </a:r>
                      <a:r>
                        <a:rPr lang="en-US" sz="1100" b="1" i="1" baseline="0" dirty="0">
                          <a:solidFill>
                            <a:schemeClr val="tx1"/>
                          </a:solidFill>
                        </a:rPr>
                        <a:t> Management</a:t>
                      </a:r>
                      <a:endParaRPr lang="en-US" sz="1100" b="1"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9"/>
                        </a:rPr>
                        <a:t>Performance Management</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3047535"/>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dirty="0">
                          <a:solidFill>
                            <a:schemeClr val="tx2"/>
                          </a:solidFill>
                          <a:hlinkClick r:id="rId10"/>
                        </a:rPr>
                        <a:t>Leave Administration</a:t>
                      </a:r>
                      <a:endParaRPr lang="en-US" sz="11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b="1" i="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1"/>
                        </a:rPr>
                        <a:t>Employee Check-In Process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0475740"/>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2"/>
                        </a:rPr>
                        <a:t>Drug &amp; Alcohol Testing</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3"/>
                        </a:rPr>
                        <a:t>Setting Expectations and Goals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1897889"/>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4"/>
                        </a:rPr>
                        <a:t>Paperless Drug Testing Process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5"/>
                        </a:rPr>
                        <a:t>Position Descriptions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1030954"/>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6"/>
                        </a:rPr>
                        <a:t>Misconduct Investigations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7"/>
                        </a:rPr>
                        <a:t>Reclassification Process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36002166"/>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8"/>
                        </a:rPr>
                        <a:t>Disciplinary Process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100" b="1" i="1" baseline="0" dirty="0">
                          <a:solidFill>
                            <a:schemeClr val="tx1"/>
                          </a:solidFill>
                        </a:rPr>
                        <a:t>Policies &amp; Procedures</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19"/>
                        </a:rPr>
                        <a:t>Policies &amp; Procedures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3574662"/>
                  </a:ext>
                </a:extLst>
              </a:tr>
              <a:tr h="36576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0"/>
                        </a:rPr>
                        <a:t>Supervising Represented Employees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i="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1"/>
                        </a:rPr>
                        <a:t>Administrative Procedure Memoranda (APM)</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8365210"/>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2"/>
                        </a:rPr>
                        <a:t>Grievance Process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3"/>
                        </a:rPr>
                        <a:t>Affinity Groups &amp; Guidelines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8623602"/>
                  </a:ext>
                </a:extLst>
              </a:tr>
              <a:tr h="320040">
                <a:tc>
                  <a:txBody>
                    <a:bodyPr/>
                    <a:lstStyle/>
                    <a:p>
                      <a:pPr algn="ctr"/>
                      <a:r>
                        <a:rPr lang="en-US" sz="1100" b="1" i="1" baseline="0" dirty="0">
                          <a:solidFill>
                            <a:schemeClr val="tx1"/>
                          </a:solidFill>
                        </a:rPr>
                        <a:t>EAP</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4"/>
                        </a:rPr>
                        <a:t>Employee Assistance Program</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5"/>
                        </a:rPr>
                        <a:t>Equity &amp; Inclusion Resources and Tools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5638349"/>
                  </a:ext>
                </a:extLst>
              </a:tr>
              <a:tr h="320040">
                <a:tc rowSpan="2">
                  <a:txBody>
                    <a:bodyPr/>
                    <a:lstStyle/>
                    <a:p>
                      <a:pPr algn="ctr"/>
                      <a:r>
                        <a:rPr lang="en-US" sz="1100" b="1" i="1" baseline="0" dirty="0">
                          <a:solidFill>
                            <a:schemeClr val="tx1"/>
                          </a:solidFill>
                        </a:rPr>
                        <a:t>Hiring</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6"/>
                        </a:rPr>
                        <a:t>Hiring</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7"/>
                        </a:rPr>
                        <a:t>Hiring &amp; Onboarding</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0847349"/>
                  </a:ext>
                </a:extLst>
              </a:tr>
              <a:tr h="320040">
                <a:tc vMerge="1">
                  <a:txBody>
                    <a:bodyPr/>
                    <a:lstStyle/>
                    <a:p>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8"/>
                        </a:rPr>
                        <a:t>Welcome &amp; Onboarding New Employees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100" b="0" baseline="0" dirty="0">
                          <a:solidFill>
                            <a:schemeClr val="tx2"/>
                          </a:solidFill>
                          <a:hlinkClick r:id="rId29"/>
                        </a:rPr>
                        <a:t>Payroll Clerk Resources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6069692"/>
                  </a:ext>
                </a:extLst>
              </a:tr>
              <a:tr h="320040">
                <a:tc rowSpan="3">
                  <a:txBody>
                    <a:bodyPr/>
                    <a:lstStyle/>
                    <a:p>
                      <a:pPr algn="ctr"/>
                      <a:r>
                        <a:rPr lang="en-US" sz="1100" b="1" i="1" baseline="0" dirty="0">
                          <a:solidFill>
                            <a:schemeClr val="tx1"/>
                          </a:solidFill>
                        </a:rPr>
                        <a:t>General</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l"/>
                      <a:r>
                        <a:rPr lang="en-US" sz="1100" b="0" baseline="0" dirty="0">
                          <a:solidFill>
                            <a:schemeClr val="tx2"/>
                          </a:solidFill>
                          <a:hlinkClick r:id="rId30"/>
                        </a:rPr>
                        <a:t>Organizational Development Toolkit</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86589537"/>
                  </a:ext>
                </a:extLst>
              </a:tr>
              <a:tr h="320040">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l"/>
                      <a:r>
                        <a:rPr lang="en-US" sz="1100" b="0" baseline="0" dirty="0">
                          <a:solidFill>
                            <a:schemeClr val="tx2"/>
                          </a:solidFill>
                          <a:hlinkClick r:id="rId23"/>
                        </a:rPr>
                        <a:t>Affinity &amp; Identity-Based Croups</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443153"/>
                  </a:ext>
                </a:extLst>
              </a:tr>
              <a:tr h="320040">
                <a:tc vMerge="1">
                  <a:txBody>
                    <a:bodyPr/>
                    <a:lstStyle/>
                    <a:p>
                      <a:pPr algn="ct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l"/>
                      <a:r>
                        <a:rPr lang="en-US" sz="1100" b="0" dirty="0">
                          <a:solidFill>
                            <a:schemeClr val="tx2"/>
                          </a:solidFill>
                          <a:hlinkClick r:id="rId31"/>
                        </a:rPr>
                        <a:t>Day</a:t>
                      </a:r>
                      <a:r>
                        <a:rPr lang="en-US" sz="1100" b="0" baseline="0" dirty="0">
                          <a:solidFill>
                            <a:schemeClr val="tx2"/>
                          </a:solidFill>
                          <a:hlinkClick r:id="rId31"/>
                        </a:rPr>
                        <a:t> One Employee Orientation Resource Links Document</a:t>
                      </a:r>
                      <a:endParaRPr lang="en-US" sz="1100" b="0" baseline="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7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284345"/>
                  </a:ext>
                </a:extLst>
              </a:tr>
              <a:tr h="320040">
                <a:tc rowSpan="4">
                  <a:txBody>
                    <a:bodyPr/>
                    <a:lstStyle/>
                    <a:p>
                      <a:pPr algn="ctr"/>
                      <a:r>
                        <a:rPr lang="en-US" sz="1100" b="1" i="1" baseline="0" dirty="0">
                          <a:solidFill>
                            <a:schemeClr val="tx1"/>
                          </a:solidFill>
                        </a:rPr>
                        <a:t>Additional Supervisor Development Resources</a:t>
                      </a: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100" dirty="0">
                          <a:ea typeface="Calibri" panose="020F0502020204030204" pitchFamily="34" charset="0"/>
                          <a:cs typeface="Times New Roman" panose="02020603050405020304" pitchFamily="18" charset="0"/>
                          <a:hlinkClick r:id="rId32"/>
                        </a:rPr>
                        <a:t>Ask A Manager </a:t>
                      </a:r>
                      <a:r>
                        <a:rPr lang="en-US" sz="1100" dirty="0">
                          <a:ea typeface="Calibri" panose="020F0502020204030204" pitchFamily="34" charset="0"/>
                          <a:cs typeface="Times New Roman" panose="02020603050405020304" pitchFamily="18" charset="0"/>
                        </a:rPr>
                        <a:t>- Website and Podcast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rowSpan="4">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3003107"/>
                  </a:ext>
                </a:extLst>
              </a:tr>
              <a:tr h="320040">
                <a:tc vMerge="1">
                  <a:txBody>
                    <a:bodyPr/>
                    <a:lstStyle/>
                    <a:p>
                      <a:pPr algn="ct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100" dirty="0">
                          <a:ea typeface="Calibri" panose="020F0502020204030204" pitchFamily="34" charset="0"/>
                          <a:cs typeface="Times New Roman" panose="02020603050405020304" pitchFamily="18" charset="0"/>
                          <a:hlinkClick r:id="rId33"/>
                        </a:rPr>
                        <a:t>From Values to Action</a:t>
                      </a:r>
                      <a:r>
                        <a:rPr lang="en-US" sz="1100" dirty="0">
                          <a:ea typeface="Calibri" panose="020F0502020204030204" pitchFamily="34" charset="0"/>
                          <a:cs typeface="Times New Roman" panose="02020603050405020304" pitchFamily="18" charset="0"/>
                        </a:rPr>
                        <a:t> by Harry Kraemer Jr.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v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4477512"/>
                  </a:ext>
                </a:extLst>
              </a:tr>
              <a:tr h="320040">
                <a:tc vMerge="1">
                  <a:txBody>
                    <a:bodyPr/>
                    <a:lstStyle/>
                    <a:p>
                      <a:pPr algn="ct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100" dirty="0">
                          <a:ea typeface="Calibri" panose="020F0502020204030204" pitchFamily="34" charset="0"/>
                          <a:cs typeface="Times New Roman" panose="02020603050405020304" pitchFamily="18" charset="0"/>
                          <a:hlinkClick r:id="rId34"/>
                        </a:rPr>
                        <a:t>The First 90 Days </a:t>
                      </a:r>
                      <a:r>
                        <a:rPr lang="en-US" sz="1100" dirty="0">
                          <a:ea typeface="Calibri" panose="020F0502020204030204" pitchFamily="34" charset="0"/>
                          <a:cs typeface="Times New Roman" panose="02020603050405020304" pitchFamily="18" charset="0"/>
                        </a:rPr>
                        <a:t>by Michael Watkins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v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6687104"/>
                  </a:ext>
                </a:extLst>
              </a:tr>
              <a:tr h="320040">
                <a:tc vMerge="1">
                  <a:txBody>
                    <a:bodyPr/>
                    <a:lstStyle/>
                    <a:p>
                      <a:pPr algn="ctr"/>
                      <a:endParaRPr lang="en-US" sz="11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100" dirty="0">
                          <a:ea typeface="Calibri" panose="020F0502020204030204" pitchFamily="34" charset="0"/>
                          <a:cs typeface="Times New Roman" panose="02020603050405020304" pitchFamily="18" charset="0"/>
                          <a:hlinkClick r:id="rId35"/>
                        </a:rPr>
                        <a:t>“The Inclusive Enterprise” </a:t>
                      </a:r>
                      <a:r>
                        <a:rPr lang="en-US" sz="1100" dirty="0">
                          <a:ea typeface="Calibri" panose="020F0502020204030204" pitchFamily="34" charset="0"/>
                          <a:cs typeface="Times New Roman" panose="02020603050405020304" pitchFamily="18" charset="0"/>
                        </a:rPr>
                        <a:t>with Brian and Charlotte Hughes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v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9413225"/>
                  </a:ext>
                </a:extLst>
              </a:tr>
            </a:tbl>
          </a:graphicData>
        </a:graphic>
      </p:graphicFrame>
      <p:sp>
        <p:nvSpPr>
          <p:cNvPr id="16" name="TextBox 15"/>
          <p:cNvSpPr txBox="1"/>
          <p:nvPr/>
        </p:nvSpPr>
        <p:spPr>
          <a:xfrm>
            <a:off x="181203" y="1085896"/>
            <a:ext cx="6283868" cy="646331"/>
          </a:xfrm>
          <a:prstGeom prst="rect">
            <a:avLst/>
          </a:prstGeom>
          <a:noFill/>
          <a:ln w="19050">
            <a:noFill/>
          </a:ln>
        </p:spPr>
        <p:txBody>
          <a:bodyPr wrap="square" rtlCol="0">
            <a:spAutoFit/>
          </a:bodyPr>
          <a:lstStyle/>
          <a:p>
            <a:r>
              <a:rPr lang="en-US" sz="1200" dirty="0">
                <a:latin typeface="Source Sans Pro" panose="020B0503030403020204" pitchFamily="34" charset="0"/>
                <a:ea typeface="Source Sans Pro" panose="020B0503030403020204" pitchFamily="34" charset="0"/>
              </a:rPr>
              <a:t>Utilize this table to locate additional information and resources shared with you in your Supervisor Orientation session. The slide number column coincides with the deck you’ll receive after attending orientation. </a:t>
            </a:r>
          </a:p>
        </p:txBody>
      </p:sp>
      <p:pic>
        <p:nvPicPr>
          <p:cNvPr id="3" name="Picture 2" descr="Icon indicating the web. " title="Web Icon"/>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6718801" y="1011946"/>
            <a:ext cx="747888" cy="747888"/>
          </a:xfrm>
          <a:prstGeom prst="rect">
            <a:avLst/>
          </a:prstGeom>
        </p:spPr>
      </p:pic>
      <p:pic>
        <p:nvPicPr>
          <p:cNvPr id="4" name="Picture 3" descr="icon of an open book, indicating resources" title="Book icon"/>
          <p:cNvPicPr>
            <a:picLocks noChangeAspect="1"/>
          </p:cNvPicPr>
          <p:nvPr/>
        </p:nvPicPr>
        <p:blipFill rotWithShape="1">
          <a:blip r:embed="rId37" cstate="print">
            <a:extLst>
              <a:ext uri="{28A0092B-C50C-407E-A947-70E740481C1C}">
                <a14:useLocalDpi xmlns:a14="http://schemas.microsoft.com/office/drawing/2010/main" val="0"/>
              </a:ext>
            </a:extLst>
          </a:blip>
          <a:srcRect l="9393" t="19159" r="8292" b="19633"/>
          <a:stretch/>
        </p:blipFill>
        <p:spPr>
          <a:xfrm>
            <a:off x="5571904" y="8000116"/>
            <a:ext cx="1343298" cy="998862"/>
          </a:xfrm>
          <a:prstGeom prst="rect">
            <a:avLst/>
          </a:prstGeom>
        </p:spPr>
      </p:pic>
      <p:sp>
        <p:nvSpPr>
          <p:cNvPr id="2" name="Flowchart: Alternate Process 1">
            <a:extLst>
              <a:ext uri="{FF2B5EF4-FFF2-40B4-BE49-F238E27FC236}">
                <a16:creationId xmlns:a16="http://schemas.microsoft.com/office/drawing/2014/main" id="{695E27A3-3F29-AB0D-B5D7-D9C22C1A3CEF}"/>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Source Sans Pro" panose="020B0503030403020204" pitchFamily="34" charset="0"/>
                <a:ea typeface="Source Sans Pro" panose="020B0503030403020204" pitchFamily="34" charset="0"/>
              </a:rPr>
              <a:t>Page 7 of 8</a:t>
            </a:r>
          </a:p>
        </p:txBody>
      </p:sp>
    </p:spTree>
    <p:extLst>
      <p:ext uri="{BB962C8B-B14F-4D97-AF65-F5344CB8AC3E}">
        <p14:creationId xmlns:p14="http://schemas.microsoft.com/office/powerpoint/2010/main" val="2743945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14" name="Rectangle 13"/>
          <p:cNvSpPr/>
          <p:nvPr/>
        </p:nvSpPr>
        <p:spPr>
          <a:xfrm>
            <a:off x="1293086" y="141737"/>
            <a:ext cx="5180691" cy="461665"/>
          </a:xfrm>
          <a:prstGeom prst="rect">
            <a:avLst/>
          </a:prstGeom>
        </p:spPr>
        <p:txBody>
          <a:bodyPr wrap="square">
            <a:spAutoFit/>
          </a:bodyPr>
          <a:lstStyle/>
          <a:p>
            <a:pPr algn="ctr"/>
            <a:r>
              <a:rPr lang="en-US" sz="2400" b="1" dirty="0">
                <a:solidFill>
                  <a:schemeClr val="bg1"/>
                </a:solidFill>
                <a:latin typeface="Source Sans Pro" panose="020B0503030403020204" pitchFamily="34" charset="0"/>
                <a:ea typeface="Source Sans Pro" panose="020B0503030403020204" pitchFamily="34" charset="0"/>
              </a:rPr>
              <a:t>Frequent City Contacts</a:t>
            </a:r>
          </a:p>
        </p:txBody>
      </p:sp>
      <p:sp>
        <p:nvSpPr>
          <p:cNvPr id="16" name="TextBox 15"/>
          <p:cNvSpPr txBox="1"/>
          <p:nvPr/>
        </p:nvSpPr>
        <p:spPr>
          <a:xfrm>
            <a:off x="692365" y="1320783"/>
            <a:ext cx="6382131" cy="7830926"/>
          </a:xfrm>
          <a:prstGeom prst="rect">
            <a:avLst/>
          </a:prstGeom>
          <a:noFill/>
          <a:ln w="19050">
            <a:noFill/>
          </a:ln>
        </p:spPr>
        <p:txBody>
          <a:bodyPr wrap="square" rtlCol="0">
            <a:spAutoFit/>
          </a:bodyPr>
          <a:lstStyle/>
          <a:p>
            <a:pPr marL="0" marR="0">
              <a:lnSpc>
                <a:spcPct val="107000"/>
              </a:lnSpc>
              <a:spcBef>
                <a:spcPts val="0"/>
              </a:spcBef>
              <a:spcAft>
                <a:spcPts val="0"/>
              </a:spcAft>
            </a:pPr>
            <a:r>
              <a:rPr lang="en-US"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IT Department</a:t>
            </a:r>
            <a:endParaRPr lang="en-US"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IT Help Desk: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608-266-4193</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IT Service Center:</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r>
              <a:rPr lang="en-US" sz="1400" u="sng" kern="0" dirty="0">
                <a:solidFill>
                  <a:srgbClr val="0000FF"/>
                </a:solidFill>
                <a:effectLst/>
                <a:latin typeface="Source Sans Pro" panose="020B0503030403020204" pitchFamily="34" charset="0"/>
                <a:ea typeface="Source Sans Pro" panose="020B0503030403020204" pitchFamily="34" charset="0"/>
                <a:cs typeface="Times New Roman" panose="02020603050405020304" pitchFamily="18" charset="0"/>
                <a:hlinkClick r:id="rId2"/>
              </a:rPr>
              <a:t>https://cityofmadison.teamdynamix.com/TDClient/2427/Portal/Home/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r>
              <a:rPr lang="en-US"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Employee Assistance Program</a:t>
            </a:r>
            <a:endParaRPr lang="en-US"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Internal Phone Number: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608-266-6561</a:t>
            </a: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latin typeface="Source Sans Pro" panose="020B0503030403020204" pitchFamily="34" charset="0"/>
                <a:ea typeface="Source Sans Pro" panose="020B0503030403020204" pitchFamily="34" charset="0"/>
                <a:cs typeface="Times New Roman" panose="02020603050405020304" pitchFamily="18" charset="0"/>
              </a:rPr>
              <a:t>External Phone Number: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1-800-236-7905</a:t>
            </a: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Email: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hlinkClick r:id="rId3"/>
              </a:rPr>
              <a:t>eap@cityofmadison.com</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r>
              <a:rPr lang="en-US"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Central Payroll </a:t>
            </a:r>
            <a:endPar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indent="-120650" fontAlgn="ctr">
              <a:lnSpc>
                <a:spcPct val="107000"/>
              </a:lnSpc>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Payroll Number:</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Call the HR main number and they will transfer you. </a:t>
            </a: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Payroll Fax: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608-261-4241</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Email: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hlinkClick r:id="rId4"/>
              </a:rPr>
              <a:t>payroll@cityofmadison.com</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a:lnSpc>
                <a:spcPct val="107000"/>
              </a:lnSpc>
              <a:spcBef>
                <a:spcPts val="0"/>
              </a:spcBef>
              <a:spcAft>
                <a:spcPts val="0"/>
              </a:spcAft>
            </a:pPr>
            <a:r>
              <a:rPr lang="en-US"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Finance Department </a:t>
            </a:r>
            <a:endParaRPr lang="en-US"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Main Number: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608-266-4671</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fontAlgn="ctr">
              <a:lnSpc>
                <a:spcPct val="107000"/>
              </a:lnSpc>
              <a:spcBef>
                <a:spcPts val="0"/>
              </a:spcBef>
              <a:spcAft>
                <a:spcPts val="0"/>
              </a:spcAft>
            </a:pP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0" marR="0" fontAlgn="ctr">
              <a:lnSpc>
                <a:spcPct val="107000"/>
              </a:lnSpc>
              <a:spcBef>
                <a:spcPts val="0"/>
              </a:spcBef>
              <a:spcAft>
                <a:spcPts val="0"/>
              </a:spcAft>
            </a:pPr>
            <a:r>
              <a:rPr lang="en-US"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Human Resources Department </a:t>
            </a:r>
            <a:endParaRPr lang="en-US"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Font typeface="Arial" panose="020B0604020202020204" pitchFamily="34" charset="0"/>
              <a:buChar char="•"/>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Main Number</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608-266-4615</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Font typeface="Arial" panose="020B0604020202020204" pitchFamily="34" charset="0"/>
              <a:buChar char="•"/>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Fax Number</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608-267-1115</a:t>
            </a:r>
          </a:p>
          <a:p>
            <a:pPr marL="120650" marR="0" lvl="0" indent="-120650" fontAlgn="ctr">
              <a:lnSpc>
                <a:spcPct val="107000"/>
              </a:lnSpc>
              <a:spcBef>
                <a:spcPts val="0"/>
              </a:spcBef>
              <a:spcAft>
                <a:spcPts val="0"/>
              </a:spcAft>
              <a:buFont typeface="Arial" panose="020B0604020202020204" pitchFamily="34" charset="0"/>
              <a:buChar char="•"/>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Email: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hlinkClick r:id="rId5"/>
              </a:rPr>
              <a:t>HR@cityofmadison.com</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kern="0" dirty="0">
              <a:latin typeface="Source Sans Pro" panose="020B0503030403020204" pitchFamily="34" charset="0"/>
              <a:ea typeface="Source Sans Pro" panose="020B0503030403020204" pitchFamily="34" charset="0"/>
              <a:cs typeface="Times New Roman" panose="02020603050405020304" pitchFamily="18" charset="0"/>
            </a:endParaRPr>
          </a:p>
          <a:p>
            <a:pPr marR="0" lvl="0" fontAlgn="ctr">
              <a:lnSpc>
                <a:spcPct val="107000"/>
              </a:lnSpc>
              <a:spcBef>
                <a:spcPts val="0"/>
              </a:spcBef>
              <a:spcAft>
                <a:spcPts val="0"/>
              </a:spcAft>
            </a:pPr>
            <a:endParaRPr lang="en-US" sz="1400" b="1" kern="0" dirty="0">
              <a:latin typeface="Source Sans Pro" panose="020B0503030403020204" pitchFamily="34" charset="0"/>
              <a:ea typeface="Source Sans Pro" panose="020B0503030403020204" pitchFamily="34" charset="0"/>
              <a:cs typeface="Times New Roman" panose="02020603050405020304" pitchFamily="18" charset="0"/>
            </a:endParaRPr>
          </a:p>
          <a:p>
            <a:pPr marR="0" lvl="0" fontAlgn="ctr">
              <a:lnSpc>
                <a:spcPct val="107000"/>
              </a:lnSpc>
              <a:spcBef>
                <a:spcPts val="0"/>
              </a:spcBef>
              <a:spcAft>
                <a:spcPts val="0"/>
              </a:spcAft>
            </a:pPr>
            <a:r>
              <a:rPr lang="en-US" sz="1600" b="1"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Benefits:</a:t>
            </a:r>
            <a:endParaRPr lang="en-US" sz="1600" b="1"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Benefits</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 Call the HR main number and they will transfer you. </a:t>
            </a: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latin typeface="Source Sans Pro" panose="020B0503030403020204" pitchFamily="34" charset="0"/>
                <a:ea typeface="Source Sans Pro" panose="020B0503030403020204" pitchFamily="34" charset="0"/>
                <a:cs typeface="Times New Roman" panose="02020603050405020304" pitchFamily="18" charset="0"/>
              </a:rPr>
              <a:t>Benefits Email: </a:t>
            </a:r>
            <a:r>
              <a:rPr lang="en-US" sz="1400" kern="0" dirty="0">
                <a:latin typeface="Source Sans Pro" panose="020B0503030403020204" pitchFamily="34" charset="0"/>
                <a:ea typeface="Source Sans Pro" panose="020B0503030403020204" pitchFamily="34" charset="0"/>
                <a:cs typeface="Times New Roman" panose="02020603050405020304" pitchFamily="18" charset="0"/>
                <a:hlinkClick r:id="rId6"/>
              </a:rPr>
              <a:t>Benefits@cityofmadison.com</a:t>
            </a:r>
            <a:r>
              <a:rPr lang="en-US" sz="1400" kern="0"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Employee Handbooks and Labor Relations: </a:t>
            </a:r>
            <a:r>
              <a:rPr lang="en-US" sz="1400" kern="0" dirty="0">
                <a:effectLst/>
                <a:latin typeface="Source Sans Pro" panose="020B0503030403020204" pitchFamily="34" charset="0"/>
                <a:ea typeface="Source Sans Pro" panose="020B0503030403020204" pitchFamily="34" charset="0"/>
                <a:cs typeface="Times New Roman" panose="02020603050405020304" pitchFamily="18" charset="0"/>
              </a:rPr>
              <a:t>Call the HR main number and they will transfer you. </a:t>
            </a:r>
            <a:endParaRPr lang="en-US" sz="1400" kern="0" dirty="0">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latin typeface="Source Sans Pro" panose="020B0503030403020204" pitchFamily="34" charset="0"/>
                <a:ea typeface="Source Sans Pro" panose="020B0503030403020204" pitchFamily="34" charset="0"/>
                <a:cs typeface="Times New Roman" panose="02020603050405020304" pitchFamily="18" charset="0"/>
              </a:rPr>
              <a:t>Family Medical Leave Act (FMLA): </a:t>
            </a:r>
            <a:r>
              <a:rPr lang="en-US" sz="1400" kern="0" dirty="0">
                <a:latin typeface="Source Sans Pro" panose="020B0503030403020204" pitchFamily="34" charset="0"/>
                <a:ea typeface="Source Sans Pro" panose="020B0503030403020204" pitchFamily="34" charset="0"/>
                <a:cs typeface="Times New Roman" panose="02020603050405020304" pitchFamily="18" charset="0"/>
                <a:hlinkClick r:id="rId7"/>
              </a:rPr>
              <a:t>FMLA@cityofmadison.com</a:t>
            </a:r>
            <a:r>
              <a:rPr lang="en-US" sz="1400" kern="0"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b="1" kern="0" dirty="0">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latin typeface="Source Sans Pro" panose="020B0503030403020204" pitchFamily="34" charset="0"/>
                <a:ea typeface="Source Sans Pro" panose="020B0503030403020204" pitchFamily="34" charset="0"/>
                <a:cs typeface="Times New Roman" panose="02020603050405020304" pitchFamily="18" charset="0"/>
              </a:rPr>
              <a:t>Accommodations &amp; Access:</a:t>
            </a:r>
            <a:r>
              <a:rPr lang="en-US" sz="1400" b="1" kern="0"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 </a:t>
            </a:r>
            <a:r>
              <a:rPr lang="en-US" sz="1400" kern="0"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hlinkClick r:id="rId8"/>
              </a:rPr>
              <a:t>Accommodations@cityofmadison.com</a:t>
            </a:r>
            <a:r>
              <a:rPr lang="en-US" sz="1400" kern="0" dirty="0">
                <a:solidFill>
                  <a:schemeClr val="tx2"/>
                </a:solidFill>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b="1" kern="0" dirty="0">
              <a:latin typeface="Source Sans Pro" panose="020B0503030403020204" pitchFamily="34" charset="0"/>
              <a:ea typeface="Source Sans Pro" panose="020B0503030403020204" pitchFamily="34" charset="0"/>
              <a:cs typeface="Times New Roman" panose="02020603050405020304" pitchFamily="18" charset="0"/>
            </a:endParaRPr>
          </a:p>
          <a:p>
            <a:pPr marL="120650" marR="0" lvl="0" indent="-120650" fontAlgn="ctr">
              <a:lnSpc>
                <a:spcPct val="107000"/>
              </a:lnSpc>
              <a:spcBef>
                <a:spcPts val="0"/>
              </a:spcBef>
              <a:spcAft>
                <a:spcPts val="0"/>
              </a:spcAft>
              <a:buSzPts val="1000"/>
              <a:buFont typeface="Arial" panose="020B0604020202020204" pitchFamily="34" charset="0"/>
              <a:buChar char="•"/>
              <a:tabLst>
                <a:tab pos="457200" algn="l"/>
              </a:tabLst>
            </a:pPr>
            <a:r>
              <a:rPr lang="en-US" sz="1400" b="1" kern="0" dirty="0">
                <a:effectLst/>
                <a:latin typeface="Source Sans Pro" panose="020B0503030403020204" pitchFamily="34" charset="0"/>
                <a:ea typeface="Source Sans Pro" panose="020B0503030403020204" pitchFamily="34" charset="0"/>
                <a:cs typeface="Times New Roman" panose="02020603050405020304" pitchFamily="18" charset="0"/>
              </a:rPr>
              <a:t>Organizational Development: </a:t>
            </a:r>
            <a:r>
              <a:rPr lang="en-US" sz="1400"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hlinkClick r:id="rId9"/>
              </a:rPr>
              <a:t>OrganizationalDevelopment@cityofmadison.com</a:t>
            </a:r>
            <a:r>
              <a:rPr lang="en-US" sz="1400" kern="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b="1" kern="100" dirty="0">
              <a:solidFill>
                <a:schemeClr val="tx2"/>
              </a:solidFill>
              <a:effectLst/>
              <a:latin typeface="Source Sans Pro" panose="020B0503030403020204" pitchFamily="34" charset="0"/>
              <a:ea typeface="Source Sans Pro" panose="020B0503030403020204" pitchFamily="34" charset="0"/>
              <a:cs typeface="Times New Roman" panose="02020603050405020304" pitchFamily="18" charset="0"/>
            </a:endParaRPr>
          </a:p>
          <a:p>
            <a:pPr marR="0" lvl="0" fontAlgn="ctr">
              <a:lnSpc>
                <a:spcPct val="107000"/>
              </a:lnSpc>
              <a:spcBef>
                <a:spcPts val="0"/>
              </a:spcBef>
              <a:spcAft>
                <a:spcPts val="0"/>
              </a:spcAft>
              <a:buSzPts val="1000"/>
              <a:tabLst>
                <a:tab pos="457200" algn="l"/>
              </a:tabLst>
            </a:pPr>
            <a:endParaRPr lang="en-US" sz="1400" kern="0" dirty="0">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Flowchart: Alternate Process 1">
            <a:extLst>
              <a:ext uri="{FF2B5EF4-FFF2-40B4-BE49-F238E27FC236}">
                <a16:creationId xmlns:a16="http://schemas.microsoft.com/office/drawing/2014/main" id="{695E27A3-3F29-AB0D-B5D7-D9C22C1A3CEF}"/>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Source Sans Pro" panose="020B0503030403020204" pitchFamily="34" charset="0"/>
                <a:ea typeface="Source Sans Pro" panose="020B0503030403020204" pitchFamily="34" charset="0"/>
              </a:rPr>
              <a:t>Page 8 of 8</a:t>
            </a:r>
          </a:p>
        </p:txBody>
      </p:sp>
    </p:spTree>
    <p:extLst>
      <p:ext uri="{BB962C8B-B14F-4D97-AF65-F5344CB8AC3E}">
        <p14:creationId xmlns:p14="http://schemas.microsoft.com/office/powerpoint/2010/main" val="359699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Mission, Vision, Values, Service Promise Poster for the City of Madison" title="City of Madison Poster"/>
          <p:cNvPicPr>
            <a:picLocks noChangeAspect="1"/>
          </p:cNvPicPr>
          <p:nvPr/>
        </p:nvPicPr>
        <p:blipFill rotWithShape="1">
          <a:blip r:embed="rId2" cstate="print">
            <a:extLst>
              <a:ext uri="{28A0092B-C50C-407E-A947-70E740481C1C}">
                <a14:useLocalDpi xmlns:a14="http://schemas.microsoft.com/office/drawing/2010/main" val="0"/>
              </a:ext>
            </a:extLst>
          </a:blip>
          <a:srcRect t="5339" b="1588"/>
          <a:stretch/>
        </p:blipFill>
        <p:spPr>
          <a:xfrm>
            <a:off x="555867" y="116113"/>
            <a:ext cx="6660665" cy="9580769"/>
          </a:xfrm>
          <a:prstGeom prst="rect">
            <a:avLst/>
          </a:prstGeom>
          <a:ln>
            <a:solidFill>
              <a:schemeClr val="tx2"/>
            </a:solidFill>
          </a:ln>
        </p:spPr>
      </p:pic>
      <p:sp>
        <p:nvSpPr>
          <p:cNvPr id="2" name="Flowchart: Alternate Process 1">
            <a:extLst>
              <a:ext uri="{FF2B5EF4-FFF2-40B4-BE49-F238E27FC236}">
                <a16:creationId xmlns:a16="http://schemas.microsoft.com/office/drawing/2014/main" id="{3BEA2E3C-8054-E50E-B66C-B55D7746292C}"/>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Page 2 of 8</a:t>
            </a:r>
          </a:p>
        </p:txBody>
      </p:sp>
    </p:spTree>
    <p:extLst>
      <p:ext uri="{BB962C8B-B14F-4D97-AF65-F5344CB8AC3E}">
        <p14:creationId xmlns:p14="http://schemas.microsoft.com/office/powerpoint/2010/main" val="429479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From Values to Action Learner Activity</a:t>
            </a:r>
          </a:p>
        </p:txBody>
      </p:sp>
      <p:sp>
        <p:nvSpPr>
          <p:cNvPr id="40" name="TextBox 39"/>
          <p:cNvSpPr txBox="1"/>
          <p:nvPr/>
        </p:nvSpPr>
        <p:spPr>
          <a:xfrm>
            <a:off x="179614" y="778991"/>
            <a:ext cx="7413171" cy="600164"/>
          </a:xfrm>
          <a:prstGeom prst="rect">
            <a:avLst/>
          </a:prstGeom>
          <a:noFill/>
        </p:spPr>
        <p:txBody>
          <a:bodyPr wrap="square" rtlCol="0">
            <a:spAutoFit/>
          </a:bodyPr>
          <a:lstStyle/>
          <a:p>
            <a:r>
              <a:rPr lang="en-US" sz="1100" dirty="0">
                <a:latin typeface="Source Sans Pro" panose="020B0503030403020204" pitchFamily="34" charset="0"/>
                <a:ea typeface="Source Sans Pro" panose="020B0503030403020204" pitchFamily="34" charset="0"/>
              </a:rPr>
              <a:t>How can we imagine the City of Madison’s Values guiding our daily work? What might these values look, sound, and/or feel like for you in your new role? If you need guidance, read through the list of questions beneath each value below – consider your position description and what efforts you might be working on in your new role.</a:t>
            </a:r>
          </a:p>
        </p:txBody>
      </p:sp>
      <p:pic>
        <p:nvPicPr>
          <p:cNvPr id="10" name="Picture 9" descr="Icon of a leaf." title="Stewardship Icon"/>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6661420" y="8261788"/>
            <a:ext cx="824230" cy="914400"/>
          </a:xfrm>
          <a:prstGeom prst="rect">
            <a:avLst/>
          </a:prstGeom>
        </p:spPr>
      </p:pic>
      <p:pic>
        <p:nvPicPr>
          <p:cNvPr id="11" name="Picture 10" descr="Icon of a cityscape. " title="Shared Prosperity Icon"/>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tretch>
            <a:fillRect/>
          </a:stretch>
        </p:blipFill>
        <p:spPr>
          <a:xfrm>
            <a:off x="6606630" y="6670777"/>
            <a:ext cx="986155" cy="914400"/>
          </a:xfrm>
          <a:prstGeom prst="rect">
            <a:avLst/>
          </a:prstGeom>
        </p:spPr>
      </p:pic>
      <p:pic>
        <p:nvPicPr>
          <p:cNvPr id="12" name="Picture 11" descr="Icon of the sun. " title="Well-Being Icon"/>
          <p:cNvPicPr/>
          <p:nvPr/>
        </p:nvPicPr>
        <p:blipFill>
          <a:blip r:embed="rId6">
            <a:extLst>
              <a:ext uri="{BEBA8EAE-BF5A-486C-A8C5-ECC9F3942E4B}">
                <a14:imgProps xmlns:a14="http://schemas.microsoft.com/office/drawing/2010/main">
                  <a14:imgLayer r:embed="rId7">
                    <a14:imgEffect>
                      <a14:sharpenSoften amount="50000"/>
                    </a14:imgEffect>
                  </a14:imgLayer>
                </a14:imgProps>
              </a:ext>
              <a:ext uri="{28A0092B-C50C-407E-A947-70E740481C1C}">
                <a14:useLocalDpi xmlns:a14="http://schemas.microsoft.com/office/drawing/2010/main" val="0"/>
              </a:ext>
            </a:extLst>
          </a:blip>
          <a:stretch>
            <a:fillRect/>
          </a:stretch>
        </p:blipFill>
        <p:spPr>
          <a:xfrm>
            <a:off x="6572520" y="5139816"/>
            <a:ext cx="1002030" cy="914400"/>
          </a:xfrm>
          <a:prstGeom prst="rect">
            <a:avLst/>
          </a:prstGeom>
        </p:spPr>
      </p:pic>
      <p:pic>
        <p:nvPicPr>
          <p:cNvPr id="13" name="Picture 12" descr="Icon of a scale. " title="Equity Icon"/>
          <p:cNvPicPr/>
          <p:nvPr/>
        </p:nvPicPr>
        <p:blipFill>
          <a:blip r:embed="rId8">
            <a:extLst>
              <a:ext uri="{BEBA8EAE-BF5A-486C-A8C5-ECC9F3942E4B}">
                <a14:imgProps xmlns:a14="http://schemas.microsoft.com/office/drawing/2010/main">
                  <a14:imgLayer r:embed="rId9">
                    <a14:imgEffect>
                      <a14:sharpenSoften amount="50000"/>
                    </a14:imgEffect>
                  </a14:imgLayer>
                </a14:imgProps>
              </a:ext>
              <a:ext uri="{28A0092B-C50C-407E-A947-70E740481C1C}">
                <a14:useLocalDpi xmlns:a14="http://schemas.microsoft.com/office/drawing/2010/main" val="0"/>
              </a:ext>
            </a:extLst>
          </a:blip>
          <a:stretch>
            <a:fillRect/>
          </a:stretch>
        </p:blipFill>
        <p:spPr>
          <a:xfrm>
            <a:off x="6484891" y="1722227"/>
            <a:ext cx="1161415" cy="914400"/>
          </a:xfrm>
          <a:prstGeom prst="rect">
            <a:avLst/>
          </a:prstGeom>
        </p:spPr>
      </p:pic>
      <p:pic>
        <p:nvPicPr>
          <p:cNvPr id="14" name="Picture 13" descr="Icon of two speech bubbles." title="Civic Engagement Icon"/>
          <p:cNvPicPr/>
          <p:nvPr/>
        </p:nvPicPr>
        <p:blipFill>
          <a:blip r:embed="rId10">
            <a:extLst>
              <a:ext uri="{BEBA8EAE-BF5A-486C-A8C5-ECC9F3942E4B}">
                <a14:imgProps xmlns:a14="http://schemas.microsoft.com/office/drawing/2010/main">
                  <a14:imgLayer r:embed="rId11">
                    <a14:imgEffect>
                      <a14:sharpenSoften amount="50000"/>
                    </a14:imgEffect>
                  </a14:imgLayer>
                </a14:imgProps>
              </a:ext>
              <a:ext uri="{28A0092B-C50C-407E-A947-70E740481C1C}">
                <a14:useLocalDpi xmlns:a14="http://schemas.microsoft.com/office/drawing/2010/main" val="0"/>
              </a:ext>
            </a:extLst>
          </a:blip>
          <a:stretch>
            <a:fillRect/>
          </a:stretch>
        </p:blipFill>
        <p:spPr>
          <a:xfrm>
            <a:off x="6572520" y="3545355"/>
            <a:ext cx="986155" cy="914400"/>
          </a:xfrm>
          <a:prstGeom prst="rect">
            <a:avLst/>
          </a:prstGeom>
        </p:spPr>
      </p:pic>
      <p:sp>
        <p:nvSpPr>
          <p:cNvPr id="9" name="Rectangle 8"/>
          <p:cNvSpPr/>
          <p:nvPr/>
        </p:nvSpPr>
        <p:spPr>
          <a:xfrm>
            <a:off x="179614" y="1542372"/>
            <a:ext cx="6575106" cy="8000460"/>
          </a:xfrm>
          <a:prstGeom prst="rect">
            <a:avLst/>
          </a:prstGeom>
        </p:spPr>
        <p:txBody>
          <a:bodyPr wrap="square">
            <a:spAutoFit/>
          </a:bodyPr>
          <a:lstStyle/>
          <a:p>
            <a:r>
              <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Equity: We are committed to fairness, justice, and equal outcomes for all.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will you consider who will benefit or burden from the service you provide to our community?</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will you involve those who stand to be impacted by your decisions?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Consider the privileges you bring to the table, and who else may need to be represented? </a:t>
            </a:r>
          </a:p>
          <a:p>
            <a:pPr marL="342900" marR="0" lvl="0" indent="-342900">
              <a:lnSpc>
                <a:spcPct val="107000"/>
              </a:lnSpc>
              <a:spcBef>
                <a:spcPts val="0"/>
              </a:spcBef>
              <a:spcAft>
                <a:spcPts val="0"/>
              </a:spcAft>
              <a:buFont typeface="Symbol" panose="05050102010706020507" pitchFamily="18" charset="2"/>
              <a:buChar char=""/>
            </a:pPr>
            <a:r>
              <a:rPr lang="en-US" sz="1100" i="1" dirty="0">
                <a:latin typeface="Source Sans Pro" panose="020B0503030403020204" pitchFamily="34" charset="0"/>
                <a:ea typeface="Source Sans Pro" panose="020B0503030403020204" pitchFamily="34" charset="0"/>
                <a:cs typeface="Times New Roman" panose="02020603050405020304" pitchFamily="18" charset="0"/>
              </a:rPr>
              <a:t>Example: Equity looks like considering all in your decision making, including those who are different from you.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p>
          <a:p>
            <a:pPr>
              <a:lnSpc>
                <a:spcPct val="107000"/>
              </a:lnSpc>
            </a:pP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r>
              <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Civic Engagement: We believe in transparency, openness, and inclusivity. We will protect freedom of expression and engagement.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will you ensure you include stakeholder engagement and public participation?</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In what ways will you hold yourself accountable to taking action on stakeholder input?</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Name 3-5 ways you could report out to stakeholders (internal and external)?</a:t>
            </a: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r>
              <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Well-Being: We are committed to creating a community where all can thrive and feel safe.</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What does it look like, sound like, and feel like to commit to your wellbeing in the workplace?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In what ways can you imagine contributing to a safe work environment for all? </a:t>
            </a: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r>
              <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Shared Prosperity: We are dedicated to creating a community where all are able to achieve economic success and social mobility.</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will you know if anyone in our community is better off as a result of the service you provide?</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In what ways can you tell the story of how your service impacted folks in the community?</a:t>
            </a:r>
            <a:r>
              <a:rPr lang="en-US" sz="1100" i="1" dirty="0">
                <a:latin typeface="Source Sans Pro" panose="020B0503030403020204" pitchFamily="34" charset="0"/>
                <a:ea typeface="Source Sans Pro" panose="020B0503030403020204" pitchFamily="34" charset="0"/>
                <a:cs typeface="Times New Roman" panose="02020603050405020304" pitchFamily="18" charset="0"/>
              </a:rPr>
              <a:t> Consider qualitative and quantitative information.</a:t>
            </a:r>
            <a:r>
              <a:rPr lang="en-US" sz="1100" dirty="0">
                <a:latin typeface="Source Sans Pro" panose="020B0503030403020204" pitchFamily="34" charset="0"/>
                <a:ea typeface="Source Sans Pro" panose="020B0503030403020204" pitchFamily="34" charset="0"/>
                <a:cs typeface="Times New Roman" panose="02020603050405020304" pitchFamily="18" charset="0"/>
              </a:rPr>
              <a:t> </a:t>
            </a: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 </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a:p>
            <a:r>
              <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Stewardship: We will care about our natural, economic, fiscal, and social resources.</a:t>
            </a:r>
            <a:r>
              <a:rPr lang="en-US" sz="1400" b="1" i="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rPr>
              <a:t> </a:t>
            </a:r>
            <a:endParaRPr lang="en-US" sz="1400" b="1" dirty="0">
              <a:solidFill>
                <a:schemeClr val="accent1"/>
              </a:solidFill>
              <a:latin typeface="Source Sans Pro" panose="020B0503030403020204" pitchFamily="34" charset="0"/>
              <a:ea typeface="Source Sans Pro" panose="020B0503030403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can you imagine doing your job in the most sustainable way?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Source Sans Pro" panose="020B0503030403020204" pitchFamily="34" charset="0"/>
                <a:ea typeface="Source Sans Pro" panose="020B0503030403020204" pitchFamily="34" charset="0"/>
                <a:cs typeface="Times New Roman" panose="02020603050405020304" pitchFamily="18" charset="0"/>
              </a:rPr>
              <a:t>How will you hold yourself accountable to stay on track – both in time and budget – for the service you provide? </a:t>
            </a:r>
          </a:p>
          <a:p>
            <a:pPr>
              <a:lnSpc>
                <a:spcPct val="107000"/>
              </a:lnSpc>
            </a:pPr>
            <a:r>
              <a:rPr lang="en-US" sz="1100" b="1" i="1" dirty="0">
                <a:latin typeface="Source Sans Pro" panose="020B0503030403020204" pitchFamily="34" charset="0"/>
                <a:ea typeface="Source Sans Pro" panose="020B0503030403020204" pitchFamily="34" charset="0"/>
                <a:cs typeface="Times New Roman" panose="02020603050405020304" pitchFamily="18" charset="0"/>
              </a:rPr>
              <a:t>Notes:</a:t>
            </a:r>
            <a:endParaRPr lang="en-US" sz="1100" dirty="0">
              <a:latin typeface="Source Sans Pro" panose="020B0503030403020204" pitchFamily="34" charset="0"/>
              <a:ea typeface="Source Sans Pro" panose="020B0503030403020204" pitchFamily="34" charset="0"/>
              <a:cs typeface="Times New Roman" panose="02020603050405020304" pitchFamily="18" charset="0"/>
            </a:endParaRPr>
          </a:p>
        </p:txBody>
      </p:sp>
      <p:cxnSp>
        <p:nvCxnSpPr>
          <p:cNvPr id="16" name="Straight Connector 15">
            <a:extLst>
              <a:ext uri="{C183D7F6-B498-43B3-948B-1728B52AA6E4}">
                <adec:decorative xmlns:adec="http://schemas.microsoft.com/office/drawing/2017/decorative" val="1"/>
              </a:ext>
            </a:extLst>
          </p:cNvPr>
          <p:cNvCxnSpPr/>
          <p:nvPr/>
        </p:nvCxnSpPr>
        <p:spPr>
          <a:xfrm flipV="1">
            <a:off x="230414" y="1435100"/>
            <a:ext cx="730603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C183D7F6-B498-43B3-948B-1728B52AA6E4}">
                <adec:decorative xmlns:adec="http://schemas.microsoft.com/office/drawing/2017/decorative" val="1"/>
              </a:ext>
            </a:extLst>
          </p:cNvPr>
          <p:cNvSpPr/>
          <p:nvPr/>
        </p:nvSpPr>
        <p:spPr>
          <a:xfrm>
            <a:off x="217713" y="2852527"/>
            <a:ext cx="7362371" cy="5486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5" name="Flowchart: Alternate Process 4">
            <a:extLst>
              <a:ext uri="{FF2B5EF4-FFF2-40B4-BE49-F238E27FC236}">
                <a16:creationId xmlns:a16="http://schemas.microsoft.com/office/drawing/2014/main" id="{163CA27A-3B2D-75D0-1CE8-906C1C249DDB}"/>
              </a:ext>
            </a:extLst>
          </p:cNvPr>
          <p:cNvSpPr/>
          <p:nvPr/>
        </p:nvSpPr>
        <p:spPr>
          <a:xfrm>
            <a:off x="3384922" y="9725151"/>
            <a:ext cx="1002556" cy="285122"/>
          </a:xfrm>
          <a:prstGeom prst="flowChartAlternateProcess">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Source Sans Pro" panose="020B0503030403020204" pitchFamily="34" charset="0"/>
                <a:ea typeface="Source Sans Pro" panose="020B0503030403020204" pitchFamily="34" charset="0"/>
              </a:rPr>
              <a:t>Page 3 of 8</a:t>
            </a:r>
          </a:p>
        </p:txBody>
      </p:sp>
      <p:sp>
        <p:nvSpPr>
          <p:cNvPr id="17" name="Rectangle 16">
            <a:extLst>
              <a:ext uri="{C183D7F6-B498-43B3-948B-1728B52AA6E4}">
                <adec:decorative xmlns:adec="http://schemas.microsoft.com/office/drawing/2017/decorative" val="1"/>
              </a:ext>
            </a:extLst>
          </p:cNvPr>
          <p:cNvSpPr/>
          <p:nvPr/>
        </p:nvSpPr>
        <p:spPr>
          <a:xfrm>
            <a:off x="217713" y="4527676"/>
            <a:ext cx="7362371" cy="5486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18" name="Rectangle 17">
            <a:extLst>
              <a:ext uri="{C183D7F6-B498-43B3-948B-1728B52AA6E4}">
                <adec:decorative xmlns:adec="http://schemas.microsoft.com/office/drawing/2017/decorative" val="1"/>
              </a:ext>
            </a:extLst>
          </p:cNvPr>
          <p:cNvSpPr/>
          <p:nvPr/>
        </p:nvSpPr>
        <p:spPr>
          <a:xfrm>
            <a:off x="217713" y="6041516"/>
            <a:ext cx="7362371" cy="5486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19" name="Rectangle 18">
            <a:extLst>
              <a:ext uri="{C183D7F6-B498-43B3-948B-1728B52AA6E4}">
                <adec:decorative xmlns:adec="http://schemas.microsoft.com/office/drawing/2017/decorative" val="1"/>
              </a:ext>
            </a:extLst>
          </p:cNvPr>
          <p:cNvSpPr/>
          <p:nvPr/>
        </p:nvSpPr>
        <p:spPr>
          <a:xfrm>
            <a:off x="217714" y="7716665"/>
            <a:ext cx="7362371" cy="5486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20" name="Rectangle 19">
            <a:extLst>
              <a:ext uri="{C183D7F6-B498-43B3-948B-1728B52AA6E4}">
                <adec:decorative xmlns:adec="http://schemas.microsoft.com/office/drawing/2017/decorative" val="1"/>
              </a:ext>
            </a:extLst>
          </p:cNvPr>
          <p:cNvSpPr/>
          <p:nvPr/>
        </p:nvSpPr>
        <p:spPr>
          <a:xfrm>
            <a:off x="217714" y="9217296"/>
            <a:ext cx="7362371" cy="5486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177958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EBAB1-8267-227B-4887-268340B8533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63C19F9-2B40-58AF-5A79-68EC4466A038}"/>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DAAB8690-D793-A63F-E26C-DCA3BC37CF70}"/>
              </a:ext>
            </a:extLst>
          </p:cNvPr>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Team Development Toolkit: Forming</a:t>
            </a:r>
          </a:p>
        </p:txBody>
      </p:sp>
      <p:pic>
        <p:nvPicPr>
          <p:cNvPr id="5" name="Picture 4" descr="Forming, Storming, Norming, Performing, Adjourning - Stages of Team Development Overview.">
            <a:extLst>
              <a:ext uri="{FF2B5EF4-FFF2-40B4-BE49-F238E27FC236}">
                <a16:creationId xmlns:a16="http://schemas.microsoft.com/office/drawing/2014/main" id="{0CDD50A7-B6EB-2190-631C-9CA8F658CD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787" y="891278"/>
            <a:ext cx="4927600" cy="980593"/>
          </a:xfrm>
          <a:prstGeom prst="rect">
            <a:avLst/>
          </a:prstGeom>
        </p:spPr>
      </p:pic>
      <p:graphicFrame>
        <p:nvGraphicFramePr>
          <p:cNvPr id="6" name="Table 5">
            <a:extLst>
              <a:ext uri="{FF2B5EF4-FFF2-40B4-BE49-F238E27FC236}">
                <a16:creationId xmlns:a16="http://schemas.microsoft.com/office/drawing/2014/main" id="{42618171-F97B-A061-D7D1-49B530114D5D}"/>
              </a:ext>
            </a:extLst>
          </p:cNvPr>
          <p:cNvGraphicFramePr>
            <a:graphicFrameLocks noGrp="1"/>
          </p:cNvGraphicFramePr>
          <p:nvPr>
            <p:extLst>
              <p:ext uri="{D42A27DB-BD31-4B8C-83A1-F6EECF244321}">
                <p14:modId xmlns:p14="http://schemas.microsoft.com/office/powerpoint/2010/main" val="114495369"/>
              </p:ext>
            </p:extLst>
          </p:nvPr>
        </p:nvGraphicFramePr>
        <p:xfrm>
          <a:off x="230414" y="1968376"/>
          <a:ext cx="7262585" cy="7772400"/>
        </p:xfrm>
        <a:graphic>
          <a:graphicData uri="http://schemas.openxmlformats.org/drawingml/2006/table">
            <a:tbl>
              <a:tblPr firstCol="1" bandRow="1">
                <a:tableStyleId>{5C22544A-7EE6-4342-B048-85BDC9FD1C3A}</a:tableStyleId>
              </a:tblPr>
              <a:tblGrid>
                <a:gridCol w="1389920">
                  <a:extLst>
                    <a:ext uri="{9D8B030D-6E8A-4147-A177-3AD203B41FA5}">
                      <a16:colId xmlns:a16="http://schemas.microsoft.com/office/drawing/2014/main" val="310376736"/>
                    </a:ext>
                  </a:extLst>
                </a:gridCol>
                <a:gridCol w="2935996">
                  <a:extLst>
                    <a:ext uri="{9D8B030D-6E8A-4147-A177-3AD203B41FA5}">
                      <a16:colId xmlns:a16="http://schemas.microsoft.com/office/drawing/2014/main" val="3928223836"/>
                    </a:ext>
                  </a:extLst>
                </a:gridCol>
                <a:gridCol w="2936669">
                  <a:extLst>
                    <a:ext uri="{9D8B030D-6E8A-4147-A177-3AD203B41FA5}">
                      <a16:colId xmlns:a16="http://schemas.microsoft.com/office/drawing/2014/main" val="640401485"/>
                    </a:ext>
                  </a:extLst>
                </a:gridCol>
              </a:tblGrid>
              <a:tr h="731520">
                <a:tc>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400" kern="100" dirty="0">
                          <a:effectLst/>
                          <a:latin typeface="Source Sans Pro" panose="020B0503030403020204" pitchFamily="34" charset="0"/>
                          <a:ea typeface="Source Sans Pro" panose="020B0503030403020204" pitchFamily="34" charset="0"/>
                        </a:rPr>
                        <a:t>Definition</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200" kern="100" dirty="0">
                          <a:effectLst/>
                          <a:latin typeface="Source Sans Pro" panose="020B0503030403020204" pitchFamily="34" charset="0"/>
                          <a:ea typeface="Source Sans Pro" panose="020B0503030403020204" pitchFamily="34" charset="0"/>
                        </a:rPr>
                        <a:t>The team meets and learns about the challenges and opportunities and agrees on goals and processes. The team members behave independently. The team gets to know one another and starts to establish working patterns.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784132571"/>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Current State &amp; Future Stage Goals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a:lnSpc>
                          <a:spcPct val="100000"/>
                        </a:lnSpc>
                        <a:spcAft>
                          <a:spcPts val="800"/>
                        </a:spcAft>
                        <a:buNone/>
                      </a:pPr>
                      <a:r>
                        <a:rPr lang="en-US" sz="1200" kern="100" dirty="0">
                          <a:effectLst/>
                          <a:latin typeface="Source Sans Pro" panose="020B0503030403020204" pitchFamily="34" charset="0"/>
                          <a:ea typeface="Source Sans Pro" panose="020B0503030403020204" pitchFamily="34" charset="0"/>
                        </a:rPr>
                        <a:t>Build relationships, establish clarity, and set expectations.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1297190773"/>
                  </a:ext>
                </a:extLst>
              </a:tr>
              <a:tr h="10058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Looks, Sounds, Feels Like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Anxiety </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Politeness </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Slower productivity  </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Many questions </a:t>
                      </a:r>
                    </a:p>
                    <a:p>
                      <a:pPr marL="171450" marR="0" lvl="0" indent="-171450">
                        <a:lnSpc>
                          <a:spcPct val="100000"/>
                        </a:lnSpc>
                        <a:spcAft>
                          <a:spcPts val="80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Messy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a:txBody>
                    <a:bodyPr/>
                    <a:lstStyle/>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Impatient </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Excitement </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Eagerness </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Cautious </a:t>
                      </a:r>
                      <a:endParaRPr lang="en-US" sz="1200" kern="100" dirty="0">
                        <a:effectLst/>
                        <a:latin typeface="Source Sans Pro" panose="020B0503030403020204" pitchFamily="34" charset="0"/>
                        <a:ea typeface="Aptos" panose="020B0004020202020204" pitchFamily="34" charset="0"/>
                        <a:cs typeface="Times New Roman" panose="02020603050405020304" pitchFamily="18" charset="0"/>
                      </a:endParaRPr>
                    </a:p>
                  </a:txBody>
                  <a:tcPr marL="67086" marR="67086" marT="0" marB="0" anchor="ctr"/>
                </a:tc>
                <a:extLst>
                  <a:ext uri="{0D108BD9-81ED-4DB2-BD59-A6C34878D82A}">
                    <a16:rowId xmlns:a16="http://schemas.microsoft.com/office/drawing/2014/main" val="608924097"/>
                  </a:ext>
                </a:extLst>
              </a:tr>
              <a:tr h="10058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Tips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171450" marR="0" lvl="0" indent="-171450">
                        <a:lnSpc>
                          <a:spcPct val="100000"/>
                        </a:lnSpc>
                        <a:spcAft>
                          <a:spcPts val="800"/>
                        </a:spcAft>
                        <a:buFont typeface="Arial" panose="020B0604020202020204" pitchFamily="34" charset="0"/>
                        <a:buChar char="•"/>
                      </a:pPr>
                      <a:r>
                        <a:rPr lang="en-US" sz="1200" kern="100" dirty="0">
                          <a:effectLst/>
                          <a:latin typeface="Source Sans Pro" panose="020B0503030403020204" pitchFamily="34" charset="0"/>
                          <a:ea typeface="Source Sans Pro" panose="020B0503030403020204" pitchFamily="34" charset="0"/>
                        </a:rPr>
                        <a:t>Create a space where people feel safe to be themselves and don’t have to worry about without judgement.  </a:t>
                      </a:r>
                    </a:p>
                    <a:p>
                      <a:pPr marL="171450" marR="0" lvl="0" indent="-171450">
                        <a:lnSpc>
                          <a:spcPct val="100000"/>
                        </a:lnSpc>
                        <a:spcAft>
                          <a:spcPts val="800"/>
                        </a:spcAft>
                        <a:buFont typeface="Arial" panose="020B0604020202020204" pitchFamily="34" charset="0"/>
                        <a:buChar char="•"/>
                      </a:pPr>
                      <a:r>
                        <a:rPr lang="en-US" sz="1200" kern="100" dirty="0">
                          <a:effectLst/>
                          <a:latin typeface="Source Sans Pro" panose="020B0503030403020204" pitchFamily="34" charset="0"/>
                          <a:ea typeface="Source Sans Pro" panose="020B0503030403020204" pitchFamily="34" charset="0"/>
                        </a:rPr>
                        <a:t>Facilitate exercises that can help the team get to know each other, clarify roles and expectations and build relationships that will help the team succeed.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2148288172"/>
                  </a:ext>
                </a:extLst>
              </a:tr>
              <a:tr h="128016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Actions by Stage</a:t>
                      </a:r>
                    </a:p>
                  </a:txBody>
                  <a:tcPr marL="67086" marR="67086" marT="0" marB="0" anchor="ctr">
                    <a:solidFill>
                      <a:srgbClr val="065D8C"/>
                    </a:solidFill>
                  </a:tcPr>
                </a:tc>
                <a:tc gridSpan="2">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u="sng" kern="100" dirty="0">
                          <a:effectLst/>
                          <a:latin typeface="Source Sans Pro" panose="020B0503030403020204" pitchFamily="34" charset="0"/>
                          <a:ea typeface="Source Sans Pro" panose="020B0503030403020204" pitchFamily="34" charset="0"/>
                          <a:hlinkClick r:id="rId3"/>
                        </a:rPr>
                        <a:t>Team Meeting Agenda Template</a:t>
                      </a:r>
                      <a:r>
                        <a:rPr lang="en-US" sz="1200" kern="100" dirty="0">
                          <a:effectLst/>
                          <a:latin typeface="Source Sans Pro" panose="020B0503030403020204" pitchFamily="34" charset="0"/>
                          <a:ea typeface="Source Sans Pro" panose="020B0503030403020204" pitchFamily="34" charset="0"/>
                        </a:rPr>
                        <a:t> </a:t>
                      </a:r>
                    </a:p>
                    <a:p>
                      <a:pPr marL="628650" marR="0" lvl="1" indent="-171450">
                        <a:lnSpc>
                          <a:spcPct val="100000"/>
                        </a:lnSpc>
                        <a:spcAft>
                          <a:spcPts val="0"/>
                        </a:spcAft>
                        <a:buSzPts val="1000"/>
                        <a:buFont typeface="Arial" panose="020B0604020202020204" pitchFamily="34" charset="0"/>
                        <a:buChar char="•"/>
                        <a:tabLst>
                          <a:tab pos="685800" algn="l"/>
                        </a:tabLst>
                      </a:pPr>
                      <a:r>
                        <a:rPr lang="en-US" sz="1200" kern="100" dirty="0">
                          <a:effectLst/>
                          <a:latin typeface="Source Sans Pro" panose="020B0503030403020204" pitchFamily="34" charset="0"/>
                          <a:ea typeface="Source Sans Pro" panose="020B0503030403020204" pitchFamily="34" charset="0"/>
                        </a:rPr>
                        <a:t>Use this to facilitate your team discussions and increase meeting effectiveness.</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u="sng" kern="100" dirty="0">
                          <a:effectLst/>
                          <a:latin typeface="Source Sans Pro" panose="020B0503030403020204" pitchFamily="34" charset="0"/>
                          <a:ea typeface="Source Sans Pro" panose="020B0503030403020204" pitchFamily="34" charset="0"/>
                          <a:hlinkClick r:id="rId4"/>
                        </a:rPr>
                        <a:t>Create Team Agreements</a:t>
                      </a:r>
                      <a:endParaRPr lang="en-US" sz="1200" kern="100" dirty="0">
                        <a:effectLst/>
                        <a:latin typeface="Source Sans Pro" panose="020B0503030403020204" pitchFamily="34" charset="0"/>
                        <a:ea typeface="Source Sans Pro" panose="020B0503030403020204" pitchFamily="34" charset="0"/>
                      </a:endParaRPr>
                    </a:p>
                    <a:p>
                      <a:pPr marL="171450" marR="0" lvl="0" indent="-171450">
                        <a:lnSpc>
                          <a:spcPct val="100000"/>
                        </a:lnSpc>
                        <a:spcAft>
                          <a:spcPts val="0"/>
                        </a:spcAft>
                        <a:buSzPts val="1000"/>
                        <a:buFont typeface="Arial" panose="020B0604020202020204" pitchFamily="34" charset="0"/>
                        <a:buChar char="•"/>
                        <a:tabLst>
                          <a:tab pos="228600" algn="l"/>
                        </a:tabLst>
                      </a:pPr>
                      <a:r>
                        <a:rPr lang="en-US" sz="1200" u="sng" kern="100" dirty="0">
                          <a:effectLst/>
                          <a:latin typeface="Source Sans Pro" panose="020B0503030403020204" pitchFamily="34" charset="0"/>
                          <a:ea typeface="Source Sans Pro" panose="020B0503030403020204" pitchFamily="34" charset="0"/>
                          <a:hlinkClick r:id="rId5"/>
                        </a:rPr>
                        <a:t>DISC, MBTI, StrengthsFinder </a:t>
                      </a:r>
                      <a:endParaRPr lang="en-US" sz="1200" kern="100" dirty="0">
                        <a:effectLst/>
                        <a:latin typeface="Source Sans Pro" panose="020B0503030403020204" pitchFamily="34" charset="0"/>
                        <a:ea typeface="Source Sans Pro" panose="020B0503030403020204" pitchFamily="34" charset="0"/>
                      </a:endParaRPr>
                    </a:p>
                    <a:p>
                      <a:pPr marL="628650" marR="0" lvl="1" indent="-171450">
                        <a:lnSpc>
                          <a:spcPct val="100000"/>
                        </a:lnSpc>
                        <a:spcAft>
                          <a:spcPts val="0"/>
                        </a:spcAft>
                        <a:buSzPts val="1000"/>
                        <a:buFont typeface="Arial" panose="020B0604020202020204" pitchFamily="34" charset="0"/>
                        <a:buChar char="•"/>
                        <a:tabLst>
                          <a:tab pos="685800" algn="l"/>
                        </a:tabLst>
                      </a:pPr>
                      <a:r>
                        <a:rPr lang="en-US" sz="1200" kern="100" dirty="0">
                          <a:effectLst/>
                          <a:latin typeface="Source Sans Pro" panose="020B0503030403020204" pitchFamily="34" charset="0"/>
                          <a:ea typeface="Source Sans Pro" panose="020B0503030403020204" pitchFamily="34" charset="0"/>
                        </a:rPr>
                        <a:t>Learn and appreciate your own strengths and how to help the team.</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3441620593"/>
                  </a:ext>
                </a:extLst>
              </a:tr>
              <a:tr h="310896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rPr>
                        <a:t>Notes</a:t>
                      </a:r>
                    </a:p>
                  </a:txBody>
                  <a:tcPr marL="67086" marR="67086" marT="0" marB="0" anchor="ctr">
                    <a:solidFill>
                      <a:srgbClr val="065D8C"/>
                    </a:solidFill>
                  </a:tcPr>
                </a:tc>
                <a:tc gridSpan="2">
                  <a:txBody>
                    <a:bodyPr/>
                    <a:lstStyle/>
                    <a:p>
                      <a:pPr marL="0" marR="0" lvl="0" indent="-213375">
                        <a:lnSpc>
                          <a:spcPct val="100000"/>
                        </a:lnSpc>
                        <a:spcAft>
                          <a:spcPts val="800"/>
                        </a:spcAft>
                        <a:buSzPts val="1000"/>
                        <a:buFont typeface="Courier New" panose="02070309020205020404" pitchFamily="49" charset="0"/>
                        <a:buNone/>
                        <a:tabLst>
                          <a:tab pos="685800" algn="l"/>
                        </a:tabLst>
                      </a:pPr>
                      <a:endParaRPr lang="en-US" sz="11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4239186389"/>
                  </a:ext>
                </a:extLst>
              </a:tr>
            </a:tbl>
          </a:graphicData>
        </a:graphic>
      </p:graphicFrame>
      <p:sp>
        <p:nvSpPr>
          <p:cNvPr id="8" name="Rectangle: Rounded Corners 7">
            <a:extLst>
              <a:ext uri="{FF2B5EF4-FFF2-40B4-BE49-F238E27FC236}">
                <a16:creationId xmlns:a16="http://schemas.microsoft.com/office/drawing/2014/main" id="{6CEE730A-51D1-E068-763F-85C511A33333}"/>
              </a:ext>
              <a:ext uri="{C183D7F6-B498-43B3-948B-1728B52AA6E4}">
                <adec:decorative xmlns:adec="http://schemas.microsoft.com/office/drawing/2017/decorative" val="1"/>
              </a:ext>
            </a:extLst>
          </p:cNvPr>
          <p:cNvSpPr/>
          <p:nvPr/>
        </p:nvSpPr>
        <p:spPr>
          <a:xfrm>
            <a:off x="1306787" y="891278"/>
            <a:ext cx="1030013" cy="980593"/>
          </a:xfrm>
          <a:prstGeom prst="round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099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E7C65-DDA3-3C53-37E6-C8865BFCCA8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06F2B4D-0297-D4A8-6F20-3598F372F0EC}"/>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D959C220-6923-5CD7-1D6B-21F06F2B9546}"/>
              </a:ext>
            </a:extLst>
          </p:cNvPr>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Team Development Toolkit: Storming</a:t>
            </a:r>
          </a:p>
        </p:txBody>
      </p:sp>
      <p:pic>
        <p:nvPicPr>
          <p:cNvPr id="5" name="Picture 4" descr="Forming, Storming, Norming, Performing, Adjourning - Stages of Team Development Overview.">
            <a:extLst>
              <a:ext uri="{FF2B5EF4-FFF2-40B4-BE49-F238E27FC236}">
                <a16:creationId xmlns:a16="http://schemas.microsoft.com/office/drawing/2014/main" id="{0F2184CD-DE5E-1C6D-0955-033D647142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787" y="891278"/>
            <a:ext cx="4927600" cy="980593"/>
          </a:xfrm>
          <a:prstGeom prst="rect">
            <a:avLst/>
          </a:prstGeom>
        </p:spPr>
      </p:pic>
      <p:graphicFrame>
        <p:nvGraphicFramePr>
          <p:cNvPr id="6" name="Table 5">
            <a:extLst>
              <a:ext uri="{FF2B5EF4-FFF2-40B4-BE49-F238E27FC236}">
                <a16:creationId xmlns:a16="http://schemas.microsoft.com/office/drawing/2014/main" id="{335DCCA2-9940-D652-72A5-60720AA3E42A}"/>
              </a:ext>
            </a:extLst>
          </p:cNvPr>
          <p:cNvGraphicFramePr>
            <a:graphicFrameLocks noGrp="1"/>
          </p:cNvGraphicFramePr>
          <p:nvPr>
            <p:extLst>
              <p:ext uri="{D42A27DB-BD31-4B8C-83A1-F6EECF244321}">
                <p14:modId xmlns:p14="http://schemas.microsoft.com/office/powerpoint/2010/main" val="3768890355"/>
              </p:ext>
            </p:extLst>
          </p:nvPr>
        </p:nvGraphicFramePr>
        <p:xfrm>
          <a:off x="230414" y="1968376"/>
          <a:ext cx="7262585" cy="7863840"/>
        </p:xfrm>
        <a:graphic>
          <a:graphicData uri="http://schemas.openxmlformats.org/drawingml/2006/table">
            <a:tbl>
              <a:tblPr firstCol="1" bandRow="1">
                <a:tableStyleId>{5C22544A-7EE6-4342-B048-85BDC9FD1C3A}</a:tableStyleId>
              </a:tblPr>
              <a:tblGrid>
                <a:gridCol w="1389920">
                  <a:extLst>
                    <a:ext uri="{9D8B030D-6E8A-4147-A177-3AD203B41FA5}">
                      <a16:colId xmlns:a16="http://schemas.microsoft.com/office/drawing/2014/main" val="310376736"/>
                    </a:ext>
                  </a:extLst>
                </a:gridCol>
                <a:gridCol w="2935996">
                  <a:extLst>
                    <a:ext uri="{9D8B030D-6E8A-4147-A177-3AD203B41FA5}">
                      <a16:colId xmlns:a16="http://schemas.microsoft.com/office/drawing/2014/main" val="3928223836"/>
                    </a:ext>
                  </a:extLst>
                </a:gridCol>
                <a:gridCol w="2936669">
                  <a:extLst>
                    <a:ext uri="{9D8B030D-6E8A-4147-A177-3AD203B41FA5}">
                      <a16:colId xmlns:a16="http://schemas.microsoft.com/office/drawing/2014/main" val="640401485"/>
                    </a:ext>
                  </a:extLst>
                </a:gridCol>
              </a:tblGrid>
              <a:tr h="731520">
                <a:tc>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400" kern="100" dirty="0">
                          <a:effectLst/>
                          <a:latin typeface="Source Sans Pro" panose="020B0503030403020204" pitchFamily="34" charset="0"/>
                          <a:ea typeface="Source Sans Pro" panose="020B0503030403020204" pitchFamily="34" charset="0"/>
                        </a:rPr>
                        <a:t>Definition</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200" kern="100" dirty="0">
                          <a:effectLst/>
                          <a:latin typeface="Source Sans Pro" panose="020B0503030403020204" pitchFamily="34" charset="0"/>
                          <a:ea typeface="Source Sans Pro" panose="020B0503030403020204" pitchFamily="34" charset="0"/>
                        </a:rPr>
                        <a:t>Interpersonal conflicts can arise as the team grows accustomed to how everyone works. Members start to communicate feelings but still view themselves as individuals rather than part of the team. They may resist control by group leaders.</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784132571"/>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Current State &amp; Future Stage Goals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a:lnSpc>
                          <a:spcPct val="100000"/>
                        </a:lnSpc>
                        <a:spcAft>
                          <a:spcPts val="800"/>
                        </a:spcAft>
                        <a:buNone/>
                      </a:pPr>
                      <a:r>
                        <a:rPr lang="en-US" sz="1200" kern="100" dirty="0">
                          <a:effectLst/>
                          <a:latin typeface="Source Sans Pro" panose="020B0503030403020204" pitchFamily="34" charset="0"/>
                          <a:ea typeface="Source Sans Pro" panose="020B0503030403020204" pitchFamily="34" charset="0"/>
                        </a:rPr>
                        <a:t>Navigate conflict, improve communication, and build trust.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1297190773"/>
                  </a:ext>
                </a:extLst>
              </a:tr>
              <a:tr h="10058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Looks, Sounds, Feels Like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Conflict</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Competition</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Disagreements</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Frustration</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Tension</a:t>
                      </a:r>
                    </a:p>
                  </a:txBody>
                  <a:tcPr marL="67086" marR="67086" marT="0" marB="0" anchor="ctr"/>
                </a:tc>
                <a:tc>
                  <a:txBody>
                    <a:bodyPr/>
                    <a:lstStyle/>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Doubt</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Arguments</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Power struggles</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Gossip</a:t>
                      </a:r>
                    </a:p>
                  </a:txBody>
                  <a:tcPr marL="67086" marR="67086" marT="0" marB="0" anchor="ctr"/>
                </a:tc>
                <a:extLst>
                  <a:ext uri="{0D108BD9-81ED-4DB2-BD59-A6C34878D82A}">
                    <a16:rowId xmlns:a16="http://schemas.microsoft.com/office/drawing/2014/main" val="608924097"/>
                  </a:ext>
                </a:extLst>
              </a:tr>
              <a:tr h="10058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Tips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u="none" kern="1200" dirty="0">
                          <a:solidFill>
                            <a:schemeClr val="dk1"/>
                          </a:solidFill>
                          <a:effectLst/>
                          <a:latin typeface="Source Sans Pro" panose="020B0503030403020204" pitchFamily="34" charset="0"/>
                          <a:ea typeface="Source Sans Pro" panose="020B0503030403020204" pitchFamily="34" charset="0"/>
                          <a:cs typeface="+mn-cs"/>
                        </a:rPr>
                        <a:t>Agree on how to</a:t>
                      </a:r>
                      <a:r>
                        <a:rPr lang="en-US" sz="1200" b="1" u="none" kern="1200" dirty="0">
                          <a:solidFill>
                            <a:schemeClr val="dk1"/>
                          </a:solidFill>
                          <a:effectLst/>
                          <a:latin typeface="Source Sans Pro" panose="020B0503030403020204" pitchFamily="34" charset="0"/>
                          <a:ea typeface="Source Sans Pro" panose="020B0503030403020204" pitchFamily="34" charset="0"/>
                          <a:cs typeface="+mn-cs"/>
                        </a:rPr>
                        <a:t> handle conflict productively</a:t>
                      </a:r>
                      <a:r>
                        <a:rPr lang="en-US" sz="1200" u="none" kern="1200" dirty="0">
                          <a:solidFill>
                            <a:schemeClr val="dk1"/>
                          </a:solidFill>
                          <a:effectLst/>
                          <a:latin typeface="Source Sans Pro" panose="020B0503030403020204" pitchFamily="34" charset="0"/>
                          <a:ea typeface="Source Sans Pro" panose="020B0503030403020204" pitchFamily="34" charset="0"/>
                          <a:cs typeface="+mn-cs"/>
                        </a:rPr>
                        <a:t> as a team, focusing on the problem and not the person. </a:t>
                      </a:r>
                    </a:p>
                    <a:p>
                      <a:pPr marL="171450" lvl="0" indent="-171450">
                        <a:buFont typeface="Arial" panose="020B0604020202020204" pitchFamily="34" charset="0"/>
                        <a:buChar char="•"/>
                      </a:pPr>
                      <a:r>
                        <a:rPr lang="en-US" sz="1200" u="none" kern="1200" dirty="0">
                          <a:solidFill>
                            <a:schemeClr val="dk1"/>
                          </a:solidFill>
                          <a:effectLst/>
                          <a:latin typeface="Source Sans Pro" panose="020B0503030403020204" pitchFamily="34" charset="0"/>
                          <a:ea typeface="Source Sans Pro" panose="020B0503030403020204" pitchFamily="34" charset="0"/>
                          <a:cs typeface="+mn-cs"/>
                        </a:rPr>
                        <a:t>Surface issues, </a:t>
                      </a:r>
                      <a:r>
                        <a:rPr lang="en-US" sz="1200" b="1" u="none" kern="1200" dirty="0">
                          <a:solidFill>
                            <a:schemeClr val="dk1"/>
                          </a:solidFill>
                          <a:effectLst/>
                          <a:latin typeface="Source Sans Pro" panose="020B0503030403020204" pitchFamily="34" charset="0"/>
                          <a:ea typeface="Source Sans Pro" panose="020B0503030403020204" pitchFamily="34" charset="0"/>
                          <a:cs typeface="+mn-cs"/>
                        </a:rPr>
                        <a:t>create solutions</a:t>
                      </a:r>
                      <a:r>
                        <a:rPr lang="en-US" sz="1200" u="none" kern="1200" dirty="0">
                          <a:solidFill>
                            <a:schemeClr val="dk1"/>
                          </a:solidFill>
                          <a:effectLst/>
                          <a:latin typeface="Source Sans Pro" panose="020B0503030403020204" pitchFamily="34" charset="0"/>
                          <a:ea typeface="Source Sans Pro" panose="020B0503030403020204" pitchFamily="34" charset="0"/>
                          <a:cs typeface="+mn-cs"/>
                        </a:rPr>
                        <a:t> and learn from different ways of doing things. </a:t>
                      </a:r>
                    </a:p>
                    <a:p>
                      <a:pPr marL="171450" indent="-171450">
                        <a:buFont typeface="Arial" panose="020B0604020202020204" pitchFamily="34" charset="0"/>
                        <a:buChar char="•"/>
                      </a:pPr>
                      <a:r>
                        <a:rPr lang="en-US" sz="1200" b="1" u="none" kern="1200" dirty="0">
                          <a:solidFill>
                            <a:schemeClr val="dk1"/>
                          </a:solidFill>
                          <a:effectLst/>
                          <a:latin typeface="Source Sans Pro" panose="020B0503030403020204" pitchFamily="34" charset="0"/>
                          <a:ea typeface="Source Sans Pro" panose="020B0503030403020204" pitchFamily="34" charset="0"/>
                          <a:cs typeface="+mn-cs"/>
                        </a:rPr>
                        <a:t>Accept personal differences</a:t>
                      </a:r>
                      <a:r>
                        <a:rPr lang="en-US" sz="1200" u="none" kern="1200" dirty="0">
                          <a:solidFill>
                            <a:schemeClr val="dk1"/>
                          </a:solidFill>
                          <a:effectLst/>
                          <a:latin typeface="Source Sans Pro" panose="020B0503030403020204" pitchFamily="34" charset="0"/>
                          <a:ea typeface="Source Sans Pro" panose="020B0503030403020204" pitchFamily="34" charset="0"/>
                          <a:cs typeface="+mn-cs"/>
                        </a:rPr>
                        <a:t> in working style as part of being in a team.  </a:t>
                      </a:r>
                      <a:endParaRPr lang="en-US" sz="1200" u="none"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2148288172"/>
                  </a:ext>
                </a:extLst>
              </a:tr>
              <a:tr h="228600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Actions by Stage</a:t>
                      </a: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Team Agreements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a:t>
                      </a: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Anchor to the team agreements you completed in the Forming Stage to surface and resolve issues completely and quickly. Remind team members by keeping the agreement visible.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4"/>
                        </a:rPr>
                        <a:t>15-Minute Team Huddle Guide </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Participate in and/or conduct a weekly team huddle to align on progress and blockers. </a:t>
                      </a:r>
                    </a:p>
                    <a:p>
                      <a:pPr marL="171450" lvl="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Participate in </a:t>
                      </a: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5"/>
                        </a:rPr>
                        <a:t>Employee Check-Ins</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Raise challenges and celebrate wins not only with your supervisor, but also your team!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6"/>
                        </a:rPr>
                        <a:t>Work Culture Discussion Guide</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17145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Remember to connect teams around public service common goals.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3441620593"/>
                  </a:ext>
                </a:extLst>
              </a:tr>
              <a:tr h="219456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rPr>
                        <a:t>Notes</a:t>
                      </a:r>
                    </a:p>
                  </a:txBody>
                  <a:tcPr marL="67086" marR="67086" marT="0" marB="0" anchor="ctr">
                    <a:solidFill>
                      <a:srgbClr val="065D8C"/>
                    </a:solidFill>
                  </a:tcPr>
                </a:tc>
                <a:tc gridSpan="2">
                  <a:txBody>
                    <a:bodyPr/>
                    <a:lstStyle/>
                    <a:p>
                      <a:pPr marL="0" marR="0" lvl="0" indent="-213375">
                        <a:lnSpc>
                          <a:spcPct val="100000"/>
                        </a:lnSpc>
                        <a:spcAft>
                          <a:spcPts val="800"/>
                        </a:spcAft>
                        <a:buSzPts val="1000"/>
                        <a:buFont typeface="Courier New" panose="02070309020205020404" pitchFamily="49" charset="0"/>
                        <a:buNone/>
                        <a:tabLst>
                          <a:tab pos="685800" algn="l"/>
                        </a:tabLst>
                      </a:pPr>
                      <a:endParaRPr lang="en-US" sz="11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4239186389"/>
                  </a:ext>
                </a:extLst>
              </a:tr>
            </a:tbl>
          </a:graphicData>
        </a:graphic>
      </p:graphicFrame>
      <p:sp>
        <p:nvSpPr>
          <p:cNvPr id="4" name="Rectangle: Rounded Corners 3">
            <a:extLst>
              <a:ext uri="{FF2B5EF4-FFF2-40B4-BE49-F238E27FC236}">
                <a16:creationId xmlns:a16="http://schemas.microsoft.com/office/drawing/2014/main" id="{D00F8BEB-B6DC-B664-70CE-0DD2E343524D}"/>
              </a:ext>
              <a:ext uri="{C183D7F6-B498-43B3-948B-1728B52AA6E4}">
                <adec:decorative xmlns:adec="http://schemas.microsoft.com/office/drawing/2017/decorative" val="1"/>
              </a:ext>
            </a:extLst>
          </p:cNvPr>
          <p:cNvSpPr/>
          <p:nvPr/>
        </p:nvSpPr>
        <p:spPr>
          <a:xfrm>
            <a:off x="2271987" y="891278"/>
            <a:ext cx="1030013" cy="980593"/>
          </a:xfrm>
          <a:prstGeom prst="round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9644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4C3E-14D2-D14E-FEFC-3BA49561B5A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18E2E8A-E359-229A-60D7-899350F29985}"/>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4FD8B52D-7066-78D9-DAF1-DBE7BC23A0CF}"/>
              </a:ext>
            </a:extLst>
          </p:cNvPr>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Team Development Toolkit: Norming</a:t>
            </a:r>
          </a:p>
        </p:txBody>
      </p:sp>
      <p:pic>
        <p:nvPicPr>
          <p:cNvPr id="5" name="Picture 4" descr="Forming, Storming, Norming, Performing, Adjourning - Stages of Team Development Overview.">
            <a:extLst>
              <a:ext uri="{FF2B5EF4-FFF2-40B4-BE49-F238E27FC236}">
                <a16:creationId xmlns:a16="http://schemas.microsoft.com/office/drawing/2014/main" id="{0174BA8B-A249-53C2-2798-CD50E8AF71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787" y="891278"/>
            <a:ext cx="4927600" cy="980593"/>
          </a:xfrm>
          <a:prstGeom prst="rect">
            <a:avLst/>
          </a:prstGeom>
        </p:spPr>
      </p:pic>
      <p:graphicFrame>
        <p:nvGraphicFramePr>
          <p:cNvPr id="6" name="Table 5">
            <a:extLst>
              <a:ext uri="{FF2B5EF4-FFF2-40B4-BE49-F238E27FC236}">
                <a16:creationId xmlns:a16="http://schemas.microsoft.com/office/drawing/2014/main" id="{42A45B15-4CE8-81B7-4BEB-41B62A595A65}"/>
              </a:ext>
            </a:extLst>
          </p:cNvPr>
          <p:cNvGraphicFramePr>
            <a:graphicFrameLocks noGrp="1"/>
          </p:cNvGraphicFramePr>
          <p:nvPr>
            <p:extLst>
              <p:ext uri="{D42A27DB-BD31-4B8C-83A1-F6EECF244321}">
                <p14:modId xmlns:p14="http://schemas.microsoft.com/office/powerpoint/2010/main" val="1959655967"/>
              </p:ext>
            </p:extLst>
          </p:nvPr>
        </p:nvGraphicFramePr>
        <p:xfrm>
          <a:off x="230414" y="1968376"/>
          <a:ext cx="7262585" cy="7772400"/>
        </p:xfrm>
        <a:graphic>
          <a:graphicData uri="http://schemas.openxmlformats.org/drawingml/2006/table">
            <a:tbl>
              <a:tblPr firstCol="1" bandRow="1">
                <a:tableStyleId>{5C22544A-7EE6-4342-B048-85BDC9FD1C3A}</a:tableStyleId>
              </a:tblPr>
              <a:tblGrid>
                <a:gridCol w="1389920">
                  <a:extLst>
                    <a:ext uri="{9D8B030D-6E8A-4147-A177-3AD203B41FA5}">
                      <a16:colId xmlns:a16="http://schemas.microsoft.com/office/drawing/2014/main" val="310376736"/>
                    </a:ext>
                  </a:extLst>
                </a:gridCol>
                <a:gridCol w="2935996">
                  <a:extLst>
                    <a:ext uri="{9D8B030D-6E8A-4147-A177-3AD203B41FA5}">
                      <a16:colId xmlns:a16="http://schemas.microsoft.com/office/drawing/2014/main" val="3928223836"/>
                    </a:ext>
                  </a:extLst>
                </a:gridCol>
                <a:gridCol w="2936669">
                  <a:extLst>
                    <a:ext uri="{9D8B030D-6E8A-4147-A177-3AD203B41FA5}">
                      <a16:colId xmlns:a16="http://schemas.microsoft.com/office/drawing/2014/main" val="640401485"/>
                    </a:ext>
                  </a:extLst>
                </a:gridCol>
              </a:tblGrid>
              <a:tr h="731520">
                <a:tc>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400" kern="100" dirty="0">
                          <a:effectLst/>
                          <a:latin typeface="Source Sans Pro" panose="020B0503030403020204" pitchFamily="34" charset="0"/>
                          <a:ea typeface="Source Sans Pro" panose="020B0503030403020204" pitchFamily="34" charset="0"/>
                        </a:rPr>
                        <a:t>Definition</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200" kern="100" dirty="0">
                          <a:effectLst/>
                          <a:latin typeface="Source Sans Pro" panose="020B0503030403020204" pitchFamily="34" charset="0"/>
                          <a:ea typeface="Source Sans Pro" panose="020B0503030403020204" pitchFamily="34" charset="0"/>
                        </a:rPr>
                        <a:t>The team begins to settle into a productive workflow and the new normal is established. Teams learn to work together without constant conflict. Members begin to grow closer. Trust and comfort develop.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784132571"/>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Current State &amp; Future Stage Goals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a:lnSpc>
                          <a:spcPct val="100000"/>
                        </a:lnSpc>
                        <a:spcAft>
                          <a:spcPts val="800"/>
                        </a:spcAft>
                        <a:buNone/>
                      </a:pPr>
                      <a:r>
                        <a:rPr lang="en-US" sz="1200" kern="100" dirty="0">
                          <a:effectLst/>
                          <a:latin typeface="Source Sans Pro" panose="020B0503030403020204" pitchFamily="34" charset="0"/>
                          <a:ea typeface="Source Sans Pro" panose="020B0503030403020204" pitchFamily="34" charset="0"/>
                        </a:rPr>
                        <a:t>Strengthen teamwork, refine processes, and boost engagement.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1297190773"/>
                  </a:ext>
                </a:extLst>
              </a:tr>
              <a:tr h="7315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Looks, Sounds, Feels Like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Resolve conflicts</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Trust</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rPr>
                        <a:t>Collaboration &amp; cooperation</a:t>
                      </a:r>
                    </a:p>
                  </a:txBody>
                  <a:tcPr marL="67086" marR="67086" marT="0" marB="0" anchor="ctr"/>
                </a:tc>
                <a:tc>
                  <a:txBody>
                    <a:bodyPr/>
                    <a:lstStyle/>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Effective</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Developing respect</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Goal clarity</a:t>
                      </a:r>
                    </a:p>
                  </a:txBody>
                  <a:tcPr marL="67086" marR="67086" marT="0" marB="0" anchor="ctr"/>
                </a:tc>
                <a:extLst>
                  <a:ext uri="{0D108BD9-81ED-4DB2-BD59-A6C34878D82A}">
                    <a16:rowId xmlns:a16="http://schemas.microsoft.com/office/drawing/2014/main" val="608924097"/>
                  </a:ext>
                </a:extLst>
              </a:tr>
              <a:tr h="91440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Tips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Define priorities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and refine</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 work processes </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so the group can do their best work.  </a:t>
                      </a:r>
                    </a:p>
                    <a:p>
                      <a:pPr marL="171450" lvl="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Give space</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to grow and work on what most excites them. </a:t>
                      </a:r>
                    </a:p>
                    <a:p>
                      <a:pPr marL="171450" lvl="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Facilitate 1:1s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to develop and empower your team members</a:t>
                      </a:r>
                    </a:p>
                    <a:p>
                      <a:pPr marL="17145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Engage</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in thoughtful group discussion around priorities and tasks.  </a:t>
                      </a:r>
                      <a:endParaRPr lang="en-US" sz="1200" u="none"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2148288172"/>
                  </a:ext>
                </a:extLst>
              </a:tr>
              <a:tr h="21031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Actions by Stage</a:t>
                      </a: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Project Charter Template</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Minimize misunderstandings and increase your team’s success.</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Standard Operating Procedures SOPs</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Use &amp; update SOPs for your work unit.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4"/>
                        </a:rPr>
                        <a:t>Individual Work Plans </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For each team member; those plans will strengthen and inform the Team Work Plans in the next stage.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5"/>
                        </a:rPr>
                        <a:t>Customer Service Framework</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 </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17145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Center the team around to the Customer Service Framework approach to customer service—to each other and the city.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3441620593"/>
                  </a:ext>
                </a:extLst>
              </a:tr>
              <a:tr h="265176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rPr>
                        <a:t>Notes</a:t>
                      </a:r>
                    </a:p>
                  </a:txBody>
                  <a:tcPr marL="67086" marR="67086" marT="0" marB="0" anchor="ctr">
                    <a:solidFill>
                      <a:srgbClr val="065D8C"/>
                    </a:solidFill>
                  </a:tcPr>
                </a:tc>
                <a:tc gridSpan="2">
                  <a:txBody>
                    <a:bodyPr/>
                    <a:lstStyle/>
                    <a:p>
                      <a:pPr marL="0" marR="0" lvl="0" indent="-213375">
                        <a:lnSpc>
                          <a:spcPct val="100000"/>
                        </a:lnSpc>
                        <a:spcAft>
                          <a:spcPts val="800"/>
                        </a:spcAft>
                        <a:buSzPts val="1000"/>
                        <a:buFont typeface="Courier New" panose="02070309020205020404" pitchFamily="49" charset="0"/>
                        <a:buNone/>
                        <a:tabLst>
                          <a:tab pos="685800" algn="l"/>
                        </a:tabLst>
                      </a:pPr>
                      <a:endParaRPr lang="en-US" sz="11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4239186389"/>
                  </a:ext>
                </a:extLst>
              </a:tr>
            </a:tbl>
          </a:graphicData>
        </a:graphic>
      </p:graphicFrame>
      <p:sp>
        <p:nvSpPr>
          <p:cNvPr id="8" name="Rectangle: Rounded Corners 7">
            <a:extLst>
              <a:ext uri="{FF2B5EF4-FFF2-40B4-BE49-F238E27FC236}">
                <a16:creationId xmlns:a16="http://schemas.microsoft.com/office/drawing/2014/main" id="{02D0A85C-F8CD-BA8A-2AB4-7BC28CBACA4C}"/>
              </a:ext>
              <a:ext uri="{C183D7F6-B498-43B3-948B-1728B52AA6E4}">
                <adec:decorative xmlns:adec="http://schemas.microsoft.com/office/drawing/2017/decorative" val="1"/>
              </a:ext>
            </a:extLst>
          </p:cNvPr>
          <p:cNvSpPr/>
          <p:nvPr/>
        </p:nvSpPr>
        <p:spPr>
          <a:xfrm>
            <a:off x="3262587" y="891278"/>
            <a:ext cx="1030013" cy="980593"/>
          </a:xfrm>
          <a:prstGeom prst="round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9007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EF851-CAA8-A10E-8EE3-AA49E770EB1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2284231-F79C-4DC8-030B-A43A174A74B0}"/>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CA51B18A-E549-A4FB-EFCD-BA42B49BAB86}"/>
              </a:ext>
            </a:extLst>
          </p:cNvPr>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Team Development Toolkit: Performing</a:t>
            </a:r>
          </a:p>
        </p:txBody>
      </p:sp>
      <p:pic>
        <p:nvPicPr>
          <p:cNvPr id="5" name="Picture 4" descr="Forming, Storming, Norming, Performing, Adjourning - Stages of Team Development Overview.">
            <a:extLst>
              <a:ext uri="{FF2B5EF4-FFF2-40B4-BE49-F238E27FC236}">
                <a16:creationId xmlns:a16="http://schemas.microsoft.com/office/drawing/2014/main" id="{D9B96A77-592C-FBD9-EA79-723FD71C2A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787" y="891278"/>
            <a:ext cx="4927600" cy="980593"/>
          </a:xfrm>
          <a:prstGeom prst="rect">
            <a:avLst/>
          </a:prstGeom>
        </p:spPr>
      </p:pic>
      <p:graphicFrame>
        <p:nvGraphicFramePr>
          <p:cNvPr id="6" name="Table 5">
            <a:extLst>
              <a:ext uri="{FF2B5EF4-FFF2-40B4-BE49-F238E27FC236}">
                <a16:creationId xmlns:a16="http://schemas.microsoft.com/office/drawing/2014/main" id="{39E19227-C6D3-4E1B-B6BF-A6E595033E9D}"/>
              </a:ext>
            </a:extLst>
          </p:cNvPr>
          <p:cNvGraphicFramePr>
            <a:graphicFrameLocks noGrp="1"/>
          </p:cNvGraphicFramePr>
          <p:nvPr>
            <p:extLst>
              <p:ext uri="{D42A27DB-BD31-4B8C-83A1-F6EECF244321}">
                <p14:modId xmlns:p14="http://schemas.microsoft.com/office/powerpoint/2010/main" val="2616235105"/>
              </p:ext>
            </p:extLst>
          </p:nvPr>
        </p:nvGraphicFramePr>
        <p:xfrm>
          <a:off x="230414" y="1968376"/>
          <a:ext cx="7262585" cy="7863840"/>
        </p:xfrm>
        <a:graphic>
          <a:graphicData uri="http://schemas.openxmlformats.org/drawingml/2006/table">
            <a:tbl>
              <a:tblPr firstCol="1" bandRow="1">
                <a:tableStyleId>{5C22544A-7EE6-4342-B048-85BDC9FD1C3A}</a:tableStyleId>
              </a:tblPr>
              <a:tblGrid>
                <a:gridCol w="1389920">
                  <a:extLst>
                    <a:ext uri="{9D8B030D-6E8A-4147-A177-3AD203B41FA5}">
                      <a16:colId xmlns:a16="http://schemas.microsoft.com/office/drawing/2014/main" val="310376736"/>
                    </a:ext>
                  </a:extLst>
                </a:gridCol>
                <a:gridCol w="2935996">
                  <a:extLst>
                    <a:ext uri="{9D8B030D-6E8A-4147-A177-3AD203B41FA5}">
                      <a16:colId xmlns:a16="http://schemas.microsoft.com/office/drawing/2014/main" val="3928223836"/>
                    </a:ext>
                  </a:extLst>
                </a:gridCol>
                <a:gridCol w="2936669">
                  <a:extLst>
                    <a:ext uri="{9D8B030D-6E8A-4147-A177-3AD203B41FA5}">
                      <a16:colId xmlns:a16="http://schemas.microsoft.com/office/drawing/2014/main" val="640401485"/>
                    </a:ext>
                  </a:extLst>
                </a:gridCol>
              </a:tblGrid>
              <a:tr h="731520">
                <a:tc>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400" kern="100" dirty="0">
                          <a:effectLst/>
                          <a:latin typeface="Source Sans Pro" panose="020B0503030403020204" pitchFamily="34" charset="0"/>
                          <a:ea typeface="Source Sans Pro" panose="020B0503030403020204" pitchFamily="34" charset="0"/>
                        </a:rPr>
                        <a:t>Definition</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200" kern="100" dirty="0">
                          <a:effectLst/>
                          <a:latin typeface="Source Sans Pro" panose="020B0503030403020204" pitchFamily="34" charset="0"/>
                          <a:ea typeface="Source Sans Pro" panose="020B0503030403020204" pitchFamily="34" charset="0"/>
                        </a:rPr>
                        <a:t>Conflicts have been resolved, processes are in place, and the team is working at peak performance. The team works in a trusting atmosphere where flexibility is key and hierarchy matters very little.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784132571"/>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Current State &amp; Future Stage Goals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a:lnSpc>
                          <a:spcPct val="100000"/>
                        </a:lnSpc>
                        <a:spcAft>
                          <a:spcPts val="800"/>
                        </a:spcAft>
                        <a:buNone/>
                      </a:pPr>
                      <a:r>
                        <a:rPr lang="en-US" sz="1200" kern="100" dirty="0">
                          <a:effectLst/>
                          <a:latin typeface="Source Sans Pro" panose="020B0503030403020204" pitchFamily="34" charset="0"/>
                          <a:ea typeface="Source Sans Pro" panose="020B0503030403020204" pitchFamily="34" charset="0"/>
                        </a:rPr>
                        <a:t>Sustain high performance, optimize workflows, and encourage growth.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1297190773"/>
                  </a:ext>
                </a:extLst>
              </a:tr>
              <a:tr h="7315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Looks, Sounds, Feels Like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Peak Performance</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Collaboration Toward Common Goals</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High Productivity</a:t>
                      </a:r>
                    </a:p>
                  </a:txBody>
                  <a:tcPr marL="67086" marR="67086" marT="0" marB="0" anchor="ctr"/>
                </a:tc>
                <a:tc>
                  <a:txBody>
                    <a:bodyPr/>
                    <a:lstStyle/>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Achievements</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Independence within the Team</a:t>
                      </a:r>
                    </a:p>
                  </a:txBody>
                  <a:tcPr marL="67086" marR="67086" marT="0" marB="0" anchor="ctr"/>
                </a:tc>
                <a:extLst>
                  <a:ext uri="{0D108BD9-81ED-4DB2-BD59-A6C34878D82A}">
                    <a16:rowId xmlns:a16="http://schemas.microsoft.com/office/drawing/2014/main" val="608924097"/>
                  </a:ext>
                </a:extLst>
              </a:tr>
              <a:tr h="7315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Tips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Empower members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to do work that engages them individually as well as a group. </a:t>
                      </a:r>
                    </a:p>
                    <a:p>
                      <a:pPr marL="17145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Remember that a</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 group is strengthened as its individual members do more of what matters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to them and are engaged in creating the change they want to see. </a:t>
                      </a:r>
                      <a:endParaRPr lang="en-US" sz="1200" u="none"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2148288172"/>
                  </a:ext>
                </a:extLst>
              </a:tr>
              <a:tr h="155448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Actions by Stage</a:t>
                      </a: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Team Work Plans</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&amp; </a:t>
                      </a: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Agency Work Plans</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 </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Use these to set and achieve interdependent goals.</a:t>
                      </a:r>
                    </a:p>
                    <a:p>
                      <a:pPr marL="171450" lvl="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Set goals and keep track of key metrics in your agency.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4"/>
                        </a:rPr>
                        <a:t>Plan, Do, Check, Act (PDCA) cycle </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842025" lvl="1"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Keep growing and stretching as a team with Continuous Improvement. </a:t>
                      </a:r>
                    </a:p>
                    <a:p>
                      <a:pPr marL="171450" lvl="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5"/>
                        </a:rPr>
                        <a:t>Eisenhower Box</a:t>
                      </a:r>
                      <a:endParaRPr lang="en-US" sz="1200" kern="1200" dirty="0">
                        <a:solidFill>
                          <a:schemeClr val="dk1"/>
                        </a:solidFill>
                        <a:effectLst/>
                        <a:latin typeface="Source Sans Pro" panose="020B0503030403020204" pitchFamily="34" charset="0"/>
                        <a:ea typeface="Source Sans Pro" panose="020B0503030403020204" pitchFamily="34" charset="0"/>
                        <a:cs typeface="+mn-cs"/>
                      </a:endParaRPr>
                    </a:p>
                    <a:p>
                      <a:pPr marL="17145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Optimize your team performance by prioritizing work.</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3441620593"/>
                  </a:ext>
                </a:extLst>
              </a:tr>
              <a:tr h="34747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rPr>
                        <a:t>Notes</a:t>
                      </a:r>
                    </a:p>
                  </a:txBody>
                  <a:tcPr marL="67086" marR="67086" marT="0" marB="0" anchor="ctr">
                    <a:solidFill>
                      <a:srgbClr val="065D8C"/>
                    </a:solidFill>
                  </a:tcPr>
                </a:tc>
                <a:tc gridSpan="2">
                  <a:txBody>
                    <a:bodyPr/>
                    <a:lstStyle/>
                    <a:p>
                      <a:pPr marL="0" marR="0" lvl="0" indent="-213375">
                        <a:lnSpc>
                          <a:spcPct val="100000"/>
                        </a:lnSpc>
                        <a:spcAft>
                          <a:spcPts val="800"/>
                        </a:spcAft>
                        <a:buSzPts val="1000"/>
                        <a:buFont typeface="Courier New" panose="02070309020205020404" pitchFamily="49" charset="0"/>
                        <a:buNone/>
                        <a:tabLst>
                          <a:tab pos="685800" algn="l"/>
                        </a:tabLst>
                      </a:pPr>
                      <a:endParaRPr lang="en-US" sz="11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4239186389"/>
                  </a:ext>
                </a:extLst>
              </a:tr>
            </a:tbl>
          </a:graphicData>
        </a:graphic>
      </p:graphicFrame>
      <p:sp>
        <p:nvSpPr>
          <p:cNvPr id="4" name="Rectangle: Rounded Corners 3">
            <a:extLst>
              <a:ext uri="{FF2B5EF4-FFF2-40B4-BE49-F238E27FC236}">
                <a16:creationId xmlns:a16="http://schemas.microsoft.com/office/drawing/2014/main" id="{D846CD02-A32A-C116-DAD3-AA1CCC1C5786}"/>
              </a:ext>
              <a:ext uri="{C183D7F6-B498-43B3-948B-1728B52AA6E4}">
                <adec:decorative xmlns:adec="http://schemas.microsoft.com/office/drawing/2017/decorative" val="1"/>
              </a:ext>
            </a:extLst>
          </p:cNvPr>
          <p:cNvSpPr/>
          <p:nvPr/>
        </p:nvSpPr>
        <p:spPr>
          <a:xfrm>
            <a:off x="4215087" y="891278"/>
            <a:ext cx="1030013" cy="980593"/>
          </a:xfrm>
          <a:prstGeom prst="round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4408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3C284-CAEE-B862-C482-BFA05BAFA4B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237A876-CB61-957C-F700-28138AEFC78C}"/>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AAF31ADF-EB74-1227-A17C-2430E0E767D3}"/>
              </a:ext>
            </a:extLst>
          </p:cNvPr>
          <p:cNvSpPr/>
          <p:nvPr/>
        </p:nvSpPr>
        <p:spPr>
          <a:xfrm>
            <a:off x="230414" y="141737"/>
            <a:ext cx="6243363" cy="461665"/>
          </a:xfrm>
          <a:prstGeom prst="rect">
            <a:avLst/>
          </a:prstGeom>
        </p:spPr>
        <p:txBody>
          <a:bodyPr wrap="square">
            <a:spAutoFit/>
          </a:bodyPr>
          <a:lstStyle/>
          <a:p>
            <a:r>
              <a:rPr lang="en-US" sz="2400" b="1" dirty="0">
                <a:solidFill>
                  <a:schemeClr val="bg1"/>
                </a:solidFill>
                <a:latin typeface="Source Sans Pro" panose="020B0503030403020204" pitchFamily="34" charset="0"/>
                <a:ea typeface="Source Sans Pro" panose="020B0503030403020204" pitchFamily="34" charset="0"/>
              </a:rPr>
              <a:t>Team Development Toolkit: Adjourning</a:t>
            </a:r>
          </a:p>
        </p:txBody>
      </p:sp>
      <p:pic>
        <p:nvPicPr>
          <p:cNvPr id="5" name="Picture 4" descr="Forming, Storming, Norming, Performing, Adjourning - Stages of Team Development Overview.">
            <a:extLst>
              <a:ext uri="{FF2B5EF4-FFF2-40B4-BE49-F238E27FC236}">
                <a16:creationId xmlns:a16="http://schemas.microsoft.com/office/drawing/2014/main" id="{F05850D0-2886-10FD-F601-01BB18DEE8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06787" y="891278"/>
            <a:ext cx="4927600" cy="980593"/>
          </a:xfrm>
          <a:prstGeom prst="rect">
            <a:avLst/>
          </a:prstGeom>
        </p:spPr>
      </p:pic>
      <p:graphicFrame>
        <p:nvGraphicFramePr>
          <p:cNvPr id="6" name="Table 5">
            <a:extLst>
              <a:ext uri="{FF2B5EF4-FFF2-40B4-BE49-F238E27FC236}">
                <a16:creationId xmlns:a16="http://schemas.microsoft.com/office/drawing/2014/main" id="{1CDE4EF4-0309-624F-BF94-D5648CFC0528}"/>
              </a:ext>
            </a:extLst>
          </p:cNvPr>
          <p:cNvGraphicFramePr>
            <a:graphicFrameLocks noGrp="1"/>
          </p:cNvGraphicFramePr>
          <p:nvPr>
            <p:extLst>
              <p:ext uri="{D42A27DB-BD31-4B8C-83A1-F6EECF244321}">
                <p14:modId xmlns:p14="http://schemas.microsoft.com/office/powerpoint/2010/main" val="919679283"/>
              </p:ext>
            </p:extLst>
          </p:nvPr>
        </p:nvGraphicFramePr>
        <p:xfrm>
          <a:off x="230414" y="1968376"/>
          <a:ext cx="7262585" cy="7772400"/>
        </p:xfrm>
        <a:graphic>
          <a:graphicData uri="http://schemas.openxmlformats.org/drawingml/2006/table">
            <a:tbl>
              <a:tblPr firstCol="1" bandRow="1">
                <a:tableStyleId>{5C22544A-7EE6-4342-B048-85BDC9FD1C3A}</a:tableStyleId>
              </a:tblPr>
              <a:tblGrid>
                <a:gridCol w="1389920">
                  <a:extLst>
                    <a:ext uri="{9D8B030D-6E8A-4147-A177-3AD203B41FA5}">
                      <a16:colId xmlns:a16="http://schemas.microsoft.com/office/drawing/2014/main" val="310376736"/>
                    </a:ext>
                  </a:extLst>
                </a:gridCol>
                <a:gridCol w="2935996">
                  <a:extLst>
                    <a:ext uri="{9D8B030D-6E8A-4147-A177-3AD203B41FA5}">
                      <a16:colId xmlns:a16="http://schemas.microsoft.com/office/drawing/2014/main" val="3928223836"/>
                    </a:ext>
                  </a:extLst>
                </a:gridCol>
                <a:gridCol w="2936669">
                  <a:extLst>
                    <a:ext uri="{9D8B030D-6E8A-4147-A177-3AD203B41FA5}">
                      <a16:colId xmlns:a16="http://schemas.microsoft.com/office/drawing/2014/main" val="640401485"/>
                    </a:ext>
                  </a:extLst>
                </a:gridCol>
              </a:tblGrid>
              <a:tr h="731520">
                <a:tc>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400" kern="100" dirty="0">
                          <a:effectLst/>
                          <a:latin typeface="Source Sans Pro" panose="020B0503030403020204" pitchFamily="34" charset="0"/>
                          <a:ea typeface="Source Sans Pro" panose="020B0503030403020204" pitchFamily="34" charset="0"/>
                        </a:rPr>
                        <a:t>Definition</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lvl="0" indent="0" algn="l" defTabSz="1341150" rtl="0" eaLnBrk="1" fontAlgn="auto" latinLnBrk="0" hangingPunct="1">
                        <a:lnSpc>
                          <a:spcPct val="100000"/>
                        </a:lnSpc>
                        <a:spcBef>
                          <a:spcPts val="0"/>
                        </a:spcBef>
                        <a:spcAft>
                          <a:spcPts val="800"/>
                        </a:spcAft>
                        <a:buClrTx/>
                        <a:buSzTx/>
                        <a:buFontTx/>
                        <a:buNone/>
                        <a:tabLst/>
                        <a:defRPr/>
                      </a:pPr>
                      <a:r>
                        <a:rPr lang="en-US" sz="1200" kern="100" dirty="0">
                          <a:effectLst/>
                          <a:latin typeface="Source Sans Pro" panose="020B0503030403020204" pitchFamily="34" charset="0"/>
                          <a:ea typeface="Source Sans Pro" panose="020B0503030403020204" pitchFamily="34" charset="0"/>
                        </a:rPr>
                        <a:t>The project or team ends, or a member exits, and the group is disbanded or returns to the forming stage as new members join.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784132571"/>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Current State &amp; Future Stage Goals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0" marR="0">
                        <a:lnSpc>
                          <a:spcPct val="100000"/>
                        </a:lnSpc>
                        <a:spcAft>
                          <a:spcPts val="800"/>
                        </a:spcAft>
                        <a:buNone/>
                      </a:pPr>
                      <a:r>
                        <a:rPr lang="en-US" sz="1200" kern="100" dirty="0">
                          <a:effectLst/>
                          <a:latin typeface="Source Sans Pro" panose="020B0503030403020204" pitchFamily="34" charset="0"/>
                          <a:ea typeface="Source Sans Pro" panose="020B0503030403020204" pitchFamily="34" charset="0"/>
                        </a:rPr>
                        <a:t>Celebrate team accomplishments and individual transitions. </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1297190773"/>
                  </a:ext>
                </a:extLst>
              </a:tr>
              <a:tr h="73152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Looks, Sounds, Feels Like</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a:txBody>
                    <a:bodyPr/>
                    <a:lstStyle/>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Fulfillment</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Sadness</a:t>
                      </a:r>
                    </a:p>
                    <a:p>
                      <a:pPr marL="171450" marR="0" lvl="0" indent="-171450">
                        <a:lnSpc>
                          <a:spcPct val="100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Source Sans Pro" panose="020B0503030403020204" pitchFamily="34" charset="0"/>
                        </a:rPr>
                        <a:t>Grief or loss</a:t>
                      </a:r>
                    </a:p>
                  </a:txBody>
                  <a:tcPr marL="67086" marR="67086" marT="0" marB="0" anchor="ctr"/>
                </a:tc>
                <a:tc>
                  <a:txBody>
                    <a:bodyPr/>
                    <a:lstStyle/>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rPr>
                        <a:t>Gratitude</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Recognition</a:t>
                      </a:r>
                    </a:p>
                    <a:p>
                      <a:pPr marL="171450" marR="0" lvl="0" indent="-171450">
                        <a:lnSpc>
                          <a:spcPct val="107000"/>
                        </a:lnSpc>
                        <a:spcAft>
                          <a:spcPts val="0"/>
                        </a:spcAft>
                        <a:buSzPts val="1000"/>
                        <a:buFont typeface="Arial" panose="020B0604020202020204" pitchFamily="34" charset="0"/>
                        <a:buChar char="•"/>
                        <a:tabLst>
                          <a:tab pos="228600" algn="l"/>
                        </a:tabLst>
                      </a:pPr>
                      <a:r>
                        <a:rPr lang="en-US" sz="1200" kern="100" dirty="0">
                          <a:effectLst/>
                          <a:latin typeface="Source Sans Pro" panose="020B0503030403020204" pitchFamily="34" charset="0"/>
                          <a:ea typeface="Aptos" panose="020B0004020202020204" pitchFamily="34" charset="0"/>
                          <a:cs typeface="Times New Roman" panose="02020603050405020304" pitchFamily="18" charset="0"/>
                        </a:rPr>
                        <a:t>Closure</a:t>
                      </a:r>
                    </a:p>
                  </a:txBody>
                  <a:tcPr marL="67086" marR="67086" marT="0" marB="0" anchor="ctr"/>
                </a:tc>
                <a:extLst>
                  <a:ext uri="{0D108BD9-81ED-4DB2-BD59-A6C34878D82A}">
                    <a16:rowId xmlns:a16="http://schemas.microsoft.com/office/drawing/2014/main" val="608924097"/>
                  </a:ext>
                </a:extLst>
              </a:tr>
              <a:tr h="54864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Tips</a:t>
                      </a:r>
                      <a:endPar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Ensure everyone is </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well positioned</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for whatever they do next. </a:t>
                      </a:r>
                    </a:p>
                    <a:p>
                      <a:pPr marL="171450" indent="-171450">
                        <a:buFont typeface="Arial" panose="020B0604020202020204" pitchFamily="34" charset="0"/>
                        <a:buChar char="•"/>
                      </a:pPr>
                      <a:r>
                        <a:rPr lang="en-US" sz="1200" b="1" kern="1200" dirty="0">
                          <a:solidFill>
                            <a:schemeClr val="dk1"/>
                          </a:solidFill>
                          <a:effectLst/>
                          <a:latin typeface="Source Sans Pro" panose="020B0503030403020204" pitchFamily="34" charset="0"/>
                          <a:ea typeface="Source Sans Pro" panose="020B0503030403020204" pitchFamily="34" charset="0"/>
                          <a:cs typeface="+mn-cs"/>
                        </a:rPr>
                        <a:t>Share learning points </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through </a:t>
                      </a:r>
                      <a:r>
                        <a:rPr lang="en-US" sz="1200" b="1" kern="1200" dirty="0">
                          <a:solidFill>
                            <a:schemeClr val="dk1"/>
                          </a:solidFill>
                          <a:effectLst/>
                          <a:latin typeface="Source Sans Pro" panose="020B0503030403020204" pitchFamily="34" charset="0"/>
                          <a:ea typeface="Source Sans Pro" panose="020B0503030403020204" pitchFamily="34" charset="0"/>
                          <a:cs typeface="+mn-cs"/>
                        </a:rPr>
                        <a:t>reflection</a:t>
                      </a:r>
                      <a:r>
                        <a:rPr lang="en-US" sz="1200" kern="1200" dirty="0">
                          <a:solidFill>
                            <a:schemeClr val="dk1"/>
                          </a:solidFill>
                          <a:effectLst/>
                          <a:latin typeface="Source Sans Pro" panose="020B0503030403020204" pitchFamily="34" charset="0"/>
                          <a:ea typeface="Source Sans Pro" panose="020B0503030403020204" pitchFamily="34" charset="0"/>
                          <a:cs typeface="+mn-cs"/>
                        </a:rPr>
                        <a:t> and then document them effectively.  </a:t>
                      </a:r>
                      <a:endParaRPr lang="en-US" sz="1200" u="none"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2148288172"/>
                  </a:ext>
                </a:extLst>
              </a:tr>
              <a:tr h="82296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rPr>
                        <a:t>Actions by Stage</a:t>
                      </a:r>
                    </a:p>
                  </a:txBody>
                  <a:tcPr marL="67086" marR="67086" marT="0" marB="0" anchor="ctr">
                    <a:solidFill>
                      <a:srgbClr val="065D8C"/>
                    </a:solidFill>
                  </a:tcPr>
                </a:tc>
                <a:tc gridSpan="2">
                  <a:txBody>
                    <a:bodyPr/>
                    <a:lstStyle/>
                    <a:p>
                      <a:pPr marL="171450" lvl="0" indent="-171450">
                        <a:buFont typeface="Arial" panose="020B0604020202020204" pitchFamily="34" charset="0"/>
                        <a:buChar char="•"/>
                      </a:pPr>
                      <a:r>
                        <a:rPr lang="en-US" sz="1200" kern="1200" dirty="0">
                          <a:solidFill>
                            <a:schemeClr val="dk1"/>
                          </a:solidFill>
                          <a:effectLst/>
                          <a:latin typeface="Source Sans Pro" panose="020B0503030403020204" pitchFamily="34" charset="0"/>
                          <a:ea typeface="Source Sans Pro" panose="020B0503030403020204" pitchFamily="34" charset="0"/>
                          <a:cs typeface="+mn-cs"/>
                        </a:rPr>
                        <a:t>Plan and host an inclusive celebration acknowledging team and individual contributions.  </a:t>
                      </a:r>
                    </a:p>
                    <a:p>
                      <a:pPr marL="171450" indent="-171450">
                        <a:buFont typeface="Arial" panose="020B0604020202020204" pitchFamily="34" charset="0"/>
                        <a:buChar char="•"/>
                      </a:pPr>
                      <a:r>
                        <a:rPr lang="en-US" sz="1200" b="1" u="sng" kern="1200" dirty="0">
                          <a:solidFill>
                            <a:schemeClr val="dk1"/>
                          </a:solidFill>
                          <a:effectLst/>
                          <a:latin typeface="Source Sans Pro" panose="020B0503030403020204" pitchFamily="34" charset="0"/>
                          <a:ea typeface="Source Sans Pro" panose="020B0503030403020204" pitchFamily="34" charset="0"/>
                          <a:cs typeface="+mn-cs"/>
                          <a:hlinkClick r:id="rId3"/>
                        </a:rPr>
                        <a:t>M365 Viva Insights: Boosting Recognition &amp; Wellbeing at Work</a:t>
                      </a:r>
                      <a:endParaRPr lang="en-US" sz="12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dirty="0"/>
                    </a:p>
                  </a:txBody>
                  <a:tcPr/>
                </a:tc>
                <a:extLst>
                  <a:ext uri="{0D108BD9-81ED-4DB2-BD59-A6C34878D82A}">
                    <a16:rowId xmlns:a16="http://schemas.microsoft.com/office/drawing/2014/main" val="3441620593"/>
                  </a:ext>
                </a:extLst>
              </a:tr>
              <a:tr h="4297680">
                <a:tc>
                  <a:txBody>
                    <a:bodyPr/>
                    <a:lstStyle/>
                    <a:p>
                      <a:pPr marL="0" marR="0">
                        <a:lnSpc>
                          <a:spcPct val="100000"/>
                        </a:lnSpc>
                        <a:spcAft>
                          <a:spcPts val="800"/>
                        </a:spcAft>
                        <a:buNone/>
                      </a:pPr>
                      <a:r>
                        <a:rPr lang="en-US" sz="1400" kern="100" dirty="0">
                          <a:effectLst/>
                          <a:latin typeface="Source Sans Pro" panose="020B0503030403020204" pitchFamily="34" charset="0"/>
                          <a:ea typeface="Source Sans Pro" panose="020B0503030403020204" pitchFamily="34" charset="0"/>
                          <a:cs typeface="Times New Roman" panose="02020603050405020304" pitchFamily="18" charset="0"/>
                        </a:rPr>
                        <a:t>Notes</a:t>
                      </a:r>
                    </a:p>
                  </a:txBody>
                  <a:tcPr marL="67086" marR="67086" marT="0" marB="0" anchor="ctr">
                    <a:solidFill>
                      <a:srgbClr val="065D8C"/>
                    </a:solidFill>
                  </a:tcPr>
                </a:tc>
                <a:tc gridSpan="2">
                  <a:txBody>
                    <a:bodyPr/>
                    <a:lstStyle/>
                    <a:p>
                      <a:pPr marL="0" marR="0" lvl="0" indent="-213375">
                        <a:lnSpc>
                          <a:spcPct val="100000"/>
                        </a:lnSpc>
                        <a:spcAft>
                          <a:spcPts val="800"/>
                        </a:spcAft>
                        <a:buSzPts val="1000"/>
                        <a:buFont typeface="Courier New" panose="02070309020205020404" pitchFamily="49" charset="0"/>
                        <a:buNone/>
                        <a:tabLst>
                          <a:tab pos="685800" algn="l"/>
                        </a:tabLst>
                      </a:pPr>
                      <a:endParaRPr lang="en-US" sz="1100" kern="100" dirty="0">
                        <a:effectLst/>
                        <a:latin typeface="Source Sans Pro" panose="020B0503030403020204" pitchFamily="34" charset="0"/>
                        <a:ea typeface="Source Sans Pro" panose="020B0503030403020204" pitchFamily="34" charset="0"/>
                        <a:cs typeface="Times New Roman" panose="02020603050405020304" pitchFamily="18" charset="0"/>
                      </a:endParaRPr>
                    </a:p>
                  </a:txBody>
                  <a:tcPr marL="67086" marR="67086" marT="0" marB="0" anchor="ctr"/>
                </a:tc>
                <a:tc hMerge="1">
                  <a:txBody>
                    <a:bodyPr/>
                    <a:lstStyle/>
                    <a:p>
                      <a:endParaRPr lang="en-US"/>
                    </a:p>
                  </a:txBody>
                  <a:tcPr/>
                </a:tc>
                <a:extLst>
                  <a:ext uri="{0D108BD9-81ED-4DB2-BD59-A6C34878D82A}">
                    <a16:rowId xmlns:a16="http://schemas.microsoft.com/office/drawing/2014/main" val="4239186389"/>
                  </a:ext>
                </a:extLst>
              </a:tr>
            </a:tbl>
          </a:graphicData>
        </a:graphic>
      </p:graphicFrame>
      <p:sp>
        <p:nvSpPr>
          <p:cNvPr id="8" name="Rectangle: Rounded Corners 7">
            <a:extLst>
              <a:ext uri="{FF2B5EF4-FFF2-40B4-BE49-F238E27FC236}">
                <a16:creationId xmlns:a16="http://schemas.microsoft.com/office/drawing/2014/main" id="{6B8E9A17-0C42-EFED-0D92-F46EB9B6A4BA}"/>
              </a:ext>
              <a:ext uri="{C183D7F6-B498-43B3-948B-1728B52AA6E4}">
                <adec:decorative xmlns:adec="http://schemas.microsoft.com/office/drawing/2017/decorative" val="1"/>
              </a:ext>
            </a:extLst>
          </p:cNvPr>
          <p:cNvSpPr/>
          <p:nvPr/>
        </p:nvSpPr>
        <p:spPr>
          <a:xfrm>
            <a:off x="5180287" y="891278"/>
            <a:ext cx="1030013" cy="980593"/>
          </a:xfrm>
          <a:prstGeom prst="round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7519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ABA91-6777-7F0E-CB34-C603DDB5177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2836AFC-C624-FF6C-9282-78142D96E267}"/>
              </a:ext>
              <a:ext uri="{C183D7F6-B498-43B3-948B-1728B52AA6E4}">
                <adec:decorative xmlns:adec="http://schemas.microsoft.com/office/drawing/2017/decorative" val="1"/>
              </a:ext>
            </a:extLst>
          </p:cNvPr>
          <p:cNvSpPr/>
          <p:nvPr/>
        </p:nvSpPr>
        <p:spPr>
          <a:xfrm>
            <a:off x="0" y="-2200"/>
            <a:ext cx="7772400" cy="7495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Rectangle 2">
            <a:extLst>
              <a:ext uri="{FF2B5EF4-FFF2-40B4-BE49-F238E27FC236}">
                <a16:creationId xmlns:a16="http://schemas.microsoft.com/office/drawing/2014/main" id="{3EBF6822-12A7-66CA-BDFC-9B8E7A0FFDFF}"/>
              </a:ext>
            </a:extLst>
          </p:cNvPr>
          <p:cNvSpPr/>
          <p:nvPr/>
        </p:nvSpPr>
        <p:spPr>
          <a:xfrm>
            <a:off x="1293086" y="141737"/>
            <a:ext cx="5180691" cy="461665"/>
          </a:xfrm>
          <a:prstGeom prst="rect">
            <a:avLst/>
          </a:prstGeom>
        </p:spPr>
        <p:txBody>
          <a:bodyPr wrap="square">
            <a:spAutoFit/>
          </a:bodyPr>
          <a:lstStyle/>
          <a:p>
            <a:pPr algn="ctr"/>
            <a:r>
              <a:rPr lang="en-US" sz="2400" b="1" dirty="0">
                <a:solidFill>
                  <a:schemeClr val="bg1"/>
                </a:solidFill>
                <a:latin typeface="Source Sans Pro" panose="020B0503030403020204" pitchFamily="34" charset="0"/>
                <a:ea typeface="Source Sans Pro" panose="020B0503030403020204" pitchFamily="34" charset="0"/>
              </a:rPr>
              <a:t>Self-Assessment</a:t>
            </a:r>
          </a:p>
        </p:txBody>
      </p:sp>
      <p:graphicFrame>
        <p:nvGraphicFramePr>
          <p:cNvPr id="4" name="Table 3">
            <a:extLst>
              <a:ext uri="{FF2B5EF4-FFF2-40B4-BE49-F238E27FC236}">
                <a16:creationId xmlns:a16="http://schemas.microsoft.com/office/drawing/2014/main" id="{155F9182-293E-1A22-D238-08575B660DB8}"/>
              </a:ext>
            </a:extLst>
          </p:cNvPr>
          <p:cNvGraphicFramePr>
            <a:graphicFrameLocks noGrp="1"/>
          </p:cNvGraphicFramePr>
          <p:nvPr>
            <p:extLst>
              <p:ext uri="{D42A27DB-BD31-4B8C-83A1-F6EECF244321}">
                <p14:modId xmlns:p14="http://schemas.microsoft.com/office/powerpoint/2010/main" val="2810834533"/>
              </p:ext>
            </p:extLst>
          </p:nvPr>
        </p:nvGraphicFramePr>
        <p:xfrm>
          <a:off x="240586" y="982049"/>
          <a:ext cx="7285690" cy="8717280"/>
        </p:xfrm>
        <a:graphic>
          <a:graphicData uri="http://schemas.openxmlformats.org/drawingml/2006/table">
            <a:tbl>
              <a:tblPr firstRow="1" bandRow="1">
                <a:tableStyleId>{5C22544A-7EE6-4342-B048-85BDC9FD1C3A}</a:tableStyleId>
              </a:tblPr>
              <a:tblGrid>
                <a:gridCol w="1046232">
                  <a:extLst>
                    <a:ext uri="{9D8B030D-6E8A-4147-A177-3AD203B41FA5}">
                      <a16:colId xmlns:a16="http://schemas.microsoft.com/office/drawing/2014/main" val="2422172447"/>
                    </a:ext>
                  </a:extLst>
                </a:gridCol>
                <a:gridCol w="4114800">
                  <a:extLst>
                    <a:ext uri="{9D8B030D-6E8A-4147-A177-3AD203B41FA5}">
                      <a16:colId xmlns:a16="http://schemas.microsoft.com/office/drawing/2014/main" val="508624060"/>
                    </a:ext>
                  </a:extLst>
                </a:gridCol>
                <a:gridCol w="1062329">
                  <a:extLst>
                    <a:ext uri="{9D8B030D-6E8A-4147-A177-3AD203B41FA5}">
                      <a16:colId xmlns:a16="http://schemas.microsoft.com/office/drawing/2014/main" val="4132351696"/>
                    </a:ext>
                  </a:extLst>
                </a:gridCol>
                <a:gridCol w="1062329">
                  <a:extLst>
                    <a:ext uri="{9D8B030D-6E8A-4147-A177-3AD203B41FA5}">
                      <a16:colId xmlns:a16="http://schemas.microsoft.com/office/drawing/2014/main" val="479428240"/>
                    </a:ext>
                  </a:extLst>
                </a:gridCol>
              </a:tblGrid>
              <a:tr h="0">
                <a:tc>
                  <a:txBody>
                    <a:bodyPr/>
                    <a:lstStyle/>
                    <a:p>
                      <a:pPr algn="ctr"/>
                      <a:r>
                        <a:rPr lang="en-US" sz="1200" dirty="0">
                          <a:solidFill>
                            <a:schemeClr val="bg1"/>
                          </a:solidFill>
                          <a:latin typeface="Source Sans Pro" panose="020B0503030403020204" pitchFamily="34" charset="0"/>
                          <a:ea typeface="Source Sans Pro" panose="020B0503030403020204" pitchFamily="34" charset="0"/>
                        </a:rPr>
                        <a:t>Team Stages</a:t>
                      </a: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200" dirty="0">
                          <a:solidFill>
                            <a:schemeClr val="bg1"/>
                          </a:solidFill>
                          <a:latin typeface="Source Sans Pro" panose="020B0503030403020204" pitchFamily="34" charset="0"/>
                          <a:ea typeface="Source Sans Pro" panose="020B0503030403020204" pitchFamily="34" charset="0"/>
                        </a:rPr>
                        <a:t>Team Behaviors</a:t>
                      </a:r>
                      <a:endParaRPr sz="1200" dirty="0">
                        <a:solidFill>
                          <a:schemeClr val="bg1"/>
                        </a:solidFill>
                      </a:endParaRP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a:txBody>
                    <a:bodyPr/>
                    <a:lstStyle/>
                    <a:p>
                      <a:pPr algn="ctr"/>
                      <a:r>
                        <a:rPr lang="en-US" sz="1050" i="0" dirty="0">
                          <a:solidFill>
                            <a:schemeClr val="bg1"/>
                          </a:solidFill>
                          <a:latin typeface="Source Sans Pro" panose="020B0503030403020204" pitchFamily="34" charset="0"/>
                          <a:ea typeface="Source Sans Pro" panose="020B0503030403020204" pitchFamily="34" charset="0"/>
                        </a:rPr>
                        <a:t>I agree</a:t>
                      </a:r>
                    </a:p>
                  </a:txBody>
                  <a:tcPr anchor="ct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050" i="0" dirty="0">
                          <a:solidFill>
                            <a:schemeClr val="bg1"/>
                          </a:solidFill>
                          <a:latin typeface="Source Sans Pro" panose="020B0503030403020204" pitchFamily="34" charset="0"/>
                          <a:ea typeface="Source Sans Pro" panose="020B0503030403020204" pitchFamily="34" charset="0"/>
                        </a:rPr>
                        <a:t>I  disagree</a:t>
                      </a: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651896789"/>
                  </a:ext>
                </a:extLst>
              </a:tr>
              <a:tr h="274320">
                <a:tc rowSpan="5">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200" b="1" kern="0" dirty="0">
                        <a:solidFill>
                          <a:srgbClr val="065D8C"/>
                        </a:solidFill>
                        <a:latin typeface="Source Sans Pro" panose="020B0503030403020204" pitchFamily="34" charset="0"/>
                        <a:ea typeface="Source Sans Pro" panose="020B050303040302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Team members are still getting to know each other.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9504828"/>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We rely heavily on a leader to provide direction and structure.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23308281"/>
                  </a:ext>
                </a:extLst>
              </a:tr>
              <a:tr h="274320">
                <a:tc vMerge="1">
                  <a:txBody>
                    <a:bodyPr/>
                    <a:lstStyle/>
                    <a:p>
                      <a:endParaRPr lang="en-US"/>
                    </a:p>
                  </a:txBody>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Goals and roles within the team are not yet fully clear.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65265039"/>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We avoid conflict and focus on being polite.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3182579"/>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Decision making is slow as we are unsure of processes.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1321313"/>
                  </a:ext>
                </a:extLst>
              </a:tr>
              <a:tr h="274320">
                <a:tc gridSpan="2">
                  <a:txBody>
                    <a:bodyPr/>
                    <a:lstStyle/>
                    <a:p>
                      <a:pPr marL="0" marR="0" lvl="0" indent="0" algn="r" defTabSz="134115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Source Sans Pro" panose="020B0503030403020204" pitchFamily="34" charset="0"/>
                          <a:ea typeface="Source Sans Pro" panose="020B0503030403020204" pitchFamily="34" charset="0"/>
                        </a:rPr>
                        <a:t>Totals:</a:t>
                      </a:r>
                    </a:p>
                  </a:txBody>
                  <a:tcPr anchor="b">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hMerge="1">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32161340"/>
                  </a:ext>
                </a:extLst>
              </a:tr>
              <a:tr h="274320">
                <a:tc rowSpan="5">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200" b="1" kern="0" dirty="0">
                        <a:solidFill>
                          <a:srgbClr val="065D8C"/>
                        </a:solidFill>
                        <a:latin typeface="Source Sans Pro" panose="020B0503030403020204" pitchFamily="34" charset="0"/>
                        <a:ea typeface="Source Sans Pro" panose="020B050303040302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Disagreements or personal conflict often arise within the team.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3489976"/>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Team members challenge authority or question leadership decisions.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15117889"/>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There is competition or tension regarding roles and responsibilities.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4479784"/>
                  </a:ext>
                </a:extLst>
              </a:tr>
              <a:tr h="274320">
                <a:tc vMerge="1">
                  <a:txBody>
                    <a:bodyPr/>
                    <a:lstStyle/>
                    <a:p>
                      <a:endParaRPr lang="en-US"/>
                    </a:p>
                  </a:txBody>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Source Sans Pro" panose="020B0503030403020204" pitchFamily="34" charset="0"/>
                          <a:ea typeface="Source Sans Pro" panose="020B0503030403020204" pitchFamily="34" charset="0"/>
                        </a:rPr>
                        <a:t>Miscommunication or frustration is common.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3962830"/>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The team sometimes struggles with trust and cohesion.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9712184"/>
                  </a:ext>
                </a:extLst>
              </a:tr>
              <a:tr h="274320">
                <a:tc gridSpan="2">
                  <a:txBody>
                    <a:bodyPr/>
                    <a:lstStyle/>
                    <a:p>
                      <a:pPr marL="0" marR="0" lvl="0" indent="0" algn="r" defTabSz="134115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Source Sans Pro" panose="020B0503030403020204" pitchFamily="34" charset="0"/>
                          <a:ea typeface="Source Sans Pro" panose="020B0503030403020204" pitchFamily="34" charset="0"/>
                        </a:rPr>
                        <a:t>Totals:</a:t>
                      </a:r>
                    </a:p>
                  </a:txBody>
                  <a:tcPr anchor="b">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hMerge="1">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7399469"/>
                  </a:ext>
                </a:extLst>
              </a:tr>
              <a:tr h="274320">
                <a:tc rowSpan="5">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200" b="1" kern="0" dirty="0">
                        <a:solidFill>
                          <a:srgbClr val="065D8C"/>
                        </a:solidFill>
                        <a:latin typeface="Source Sans Pro" panose="020B0503030403020204" pitchFamily="34" charset="0"/>
                        <a:ea typeface="Source Sans Pro" panose="020B050303040302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Team members collaborate effectively and support one another.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2823161"/>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a:solidFill>
                            <a:schemeClr val="tx1"/>
                          </a:solidFill>
                          <a:latin typeface="Source Sans Pro" panose="020B0503030403020204" pitchFamily="34" charset="0"/>
                          <a:ea typeface="Source Sans Pro" panose="020B0503030403020204" pitchFamily="34" charset="0"/>
                        </a:rPr>
                        <a:t>Roles and responsibilities are clearly defined and accepted.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5592539"/>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l"/>
                      <a:r>
                        <a:rPr lang="en-US" sz="1000" b="0" dirty="0">
                          <a:solidFill>
                            <a:schemeClr val="tx1"/>
                          </a:solidFill>
                          <a:latin typeface="Source Sans Pro" panose="020B0503030403020204" pitchFamily="34" charset="0"/>
                          <a:ea typeface="Source Sans Pro" panose="020B0503030403020204" pitchFamily="34" charset="0"/>
                        </a:rPr>
                        <a:t>Conflicts are resolved constructively without major disruption.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99342213"/>
                  </a:ext>
                </a:extLst>
              </a:tr>
              <a:tr h="274320">
                <a:tc vMerge="1">
                  <a:txBody>
                    <a:bodyPr/>
                    <a:lstStyle/>
                    <a:p>
                      <a:endParaRPr lang="en-US"/>
                    </a:p>
                  </a:txBody>
                  <a:tcPr/>
                </a:tc>
                <a:tc>
                  <a:txBody>
                    <a:bodyPr/>
                    <a:lstStyle/>
                    <a:p>
                      <a:pPr lvl="0" algn="l"/>
                      <a:r>
                        <a:rPr lang="en-US" sz="1000" b="0" dirty="0">
                          <a:solidFill>
                            <a:schemeClr val="tx1"/>
                          </a:solidFill>
                          <a:latin typeface="Source Sans Pro" panose="020B0503030403020204" pitchFamily="34" charset="0"/>
                          <a:ea typeface="Source Sans Pro" panose="020B0503030403020204" pitchFamily="34" charset="0"/>
                        </a:rPr>
                        <a:t>There is a growing sense of trust and team spirit.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1476814"/>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l"/>
                      <a:r>
                        <a:rPr lang="en-US" sz="1000" b="0" dirty="0">
                          <a:solidFill>
                            <a:schemeClr val="tx1"/>
                          </a:solidFill>
                          <a:latin typeface="Source Sans Pro" panose="020B0503030403020204" pitchFamily="34" charset="0"/>
                          <a:ea typeface="Source Sans Pro" panose="020B0503030403020204" pitchFamily="34" charset="0"/>
                        </a:rPr>
                        <a:t>Team members are open to feedback and willing to improve.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347825"/>
                  </a:ext>
                </a:extLst>
              </a:tr>
              <a:tr h="274320">
                <a:tc gridSpan="2">
                  <a:txBody>
                    <a:bodyPr/>
                    <a:lstStyle/>
                    <a:p>
                      <a:pPr marL="0" marR="0" lvl="0" indent="0" algn="r" defTabSz="134115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Source Sans Pro" panose="020B0503030403020204" pitchFamily="34" charset="0"/>
                          <a:ea typeface="Source Sans Pro" panose="020B0503030403020204" pitchFamily="34" charset="0"/>
                        </a:rPr>
                        <a:t>Totals:</a:t>
                      </a:r>
                    </a:p>
                  </a:txBody>
                  <a:tcPr anchor="b">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hMerge="1">
                  <a:txBody>
                    <a:bodyPr/>
                    <a:lstStyle/>
                    <a:p>
                      <a:pPr lvl="0" algn="l"/>
                      <a:endParaRPr lang="en-US" sz="1000" b="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2506499"/>
                  </a:ext>
                </a:extLst>
              </a:tr>
              <a:tr h="274320">
                <a:tc rowSpan="5">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200" b="1" kern="0" dirty="0">
                        <a:solidFill>
                          <a:srgbClr val="065D8C"/>
                        </a:solidFill>
                        <a:latin typeface="Source Sans Pro" panose="020B0503030403020204" pitchFamily="34" charset="0"/>
                        <a:ea typeface="Source Sans Pro" panose="020B050303040302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r>
                        <a:rPr lang="en-US" sz="1000" b="0" dirty="0">
                          <a:solidFill>
                            <a:schemeClr val="tx1"/>
                          </a:solidFill>
                          <a:latin typeface="Source Sans Pro" panose="020B0503030403020204" pitchFamily="34" charset="0"/>
                          <a:ea typeface="Source Sans Pro" panose="020B0503030403020204" pitchFamily="34" charset="0"/>
                        </a:rPr>
                        <a:t>The team operates efficiently with minimal supervision.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97744560"/>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r>
                        <a:rPr lang="en-US" sz="1000" b="0" dirty="0">
                          <a:solidFill>
                            <a:schemeClr val="tx1"/>
                          </a:solidFill>
                          <a:latin typeface="Source Sans Pro" panose="020B0503030403020204" pitchFamily="34" charset="0"/>
                          <a:ea typeface="Source Sans Pro" panose="020B0503030403020204" pitchFamily="34" charset="0"/>
                        </a:rPr>
                        <a:t>We consistently achieve or exceed our goals.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7700758"/>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Source Sans Pro" panose="020B0503030403020204" pitchFamily="34" charset="0"/>
                          <a:ea typeface="Source Sans Pro" panose="020B0503030403020204" pitchFamily="34" charset="0"/>
                        </a:rPr>
                        <a:t>Each members feels valued and contributes to the team’s success.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362354"/>
                  </a:ext>
                </a:extLst>
              </a:tr>
              <a:tr h="274320">
                <a:tc vMerge="1">
                  <a:txBody>
                    <a:bodyPr/>
                    <a:lstStyle/>
                    <a:p>
                      <a:endParaRPr lang="en-US"/>
                    </a:p>
                  </a:txBody>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Source Sans Pro" panose="020B0503030403020204" pitchFamily="34" charset="0"/>
                          <a:ea typeface="Source Sans Pro" panose="020B0503030403020204" pitchFamily="34" charset="0"/>
                          <a:cs typeface="+mn-cs"/>
                        </a:rPr>
                        <a:t>We adapt easily to challenges and problem-solve effectively.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44045299"/>
                  </a:ext>
                </a:extLst>
              </a:tr>
              <a:tr h="27432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Source Sans Pro" panose="020B0503030403020204" pitchFamily="34" charset="0"/>
                          <a:ea typeface="Source Sans Pro" panose="020B0503030403020204" pitchFamily="34" charset="0"/>
                          <a:cs typeface="+mn-cs"/>
                        </a:rPr>
                        <a:t>There is a strong sense of trust, respect, and shared purpose.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07388771"/>
                  </a:ext>
                </a:extLst>
              </a:tr>
              <a:tr h="0">
                <a:tc gridSpan="2">
                  <a:txBody>
                    <a:bodyPr/>
                    <a:lstStyle/>
                    <a:p>
                      <a:pPr marL="0" marR="0" lvl="0" indent="0" algn="r" defTabSz="134115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Source Sans Pro" panose="020B0503030403020204" pitchFamily="34" charset="0"/>
                          <a:ea typeface="Source Sans Pro" panose="020B0503030403020204" pitchFamily="34" charset="0"/>
                        </a:rPr>
                        <a:t>Totals:</a:t>
                      </a:r>
                    </a:p>
                  </a:txBody>
                  <a:tcPr anchor="b">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hMerge="1">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endParaRPr lang="en-US" sz="1000" b="0" kern="1200" dirty="0">
                        <a:solidFill>
                          <a:schemeClr val="tx1"/>
                        </a:solidFill>
                        <a:latin typeface="Source Sans Pro" panose="020B0503030403020204" pitchFamily="34" charset="0"/>
                        <a:ea typeface="Source Sans Pro" panose="020B0503030403020204" pitchFamily="34" charset="0"/>
                        <a:cs typeface="+mn-cs"/>
                      </a:endParaRP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97609734"/>
                  </a:ext>
                </a:extLst>
              </a:tr>
              <a:tr h="0">
                <a:tc rowSpan="4">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200" b="1" kern="0" dirty="0">
                        <a:solidFill>
                          <a:srgbClr val="065D8C"/>
                        </a:solidFill>
                        <a:latin typeface="Source Sans Pro" panose="020B0503030403020204" pitchFamily="34" charset="0"/>
                        <a:ea typeface="Source Sans Pro" panose="020B050303040302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defTabSz="1341150" rtl="0" eaLnBrk="1" latinLnBrk="0" hangingPunct="1"/>
                      <a:r>
                        <a:rPr lang="en-US" sz="1000" b="0" kern="1200" dirty="0">
                          <a:solidFill>
                            <a:schemeClr val="tx1"/>
                          </a:solidFill>
                          <a:latin typeface="Source Sans Pro" panose="020B0503030403020204" pitchFamily="34" charset="0"/>
                          <a:ea typeface="Source Sans Pro" panose="020B0503030403020204" pitchFamily="34" charset="0"/>
                          <a:cs typeface="+mn-cs"/>
                        </a:rPr>
                        <a:t>Team members are focused on wrapping up tasks, documenting outcomes, or handing off responsibilities.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2725408"/>
                  </a:ext>
                </a:extLst>
              </a:tr>
              <a:tr h="365760">
                <a:tc vMerge="1">
                  <a:txBody>
                    <a:bodyPr/>
                    <a:lstStyle/>
                    <a:p>
                      <a:endParaRPr lang="en-US" dirty="0"/>
                    </a:p>
                  </a:txBody>
                  <a:tcPr>
                    <a:lnL w="12700" cap="flat" cmpd="sng" algn="ctr">
                      <a:solidFill>
                        <a:schemeClr val="tx1"/>
                      </a:solidFill>
                      <a:prstDash val="solid"/>
                      <a:round/>
                      <a:headEnd type="none" w="med" len="med"/>
                      <a:tailEnd type="none" w="med" len="med"/>
                    </a:lnL>
                    <a:lnR w="762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Source Sans Pro" panose="020B0503030403020204" pitchFamily="34" charset="0"/>
                          <a:ea typeface="Source Sans Pro" panose="020B0503030403020204" pitchFamily="34" charset="0"/>
                          <a:cs typeface="+mn-cs"/>
                        </a:rPr>
                        <a:t>Team members are beginning to disengage or reflect on their experience together.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endParaRPr lang="en-US" sz="1000" b="0" kern="1200" dirty="0">
                        <a:solidFill>
                          <a:schemeClr val="tx1"/>
                        </a:solidFill>
                        <a:latin typeface="Source Sans Pro" panose="020B0503030403020204" pitchFamily="34" charset="0"/>
                        <a:ea typeface="Source Sans Pro" panose="020B0503030403020204" pitchFamily="34" charset="0"/>
                        <a:cs typeface="+mn-cs"/>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9184809"/>
                  </a:ext>
                </a:extLst>
              </a:tr>
              <a:tr h="0">
                <a:tc vMerge="1">
                  <a:txBody>
                    <a:bodyPr/>
                    <a:lstStyle/>
                    <a:p>
                      <a:endParaRPr lang="en-US" dirty="0"/>
                    </a:p>
                  </a:txBody>
                  <a:tcPr>
                    <a:lnL w="12700" cap="flat" cmpd="sng" algn="ctr">
                      <a:solidFill>
                        <a:schemeClr val="tx1"/>
                      </a:solidFill>
                      <a:prstDash val="solid"/>
                      <a:round/>
                      <a:headEnd type="none" w="med" len="med"/>
                      <a:tailEnd type="none" w="med" len="med"/>
                    </a:lnL>
                    <a:lnR w="762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Source Sans Pro" panose="020B0503030403020204" pitchFamily="34" charset="0"/>
                          <a:ea typeface="Source Sans Pro" panose="020B0503030403020204" pitchFamily="34" charset="0"/>
                          <a:cs typeface="+mn-cs"/>
                        </a:rPr>
                        <a:t>Discussions have shifted toward recognition, closure, or next steps beyond the current team.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868621"/>
                  </a:ext>
                </a:extLst>
              </a:tr>
              <a:tr h="0">
                <a:tc vMerge="1">
                  <a:txBody>
                    <a:bodyPr/>
                    <a:lstStyle/>
                    <a:p>
                      <a:endParaRPr lang="en-US" dirty="0"/>
                    </a:p>
                  </a:txBody>
                  <a:tcPr>
                    <a:lnL w="12700" cap="flat" cmpd="sng" algn="ctr">
                      <a:solidFill>
                        <a:schemeClr val="tx1"/>
                      </a:solidFill>
                      <a:prstDash val="solid"/>
                      <a:round/>
                      <a:headEnd type="none" w="med" len="med"/>
                      <a:tailEnd type="none" w="med" len="med"/>
                    </a:lnL>
                    <a:lnR w="762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a:txBody>
                    <a:bodyPr/>
                    <a:lstStyle/>
                    <a:p>
                      <a:pPr marL="0" marR="0" lvl="0" indent="0" algn="l" defTabSz="134115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Source Sans Pro" panose="020B0503030403020204" pitchFamily="34" charset="0"/>
                          <a:ea typeface="Source Sans Pro" panose="020B0503030403020204" pitchFamily="34" charset="0"/>
                          <a:cs typeface="+mn-cs"/>
                        </a:rPr>
                        <a:t>There is a sense of accomplishment, loss, or transition as the team disbands. </a:t>
                      </a:r>
                    </a:p>
                  </a:txBody>
                  <a:tcPr anchor="ct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no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76200" cap="flat" cmpd="sng" algn="ctr">
                      <a:solidFill>
                        <a:schemeClr val="tx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7810968"/>
                  </a:ext>
                </a:extLst>
              </a:tr>
              <a:tr h="0">
                <a:tc gridSpan="2">
                  <a:txBody>
                    <a:bodyPr/>
                    <a:lstStyle/>
                    <a:p>
                      <a:pPr algn="r"/>
                      <a:r>
                        <a:rPr lang="en-US" sz="1200" b="1" dirty="0">
                          <a:solidFill>
                            <a:schemeClr val="bg1"/>
                          </a:solidFill>
                          <a:latin typeface="Source Sans Pro" panose="020B0503030403020204" pitchFamily="34" charset="0"/>
                          <a:ea typeface="Source Sans Pro" panose="020B0503030403020204" pitchFamily="34" charset="0"/>
                        </a:rPr>
                        <a:t>Totals:</a:t>
                      </a:r>
                    </a:p>
                  </a:txBody>
                  <a:tcPr>
                    <a:lnL w="12700" cap="flat" cmpd="sng" algn="ctr">
                      <a:solidFill>
                        <a:schemeClr val="tx2">
                          <a:lumMod val="20000"/>
                          <a:lumOff val="80000"/>
                        </a:schemeClr>
                      </a:solidFill>
                      <a:prstDash val="solid"/>
                      <a:round/>
                      <a:headEnd type="none" w="med" len="med"/>
                      <a:tailEnd type="none" w="med" len="med"/>
                    </a:lnL>
                    <a:lnR w="762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065D8C"/>
                    </a:solidFill>
                  </a:tcPr>
                </a:tc>
                <a:tc hMerge="1">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1"/>
                      </a:solidFill>
                      <a:prstDash val="solid"/>
                      <a:round/>
                      <a:headEnd type="none" w="med" len="med"/>
                      <a:tailEnd type="none" w="med" len="med"/>
                    </a:lnL>
                    <a:lnR w="762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762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solidFill>
                          <a:schemeClr val="tx1"/>
                        </a:solidFill>
                        <a:latin typeface="Source Sans Pro" panose="020B0503030403020204" pitchFamily="34" charset="0"/>
                        <a:ea typeface="Source Sans Pro" panose="020B0503030403020204" pitchFamily="34" charset="0"/>
                      </a:endParaRPr>
                    </a:p>
                  </a:txBody>
                  <a:tcP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76200" cap="flat" cmpd="sng" algn="ctr">
                      <a:solidFill>
                        <a:schemeClr val="tx2">
                          <a:lumMod val="5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4540028"/>
                  </a:ext>
                </a:extLst>
              </a:tr>
            </a:tbl>
          </a:graphicData>
        </a:graphic>
      </p:graphicFrame>
      <p:grpSp>
        <p:nvGrpSpPr>
          <p:cNvPr id="19" name="Group 18">
            <a:extLst>
              <a:ext uri="{FF2B5EF4-FFF2-40B4-BE49-F238E27FC236}">
                <a16:creationId xmlns:a16="http://schemas.microsoft.com/office/drawing/2014/main" id="{B20E18D0-B839-4BE7-4246-CEE59B5AC517}"/>
              </a:ext>
              <a:ext uri="{C183D7F6-B498-43B3-948B-1728B52AA6E4}">
                <adec:decorative xmlns:adec="http://schemas.microsoft.com/office/drawing/2017/decorative" val="1"/>
              </a:ext>
            </a:extLst>
          </p:cNvPr>
          <p:cNvGrpSpPr/>
          <p:nvPr/>
        </p:nvGrpSpPr>
        <p:grpSpPr>
          <a:xfrm>
            <a:off x="240586" y="1407825"/>
            <a:ext cx="1037871" cy="7721347"/>
            <a:chOff x="143533" y="1450171"/>
            <a:chExt cx="1037871" cy="7721347"/>
          </a:xfrm>
        </p:grpSpPr>
        <p:pic>
          <p:nvPicPr>
            <p:cNvPr id="8" name="Picture 7" descr="Icon&#10;&#10;AI-generated content may be incorrect.">
              <a:extLst>
                <a:ext uri="{FF2B5EF4-FFF2-40B4-BE49-F238E27FC236}">
                  <a16:creationId xmlns:a16="http://schemas.microsoft.com/office/drawing/2014/main" id="{9447455B-EE1C-45AB-B97D-39D76880BC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351" y="1450171"/>
              <a:ext cx="1022053" cy="1022053"/>
            </a:xfrm>
            <a:prstGeom prst="rect">
              <a:avLst/>
            </a:prstGeom>
          </p:spPr>
        </p:pic>
        <p:pic>
          <p:nvPicPr>
            <p:cNvPr id="15" name="Picture 14">
              <a:extLst>
                <a:ext uri="{FF2B5EF4-FFF2-40B4-BE49-F238E27FC236}">
                  <a16:creationId xmlns:a16="http://schemas.microsoft.com/office/drawing/2014/main" id="{4BA6F9D5-CE6D-E2B5-59FD-4CBFCC9B750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6651" y="3099024"/>
              <a:ext cx="1022053" cy="1022053"/>
            </a:xfrm>
            <a:prstGeom prst="rect">
              <a:avLst/>
            </a:prstGeom>
          </p:spPr>
        </p:pic>
        <p:pic>
          <p:nvPicPr>
            <p:cNvPr id="16" name="Picture 15">
              <a:extLst>
                <a:ext uri="{FF2B5EF4-FFF2-40B4-BE49-F238E27FC236}">
                  <a16:creationId xmlns:a16="http://schemas.microsoft.com/office/drawing/2014/main" id="{A8C0C6FB-59D8-E215-3C2F-9D1F7BDC666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43533" y="4747581"/>
              <a:ext cx="1022053" cy="1022053"/>
            </a:xfrm>
            <a:prstGeom prst="rect">
              <a:avLst/>
            </a:prstGeom>
          </p:spPr>
        </p:pic>
        <p:pic>
          <p:nvPicPr>
            <p:cNvPr id="17" name="Picture 16">
              <a:extLst>
                <a:ext uri="{FF2B5EF4-FFF2-40B4-BE49-F238E27FC236}">
                  <a16:creationId xmlns:a16="http://schemas.microsoft.com/office/drawing/2014/main" id="{55121C51-4F3C-7116-827E-04565049216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9351" y="6396133"/>
              <a:ext cx="1022053" cy="1022053"/>
            </a:xfrm>
            <a:prstGeom prst="rect">
              <a:avLst/>
            </a:prstGeom>
          </p:spPr>
        </p:pic>
        <p:pic>
          <p:nvPicPr>
            <p:cNvPr id="18" name="Picture 17">
              <a:extLst>
                <a:ext uri="{FF2B5EF4-FFF2-40B4-BE49-F238E27FC236}">
                  <a16:creationId xmlns:a16="http://schemas.microsoft.com/office/drawing/2014/main" id="{9B9033B2-2881-075E-C9AA-C3E494648B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9351" y="8149465"/>
              <a:ext cx="1022053" cy="1022053"/>
            </a:xfrm>
            <a:prstGeom prst="rect">
              <a:avLst/>
            </a:prstGeom>
          </p:spPr>
        </p:pic>
      </p:grpSp>
    </p:spTree>
    <p:extLst>
      <p:ext uri="{BB962C8B-B14F-4D97-AF65-F5344CB8AC3E}">
        <p14:creationId xmlns:p14="http://schemas.microsoft.com/office/powerpoint/2010/main" val="3029242398"/>
      </p:ext>
    </p:extLst>
  </p:cSld>
  <p:clrMapOvr>
    <a:masterClrMapping/>
  </p:clrMapOvr>
</p:sld>
</file>

<file path=ppt/theme/theme1.xml><?xml version="1.0" encoding="utf-8"?>
<a:theme xmlns:a="http://schemas.openxmlformats.org/drawingml/2006/main" name="Office Theme">
  <a:themeElements>
    <a:clrScheme name="COM">
      <a:dk1>
        <a:srgbClr val="222222"/>
      </a:dk1>
      <a:lt1>
        <a:sysClr val="window" lastClr="FFFFFF"/>
      </a:lt1>
      <a:dk2>
        <a:srgbClr val="065D8C"/>
      </a:dk2>
      <a:lt2>
        <a:srgbClr val="F5F5F5"/>
      </a:lt2>
      <a:accent1>
        <a:srgbClr val="03626B"/>
      </a:accent1>
      <a:accent2>
        <a:srgbClr val="D05319"/>
      </a:accent2>
      <a:accent3>
        <a:srgbClr val="84036C"/>
      </a:accent3>
      <a:accent4>
        <a:srgbClr val="ECA120"/>
      </a:accent4>
      <a:accent5>
        <a:srgbClr val="AC1D2C"/>
      </a:accent5>
      <a:accent6>
        <a:srgbClr val="00662F"/>
      </a:accent6>
      <a:hlink>
        <a:srgbClr val="065D8C"/>
      </a:hlink>
      <a:folHlink>
        <a:srgbClr val="8403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828C8F28-D0CA-498D-A25E-BF93A86EE9F3}" vid="{F69279C2-6653-4870-9B39-C5859BC36B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template1</Template>
  <TotalTime>633</TotalTime>
  <Words>2018</Words>
  <Application>Microsoft Office PowerPoint</Application>
  <PresentationFormat>Custom</PresentationFormat>
  <Paragraphs>317</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Calibri</vt:lpstr>
      <vt:lpstr>Calibri Light</vt:lpstr>
      <vt:lpstr>Courier New</vt:lpstr>
      <vt:lpstr>Source Sans Pro</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City of Madison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Supervisor Orientation Learner Workbook</dc:title>
  <dc:creator>Deborah Thompson</dc:creator>
  <cp:lastModifiedBy>Jamieson, Emily L</cp:lastModifiedBy>
  <cp:revision>161</cp:revision>
  <dcterms:created xsi:type="dcterms:W3CDTF">2018-03-28T13:11:28Z</dcterms:created>
  <dcterms:modified xsi:type="dcterms:W3CDTF">2025-10-10T20:52:21Z</dcterms:modified>
</cp:coreProperties>
</file>