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8"/>
  </p:notesMasterIdLst>
  <p:sldIdLst>
    <p:sldId id="257" r:id="rId2"/>
    <p:sldId id="286" r:id="rId3"/>
    <p:sldId id="363" r:id="rId4"/>
    <p:sldId id="374" r:id="rId5"/>
    <p:sldId id="256" r:id="rId6"/>
    <p:sldId id="340" r:id="rId7"/>
    <p:sldId id="375" r:id="rId8"/>
    <p:sldId id="298" r:id="rId9"/>
    <p:sldId id="361" r:id="rId10"/>
    <p:sldId id="362" r:id="rId11"/>
    <p:sldId id="330" r:id="rId12"/>
    <p:sldId id="344" r:id="rId13"/>
    <p:sldId id="345" r:id="rId14"/>
    <p:sldId id="456" r:id="rId15"/>
    <p:sldId id="439" r:id="rId16"/>
    <p:sldId id="440" r:id="rId17"/>
    <p:sldId id="438" r:id="rId18"/>
    <p:sldId id="445" r:id="rId19"/>
    <p:sldId id="446" r:id="rId20"/>
    <p:sldId id="447" r:id="rId21"/>
    <p:sldId id="448" r:id="rId22"/>
    <p:sldId id="449" r:id="rId23"/>
    <p:sldId id="450" r:id="rId24"/>
    <p:sldId id="454" r:id="rId25"/>
    <p:sldId id="451" r:id="rId26"/>
    <p:sldId id="453" r:id="rId27"/>
    <p:sldId id="455" r:id="rId28"/>
    <p:sldId id="329" r:id="rId29"/>
    <p:sldId id="305" r:id="rId30"/>
    <p:sldId id="433" r:id="rId31"/>
    <p:sldId id="376" r:id="rId32"/>
    <p:sldId id="341" r:id="rId33"/>
    <p:sldId id="365" r:id="rId34"/>
    <p:sldId id="434" r:id="rId35"/>
    <p:sldId id="364" r:id="rId36"/>
    <p:sldId id="279" r:id="rId37"/>
    <p:sldId id="280" r:id="rId38"/>
    <p:sldId id="281" r:id="rId39"/>
    <p:sldId id="282" r:id="rId40"/>
    <p:sldId id="366" r:id="rId41"/>
    <p:sldId id="369" r:id="rId42"/>
    <p:sldId id="436" r:id="rId43"/>
    <p:sldId id="346" r:id="rId44"/>
    <p:sldId id="358" r:id="rId45"/>
    <p:sldId id="372" r:id="rId46"/>
    <p:sldId id="432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ming, Amy" initials="DA" lastIdx="5" clrIdx="0">
    <p:extLst>
      <p:ext uri="{19B8F6BF-5375-455C-9EA6-DF929625EA0E}">
        <p15:presenceInfo xmlns:p15="http://schemas.microsoft.com/office/powerpoint/2012/main" userId="Deming, Am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5D8C"/>
    <a:srgbClr val="043D5B"/>
    <a:srgbClr val="04435B"/>
    <a:srgbClr val="E1FBFE"/>
    <a:srgbClr val="A2D7E8"/>
    <a:srgbClr val="E4FCF6"/>
    <a:srgbClr val="03626B"/>
    <a:srgbClr val="EED4CF"/>
    <a:srgbClr val="DDD0D8"/>
    <a:srgbClr val="CEE5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34" autoAdjust="0"/>
    <p:restoredTop sz="66344" autoAdjust="0"/>
  </p:normalViewPr>
  <p:slideViewPr>
    <p:cSldViewPr snapToGrid="0">
      <p:cViewPr varScale="1">
        <p:scale>
          <a:sx n="102" d="100"/>
          <a:sy n="102" d="100"/>
        </p:scale>
        <p:origin x="168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ommentAuthors" Target="commentAuthor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0-10T20:27:22.331"/>
    </inkml:context>
    <inkml:brush xml:id="br0">
      <inkml:brushProperty name="width" value="0.5" units="cm"/>
      <inkml:brushProperty name="height" value="1" units="cm"/>
      <inkml:brushProperty name="color" value="#F3B89C"/>
      <inkml:brushProperty name="tip" value="rectangle"/>
      <inkml:brushProperty name="rasterOp" value="maskPen"/>
      <inkml:brushProperty name="ignorePressure" value="1"/>
    </inkml:brush>
  </inkml:definitions>
  <inkml:trace contextRef="#ctx0" brushRef="#br0">0 3,'1541'0,"-1311"17,-19 0,934-15,-552-5,21 3,-560 3,71 12,30 2,74-14,-99-3,235 30,-229-11,166 2,141-22,-175-2,2062 3,-2067-17,-38 0,302 16,268-12,-37-30,-197 30,-472 13,-55-1,0-3,40-8,-37 5,60-3,745 8,-406 5,3932-3,-3940 17,-14 1,1227-20,-1612 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0-10T20:26:57.175"/>
    </inkml:context>
    <inkml:brush xml:id="br0">
      <inkml:brushProperty name="width" value="0.5" units="cm"/>
      <inkml:brushProperty name="height" value="1" units="cm"/>
      <inkml:brushProperty name="color" value="#F4C779"/>
      <inkml:brushProperty name="tip" value="rectangle"/>
      <inkml:brushProperty name="rasterOp" value="maskPen"/>
      <inkml:brushProperty name="ignorePressure" value="1"/>
    </inkml:brush>
  </inkml:definitions>
  <inkml:trace contextRef="#ctx0" brushRef="#br0">0 36,'267'3,"279"-7,-393-12,-91 7,64 0,1155 10,-775 35,-23-1,1375-34,-842-4,-651 1,397 5,-436 13,99 2,1942-17,-1140-3,2039 2,-2846 17,-59 0,-158-14,487 16,-320-6,645-58,-500 16,3 31,-190 1,22-2,470-3,-434-14,114-2,2527 17,-1340 3,-1658-2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0-10T20:27:24.020"/>
    </inkml:context>
    <inkml:brush xml:id="br0">
      <inkml:brushProperty name="width" value="0.5" units="cm"/>
      <inkml:brushProperty name="height" value="1" units="cm"/>
      <inkml:brushProperty name="color" value="#F3B89C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1,'963'0,"-934"0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6A8412-BDBC-4B4A-A7F8-3BAABC912E4D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DE84CA-F099-4B0F-A443-C09A640BA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168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DE84CA-F099-4B0F-A443-C09A640BA7E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777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DE84CA-F099-4B0F-A443-C09A640BA7E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9681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DE84CA-F099-4B0F-A443-C09A640BA7E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8163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727CB9-3CCD-8788-FCCB-36A6C69808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36CCE5C-126C-8867-9162-2ABC4ABC0B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D52CD4E-B867-9CBE-5DDE-3DCC1A93AA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365499-5B45-72BF-69D5-12121C2DE2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DE84CA-F099-4B0F-A443-C09A640BA7E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6548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45F942-AAE6-8599-2673-2DDC8AD185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0C4FA5B-E84C-739D-371D-F7581A28DD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A9ED9C0-3582-EDA9-3A7A-E2380B5E24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8A16BE-A531-4935-601B-6C414AB775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DE84CA-F099-4B0F-A443-C09A640BA7E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3920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91C481-0DC4-A841-22A0-95C741ABED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61EC601-FE5C-60DC-344C-9013E67BDE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860D001-C4AB-5299-0081-4EF6C6DC06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54B643-67E7-D8DD-28F2-A05812B10B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DE84CA-F099-4B0F-A443-C09A640BA7E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4856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3C2CEB-C6CC-0631-C0A1-0908D03A5D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EAA49A8-6C9E-E301-BE5B-A527FF37AC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99C6DD8-9AEF-8831-01BA-8BC46FE30F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D678B6-1774-7E10-618E-009CEC73EB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DE84CA-F099-4B0F-A443-C09A640BA7E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2210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DE84CA-F099-4B0F-A443-C09A640BA7E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8745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7D067D-D21D-969F-06C5-DE6770299E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72019A9-E4B1-6647-42F6-E8DC37918A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C5EEE7C-5457-4A72-712C-A361A25D8B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379213-2D36-18DD-D4E7-C971A01D13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DE84CA-F099-4B0F-A443-C09A640BA7E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3474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BFA643-4F43-C4E8-2EDF-5B090C19C9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AF56DCF-7916-97C3-262A-03C886FA6C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7EF4D17-1F47-A213-BFE0-BFEA4E1E33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240E5A-6DA4-7E83-BDE1-968ACC44E7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DE84CA-F099-4B0F-A443-C09A640BA7E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3385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E6FF59-36B0-4E69-3349-15219E6B4A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5886AAE-70E9-1474-FD26-5AA8B24558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02C7218-419A-640C-BEA7-184E031D7E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0DFE1B-2A52-6266-2AFD-9C98A8AD3E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DE84CA-F099-4B0F-A443-C09A640BA7E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5312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D666F-B1E6-4494-AF9E-BA609FD1786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0863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16063E-6500-B730-094D-1D106B221F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E7CF973-2A3C-0C5F-96FE-5DDF546E81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9F86A1D-8445-3403-DE0A-8DF899F12E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8BB1D3-A154-A5A2-1F2C-708C54AA0B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DE84CA-F099-4B0F-A443-C09A640BA7E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80826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0A8430-F335-BD71-E6BD-62F0EF3439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294CC9B-C27E-8F2A-6566-C8F576FB44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F5808EF-9813-2F8A-C906-0C5610BDCF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9F65C9-2E9D-9A90-B1F9-F4C35D9A96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DE84CA-F099-4B0F-A443-C09A640BA7E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6585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https://www.cityofmadison.com/human-resources/documents/STARS_Framework.pdf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DE84CA-F099-4B0F-A443-C09A640BA7E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3713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DE84CA-F099-4B0F-A443-C09A640BA7E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9681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DE84CA-F099-4B0F-A443-C09A640BA7E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70909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DE84CA-F099-4B0F-A443-C09A640BA7E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84742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DE84CA-F099-4B0F-A443-C09A640BA7E1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52015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DE84CA-F099-4B0F-A443-C09A640BA7E1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94659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DE84CA-F099-4B0F-A443-C09A640BA7E1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3800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D3DB72-8CB9-454A-A734-9521C99E3B5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9865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DE84CA-F099-4B0F-A443-C09A640BA7E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28299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D3DB72-8CB9-454A-A734-9521C99E3B5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85367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D3DB72-8CB9-454A-A734-9521C99E3B5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30759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DE84CA-F099-4B0F-A443-C09A640BA7E1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46314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DE84CA-F099-4B0F-A443-C09A640BA7E1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05238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DE84CA-F099-4B0F-A443-C09A640BA7E1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79336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DE84CA-F099-4B0F-A443-C09A640BA7E1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20000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DE84CA-F099-4B0F-A443-C09A640BA7E1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52356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https://www.surveymonkey.com/r/2025LeadershipCourseFeedback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DE84CA-F099-4B0F-A443-C09A640BA7E1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311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DE84CA-F099-4B0F-A443-C09A640BA7E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7911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Shortened Video</a:t>
            </a:r>
            <a:r>
              <a:rPr lang="en-US" baseline="0" dirty="0"/>
              <a:t> Link: </a:t>
            </a:r>
            <a:r>
              <a:rPr lang="en-US" dirty="0"/>
              <a:t>https://media.cityofmadison.com/Mediasite/Play/421b918030c54dcb96560cacddc237f11d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DE84CA-F099-4B0F-A443-C09A640BA7E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5488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DE84CA-F099-4B0F-A443-C09A640BA7E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9485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DE84CA-F099-4B0F-A443-C09A640BA7E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3806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C2698B-B07D-C7C4-1E4E-76414DCDAD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F6FC55B-6C4E-2C85-5A08-756DEF8917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1B0186C-619D-4C2C-57A4-B448F32E0C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D9F922-8DC4-7B73-E1C7-2763FA5D2E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DE84CA-F099-4B0F-A443-C09A640BA7E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0737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602B54-FD55-8264-58B8-0443C8A63A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6BAD19B-8E5B-347F-5A20-4D6A85D720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74986FB-9D6A-1673-F223-798B3F799C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D88CD0-1535-F44C-6626-D1F1D86A8FC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DE84CA-F099-4B0F-A443-C09A640BA7E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313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18985" y="1754638"/>
            <a:ext cx="8134815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18985" y="4300575"/>
            <a:ext cx="8134815" cy="1655762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A3C3FB8-6078-4C76-AE7E-E85A9B93F0DD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5FF4E75-F05D-4249-99D2-E2AE9D9886E9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68" y="2651579"/>
            <a:ext cx="2593968" cy="259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539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1690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2562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C3FB8-6078-4C76-AE7E-E85A9B93F0DD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F4E75-F05D-4249-99D2-E2AE9D988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302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C3FB8-6078-4C76-AE7E-E85A9B93F0DD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F4E75-F05D-4249-99D2-E2AE9D988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9454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4670474"/>
            <a:ext cx="12192000" cy="21760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1080" y="5102103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371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2562"/>
            <a:ext cx="10515600" cy="132556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none"/>
        </p:style>
        <p:txBody>
          <a:bodyPr>
            <a:normAutofit/>
          </a:bodyPr>
          <a:lstStyle>
            <a:lvl1pPr>
              <a:defRPr sz="48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Aft>
                <a:spcPts val="600"/>
              </a:spcAft>
              <a:defRPr sz="4200"/>
            </a:lvl1pPr>
            <a:lvl2pPr>
              <a:spcAft>
                <a:spcPts val="600"/>
              </a:spcAft>
              <a:defRPr sz="3600"/>
            </a:lvl2pPr>
            <a:lvl3pPr>
              <a:spcAft>
                <a:spcPts val="600"/>
              </a:spcAft>
              <a:defRPr sz="3000"/>
            </a:lvl3pPr>
            <a:lvl4pPr>
              <a:spcAft>
                <a:spcPts val="600"/>
              </a:spcAft>
              <a:defRPr sz="3200"/>
            </a:lvl4pPr>
            <a:lvl5pPr>
              <a:spcAft>
                <a:spcPts val="600"/>
              </a:spcAft>
              <a:defRPr sz="32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C3FB8-6078-4C76-AE7E-E85A9B93F0DD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F4E75-F05D-4249-99D2-E2AE9D988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122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C3FB8-6078-4C76-AE7E-E85A9B93F0DD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F4E75-F05D-4249-99D2-E2AE9D988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459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2562"/>
            <a:ext cx="10515600" cy="1325563"/>
          </a:xfrm>
          <a:ln>
            <a:noFill/>
          </a:ln>
        </p:spPr>
        <p:txBody>
          <a:bodyPr>
            <a:normAutofit/>
          </a:bodyPr>
          <a:lstStyle>
            <a:lvl1pPr>
              <a:defRPr sz="48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4000"/>
            </a:lvl1pPr>
            <a:lvl2pPr>
              <a:defRPr sz="36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>
            <a:lvl1pPr>
              <a:defRPr sz="4000"/>
            </a:lvl1pPr>
            <a:lvl2pPr>
              <a:defRPr sz="36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C3FB8-6078-4C76-AE7E-E85A9B93F0DD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F4E75-F05D-4249-99D2-E2AE9D988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543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1690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77800"/>
            <a:ext cx="10515600" cy="1325563"/>
          </a:xfrm>
          <a:ln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857375"/>
            <a:ext cx="5157787" cy="647700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defRPr sz="4000"/>
            </a:lvl1pPr>
            <a:lvl2pPr>
              <a:defRPr sz="36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857375"/>
            <a:ext cx="5183188" cy="647700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defRPr sz="4000"/>
            </a:lvl1pPr>
            <a:lvl2pPr>
              <a:defRPr sz="36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C3FB8-6078-4C76-AE7E-E85A9B93F0DD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F4E75-F05D-4249-99D2-E2AE9D988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924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2562"/>
            <a:ext cx="10515600" cy="1325563"/>
          </a:xfrm>
          <a:ln>
            <a:noFill/>
          </a:ln>
        </p:spPr>
        <p:txBody>
          <a:bodyPr>
            <a:normAutofit/>
          </a:bodyPr>
          <a:lstStyle>
            <a:lvl1pPr>
              <a:defRPr sz="48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C3FB8-6078-4C76-AE7E-E85A9B93F0DD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F4E75-F05D-4249-99D2-E2AE9D988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356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C3FB8-6078-4C76-AE7E-E85A9B93F0DD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F4E75-F05D-4249-99D2-E2AE9D988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972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C3FB8-6078-4C76-AE7E-E85A9B93F0DD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F4E75-F05D-4249-99D2-E2AE9D988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594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C3FB8-6078-4C76-AE7E-E85A9B93F0DD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F4E75-F05D-4249-99D2-E2AE9D988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525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3C3FB8-6078-4C76-AE7E-E85A9B93F0DD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F4E75-F05D-4249-99D2-E2AE9D988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97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m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hyperlink" Target="https://www.cityofmadison.com/human-resources/documents/additional-learning-resources/od-toolkit/team-development-toolkit/FormingOne-Sheeter.pdf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hyperlink" Target="https://www.cityofmadison.com/human-resources/documents/additional-learning-resources/od-toolkit/team-development-toolkit/StormingOne-Sheeter.pdf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hyperlink" Target="https://www.cityofmadison.com/human-resources/documents/additional-learning-resources/od-toolkit/team-development-toolkit/NormingOne-Sheeter.pdf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hyperlink" Target="https://www.cityofmadison.com/sites/default/files/styles/card/public/human-resources/images/additional-learning-resources/od-toolkit/team-development-toolkit/4-Performing.webp?h=2a479378&amp;itok=Agd3fWFK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hyperlink" Target="https://www.cityofmadison.com/human-resources/documents/additional-learning-resources/od-toolkit/team-development-toolkit/AdjourningOne-Sheeter.pdf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ityofmadison.com/human-resources/documents/additional-learning-resources/od-toolkit/team-development-toolkit/TeamDevelopmentToolkitPacket.pdf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organizationaldevelopment@cityofmadison.com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ityofmadison.com/human-resources/organizational-development/toolkit/team-development-toolkit#Assessment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customXml" Target="../ink/ink1.xml"/><Relationship Id="rId7" Type="http://schemas.openxmlformats.org/officeDocument/2006/relationships/customXml" Target="../ink/ink2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10" Type="http://schemas.openxmlformats.org/officeDocument/2006/relationships/image" Target="../media/image48.png"/><Relationship Id="rId4" Type="http://schemas.openxmlformats.org/officeDocument/2006/relationships/image" Target="../media/image46.png"/><Relationship Id="rId9" Type="http://schemas.openxmlformats.org/officeDocument/2006/relationships/customXml" Target="../ink/ink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a.cityofmadison.com/Mediasite/Play/421b918030c54dcb96560cacddc237f11d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m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1799771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6195" y="520291"/>
            <a:ext cx="10515600" cy="759188"/>
          </a:xfrm>
        </p:spPr>
        <p:txBody>
          <a:bodyPr anchor="b"/>
          <a:lstStyle/>
          <a:p>
            <a:pPr algn="ctr"/>
            <a:r>
              <a:rPr lang="en-US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Welcome to Supervisor Orientation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1495" y="2313396"/>
            <a:ext cx="11129010" cy="392899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1. Please rename yourself on Zoom</a:t>
            </a:r>
          </a:p>
          <a:p>
            <a:pPr lvl="2"/>
            <a:r>
              <a:rPr lang="en-US" sz="32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Name</a:t>
            </a:r>
          </a:p>
          <a:p>
            <a:pPr lvl="2"/>
            <a:r>
              <a:rPr lang="en-US" sz="32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Agency</a:t>
            </a:r>
          </a:p>
          <a:p>
            <a:pPr lvl="2"/>
            <a:r>
              <a:rPr lang="en-US" sz="32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Pronouns</a:t>
            </a:r>
          </a:p>
          <a:p>
            <a:pPr marL="0" indent="0">
              <a:buNone/>
            </a:pPr>
            <a:r>
              <a:rPr lang="en-US" sz="3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2. Answer our check-in question in the chat:</a:t>
            </a:r>
          </a:p>
          <a:p>
            <a:pPr marL="0" indent="0">
              <a:buNone/>
            </a:pPr>
            <a:r>
              <a:rPr lang="en-US" sz="38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“If you had a time machine, where would you go?”</a:t>
            </a:r>
          </a:p>
        </p:txBody>
      </p:sp>
      <p:pic>
        <p:nvPicPr>
          <p:cNvPr id="4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099" y="4171983"/>
            <a:ext cx="1242437" cy="1242437"/>
          </a:xfrm>
          <a:prstGeom prst="rect">
            <a:avLst/>
          </a:prstGeom>
        </p:spPr>
      </p:pic>
      <p:pic>
        <p:nvPicPr>
          <p:cNvPr id="6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7541" y="2106045"/>
            <a:ext cx="2584783" cy="1759664"/>
          </a:xfrm>
          <a:prstGeom prst="rect">
            <a:avLst/>
          </a:prstGeom>
        </p:spPr>
      </p:pic>
      <p:pic>
        <p:nvPicPr>
          <p:cNvPr id="7" name="Pictur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9932" y="0"/>
            <a:ext cx="1828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0573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 descr="Our Values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0" y="-2"/>
            <a:ext cx="2666731" cy="6858000"/>
            <a:chOff x="9525269" y="-1"/>
            <a:chExt cx="2666731" cy="6858000"/>
          </a:xfrm>
        </p:grpSpPr>
        <p:sp>
          <p:nvSpPr>
            <p:cNvPr id="4" name="Rectangle 3"/>
            <p:cNvSpPr/>
            <p:nvPr/>
          </p:nvSpPr>
          <p:spPr>
            <a:xfrm>
              <a:off x="9525269" y="-1"/>
              <a:ext cx="2666731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latin typeface="Source Sans Pro" panose="020B0503030403020204" pitchFamily="34" charset="0"/>
                  <a:ea typeface="Source Sans Pro" panose="020B0503030403020204" pitchFamily="34" charset="0"/>
                </a:rPr>
                <a:t>Our Values</a:t>
              </a:r>
            </a:p>
          </p:txBody>
        </p:sp>
        <p:pic>
          <p:nvPicPr>
            <p:cNvPr id="5" name="Picture 4" descr="City of Madison Logo with the capitol building in the center. " title="City of Madison Logo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82548" y="1161142"/>
              <a:ext cx="1952171" cy="1952171"/>
            </a:xfrm>
            <a:prstGeom prst="rect">
              <a:avLst/>
            </a:prstGeom>
          </p:spPr>
        </p:pic>
      </p:grpSp>
      <p:pic>
        <p:nvPicPr>
          <p:cNvPr id="6" name="Content Placeholder 3" descr="A Screenshot of the City of Madison's Values: Equity, Civic Engagement, Well-Being, Shared Prosperity, and Stewardship" title="City of Madison Values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6" t="21627" r="3620" b="8775"/>
          <a:stretch/>
        </p:blipFill>
        <p:spPr>
          <a:xfrm>
            <a:off x="2772461" y="1900734"/>
            <a:ext cx="9274629" cy="3056527"/>
          </a:xfr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3054630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Breakout Activity</a:t>
            </a:r>
          </a:p>
        </p:txBody>
      </p:sp>
      <p:sp>
        <p:nvSpPr>
          <p:cNvPr id="3" name="Subtitl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624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descr="From Values to Action"/>
          <p:cNvGrpSpPr/>
          <p:nvPr/>
        </p:nvGrpSpPr>
        <p:grpSpPr>
          <a:xfrm>
            <a:off x="0" y="-2"/>
            <a:ext cx="2666731" cy="6858000"/>
            <a:chOff x="9525269" y="-1"/>
            <a:chExt cx="2666731" cy="6858000"/>
          </a:xfrm>
        </p:grpSpPr>
        <p:sp>
          <p:nvSpPr>
            <p:cNvPr id="7" name="Rectangle 6"/>
            <p:cNvSpPr/>
            <p:nvPr/>
          </p:nvSpPr>
          <p:spPr>
            <a:xfrm>
              <a:off x="9525269" y="-1"/>
              <a:ext cx="2666731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From Values </a:t>
              </a:r>
              <a:r>
                <a:rPr lang="en-US" sz="3200" b="1" dirty="0">
                  <a:solidFill>
                    <a:schemeClr val="bg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sym typeface="Wingdings" panose="05000000000000000000" pitchFamily="2" charset="2"/>
                </a:rPr>
                <a:t></a:t>
              </a:r>
              <a:r>
                <a:rPr lang="en-US" sz="3200" b="1" dirty="0">
                  <a:solidFill>
                    <a:schemeClr val="bg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 Action </a:t>
              </a:r>
              <a:endParaRPr lang="en-US" sz="3200" b="1" dirty="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pic>
          <p:nvPicPr>
            <p:cNvPr id="8" name="Picture 7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82548" y="1161142"/>
              <a:ext cx="1952171" cy="1952171"/>
            </a:xfrm>
            <a:prstGeom prst="rect">
              <a:avLst/>
            </a:prstGeom>
          </p:spPr>
        </p:pic>
      </p:grpSp>
      <p:pic>
        <p:nvPicPr>
          <p:cNvPr id="9" name="Picture 8" descr="Screenshot of the From Values to Action Learner Activity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1" t="1519" r="3623" b="9536"/>
          <a:stretch/>
        </p:blipFill>
        <p:spPr>
          <a:xfrm>
            <a:off x="4317357" y="-3"/>
            <a:ext cx="5544273" cy="685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091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Share Out</a:t>
            </a:r>
          </a:p>
        </p:txBody>
      </p:sp>
    </p:spTree>
    <p:extLst>
      <p:ext uri="{BB962C8B-B14F-4D97-AF65-F5344CB8AC3E}">
        <p14:creationId xmlns:p14="http://schemas.microsoft.com/office/powerpoint/2010/main" val="1858926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864E2C2-DAA2-E0A1-B209-BE929B7540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04569-EE40-ADBB-5C7A-3B340EEBF6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Team Development </a:t>
            </a:r>
          </a:p>
        </p:txBody>
      </p:sp>
    </p:spTree>
    <p:extLst>
      <p:ext uri="{BB962C8B-B14F-4D97-AF65-F5344CB8AC3E}">
        <p14:creationId xmlns:p14="http://schemas.microsoft.com/office/powerpoint/2010/main" val="9714059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837A6E-CD07-2D51-DA00-A1F1E61242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3F082BB-FD80-6A73-BEB9-DFF25CDDE8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1799771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48FA255-3F8B-2585-CB6A-F0C715BB565F}"/>
              </a:ext>
            </a:extLst>
          </p:cNvPr>
          <p:cNvSpPr txBox="1">
            <a:spLocks/>
          </p:cNvSpPr>
          <p:nvPr/>
        </p:nvSpPr>
        <p:spPr>
          <a:xfrm>
            <a:off x="838200" y="520472"/>
            <a:ext cx="10515600" cy="7588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algn="ctr"/>
            <a:r>
              <a:rPr lang="en-US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What is a Team? 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37A2224-1C10-B122-67CB-FD41C68623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270" y="3127420"/>
            <a:ext cx="11681460" cy="1700439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70000"/>
              </a:lnSpc>
              <a:buNone/>
            </a:pPr>
            <a:r>
              <a:rPr lang="en-US" sz="11200" b="0" i="0" dirty="0">
                <a:solidFill>
                  <a:srgbClr val="474747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A team is defined as </a:t>
            </a:r>
            <a:r>
              <a:rPr lang="en-US" sz="11200" b="1" i="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a group of people </a:t>
            </a:r>
            <a:r>
              <a:rPr lang="en-US" sz="11200" i="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who perform </a:t>
            </a:r>
            <a:r>
              <a:rPr lang="en-US" sz="11200" b="1" i="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interdependent tasks</a:t>
            </a:r>
            <a:r>
              <a:rPr lang="en-US" sz="11200" b="0" i="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 </a:t>
            </a:r>
            <a:r>
              <a:rPr lang="en-US" sz="11200" b="0" i="0" dirty="0">
                <a:solidFill>
                  <a:srgbClr val="474747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to work toward </a:t>
            </a:r>
            <a:r>
              <a:rPr lang="en-US" sz="11200" b="1" i="0" dirty="0">
                <a:solidFill>
                  <a:srgbClr val="474747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accomplishing a common mission or specific objective</a:t>
            </a:r>
            <a:r>
              <a:rPr lang="en-US" sz="11200" b="0" i="0" dirty="0">
                <a:solidFill>
                  <a:srgbClr val="474747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.*</a:t>
            </a:r>
          </a:p>
          <a:p>
            <a:pPr>
              <a:buNone/>
            </a:pPr>
            <a:b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endParaRPr lang="en-US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48EB6B6-94FD-8FAB-17F8-153F8DFD3FFE}"/>
              </a:ext>
            </a:extLst>
          </p:cNvPr>
          <p:cNvSpPr txBox="1"/>
          <p:nvPr/>
        </p:nvSpPr>
        <p:spPr>
          <a:xfrm>
            <a:off x="255270" y="6337528"/>
            <a:ext cx="10637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*ASQ – American Society of Quality</a:t>
            </a:r>
          </a:p>
        </p:txBody>
      </p:sp>
    </p:spTree>
    <p:extLst>
      <p:ext uri="{BB962C8B-B14F-4D97-AF65-F5344CB8AC3E}">
        <p14:creationId xmlns:p14="http://schemas.microsoft.com/office/powerpoint/2010/main" val="8977669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1799771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0" y="520472"/>
            <a:ext cx="10515600" cy="7588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algn="ctr"/>
            <a:r>
              <a:rPr lang="en-US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5 Stages of Team Development</a:t>
            </a:r>
          </a:p>
        </p:txBody>
      </p:sp>
      <p:pic>
        <p:nvPicPr>
          <p:cNvPr id="22" name="Picture 21" descr="5 Stages of Team Development: Forming, Storming, Norming, Performing, Adjourning diagram. ">
            <a:extLst>
              <a:ext uri="{FF2B5EF4-FFF2-40B4-BE49-F238E27FC236}">
                <a16:creationId xmlns:a16="http://schemas.microsoft.com/office/drawing/2014/main" id="{B37AB4BD-02A8-B209-B03A-3EFDECBD604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0916"/>
          <a:stretch>
            <a:fillRect/>
          </a:stretch>
        </p:blipFill>
        <p:spPr>
          <a:xfrm>
            <a:off x="441687" y="2514600"/>
            <a:ext cx="11292952" cy="3235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9733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C5AED2-3415-AA96-5286-0A4AB8FF78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 descr="Team Stage: Forming">
            <a:extLst>
              <a:ext uri="{FF2B5EF4-FFF2-40B4-BE49-F238E27FC236}">
                <a16:creationId xmlns:a16="http://schemas.microsoft.com/office/drawing/2014/main" id="{E363E55D-5D80-DD05-AF8D-0371892E2926}"/>
              </a:ext>
            </a:extLst>
          </p:cNvPr>
          <p:cNvGrpSpPr/>
          <p:nvPr/>
        </p:nvGrpSpPr>
        <p:grpSpPr>
          <a:xfrm>
            <a:off x="0" y="0"/>
            <a:ext cx="2666731" cy="6858000"/>
            <a:chOff x="9525269" y="0"/>
            <a:chExt cx="2666731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107028F-C9AA-03E9-7384-5A6EEB5FAE65}"/>
                </a:ext>
              </a:extLst>
            </p:cNvPr>
            <p:cNvSpPr/>
            <p:nvPr/>
          </p:nvSpPr>
          <p:spPr>
            <a:xfrm>
              <a:off x="9525269" y="0"/>
              <a:ext cx="2666731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  <a:p>
              <a:pPr algn="ctr"/>
              <a:r>
                <a:rPr lang="en-US" sz="3200" b="1" dirty="0">
                  <a:latin typeface="Source Sans Pro" panose="020B0503030403020204" pitchFamily="34" charset="0"/>
                  <a:ea typeface="Source Sans Pro" panose="020B0503030403020204" pitchFamily="34" charset="0"/>
                </a:rPr>
                <a:t>Team Stage: Forming</a:t>
              </a:r>
            </a:p>
          </p:txBody>
        </p:sp>
        <p:pic>
          <p:nvPicPr>
            <p:cNvPr id="6" name="Picture 5" descr="City of Madison Logo with the capitol building in the center. " title="City of Madison Logo">
              <a:extLst>
                <a:ext uri="{FF2B5EF4-FFF2-40B4-BE49-F238E27FC236}">
                  <a16:creationId xmlns:a16="http://schemas.microsoft.com/office/drawing/2014/main" id="{071E68A9-134B-A3D8-FC90-FDB6A629FA6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82548" y="1161142"/>
              <a:ext cx="1952171" cy="1952171"/>
            </a:xfrm>
            <a:prstGeom prst="rect">
              <a:avLst/>
            </a:prstGeom>
          </p:spPr>
        </p:pic>
      </p:grpSp>
      <p:pic>
        <p:nvPicPr>
          <p:cNvPr id="10" name="Picture 9" descr="5 Stages of Team Development: Forming Button">
            <a:hlinkClick r:id="rId4"/>
            <a:extLst>
              <a:ext uri="{FF2B5EF4-FFF2-40B4-BE49-F238E27FC236}">
                <a16:creationId xmlns:a16="http://schemas.microsoft.com/office/drawing/2014/main" id="{F3DFB835-B98C-308A-D1BB-232C3B4CFA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264" y="4367550"/>
            <a:ext cx="1600200" cy="2286000"/>
          </a:xfrm>
          <a:prstGeom prst="rect">
            <a:avLst/>
          </a:prstGeom>
        </p:spPr>
      </p:pic>
      <p:pic>
        <p:nvPicPr>
          <p:cNvPr id="12" name="Picture 11" descr="5 Stages of Team Development: Forming">
            <a:extLst>
              <a:ext uri="{FF2B5EF4-FFF2-40B4-BE49-F238E27FC236}">
                <a16:creationId xmlns:a16="http://schemas.microsoft.com/office/drawing/2014/main" id="{6572EB96-C0CC-ED6D-53ED-8D2A2CC5FD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07130" y="1161142"/>
            <a:ext cx="7658100" cy="456247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750193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74B759-F0A4-CEEF-82F4-13246B39CA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 descr="Team Stage: Storming">
            <a:extLst>
              <a:ext uri="{FF2B5EF4-FFF2-40B4-BE49-F238E27FC236}">
                <a16:creationId xmlns:a16="http://schemas.microsoft.com/office/drawing/2014/main" id="{731D1259-35B7-6C76-3D63-EA8E2B8FE848}"/>
              </a:ext>
            </a:extLst>
          </p:cNvPr>
          <p:cNvGrpSpPr/>
          <p:nvPr/>
        </p:nvGrpSpPr>
        <p:grpSpPr>
          <a:xfrm>
            <a:off x="0" y="0"/>
            <a:ext cx="2666731" cy="6858000"/>
            <a:chOff x="9525269" y="0"/>
            <a:chExt cx="2666731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3851A49-FDE7-4E6D-420C-D04CED75BC3A}"/>
                </a:ext>
              </a:extLst>
            </p:cNvPr>
            <p:cNvSpPr/>
            <p:nvPr/>
          </p:nvSpPr>
          <p:spPr>
            <a:xfrm>
              <a:off x="9525269" y="0"/>
              <a:ext cx="2666731" cy="6858000"/>
            </a:xfrm>
            <a:prstGeom prst="rect">
              <a:avLst/>
            </a:prstGeom>
            <a:solidFill>
              <a:srgbClr val="065D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  <a:p>
              <a:pPr algn="ctr"/>
              <a:r>
                <a:rPr lang="en-US" sz="3200" b="1" dirty="0">
                  <a:latin typeface="Source Sans Pro" panose="020B0503030403020204" pitchFamily="34" charset="0"/>
                  <a:ea typeface="Source Sans Pro" panose="020B0503030403020204" pitchFamily="34" charset="0"/>
                </a:rPr>
                <a:t>Team Stage: Storming</a:t>
              </a:r>
            </a:p>
          </p:txBody>
        </p:sp>
        <p:pic>
          <p:nvPicPr>
            <p:cNvPr id="6" name="Picture 5" descr="City of Madison Logo with the capitol building in the center. " title="City of Madison Logo">
              <a:extLst>
                <a:ext uri="{FF2B5EF4-FFF2-40B4-BE49-F238E27FC236}">
                  <a16:creationId xmlns:a16="http://schemas.microsoft.com/office/drawing/2014/main" id="{43C22B36-B7D4-F7E8-3E14-09EC927A5D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82548" y="1161142"/>
              <a:ext cx="1952171" cy="1952171"/>
            </a:xfrm>
            <a:prstGeom prst="rect">
              <a:avLst/>
            </a:prstGeom>
          </p:spPr>
        </p:pic>
      </p:grpSp>
      <p:pic>
        <p:nvPicPr>
          <p:cNvPr id="7" name="Picture 6" descr="5 Stages of Team Development: Storming Button">
            <a:hlinkClick r:id="rId4"/>
            <a:extLst>
              <a:ext uri="{FF2B5EF4-FFF2-40B4-BE49-F238E27FC236}">
                <a16:creationId xmlns:a16="http://schemas.microsoft.com/office/drawing/2014/main" id="{A724C4DB-6249-5BF3-D702-68B6F1D5F2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839" y="4366260"/>
            <a:ext cx="1543050" cy="2286000"/>
          </a:xfrm>
          <a:prstGeom prst="rect">
            <a:avLst/>
          </a:prstGeom>
        </p:spPr>
      </p:pic>
      <p:pic>
        <p:nvPicPr>
          <p:cNvPr id="9" name="Picture 8" descr="5 Stages of Team Development: Storming">
            <a:extLst>
              <a:ext uri="{FF2B5EF4-FFF2-40B4-BE49-F238E27FC236}">
                <a16:creationId xmlns:a16="http://schemas.microsoft.com/office/drawing/2014/main" id="{F73346A0-960A-B697-CB70-69C39479EB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97617" y="1015365"/>
            <a:ext cx="7248525" cy="466725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205311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C6D0B3-33D4-4131-CC33-51AF0FBC0A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 descr="Team Stage: Norming">
            <a:extLst>
              <a:ext uri="{FF2B5EF4-FFF2-40B4-BE49-F238E27FC236}">
                <a16:creationId xmlns:a16="http://schemas.microsoft.com/office/drawing/2014/main" id="{589B5938-2FD2-FBAE-B65C-29463C6F67AC}"/>
              </a:ext>
            </a:extLst>
          </p:cNvPr>
          <p:cNvGrpSpPr/>
          <p:nvPr/>
        </p:nvGrpSpPr>
        <p:grpSpPr>
          <a:xfrm>
            <a:off x="0" y="0"/>
            <a:ext cx="2666731" cy="6858000"/>
            <a:chOff x="9525269" y="0"/>
            <a:chExt cx="2666731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1A6C52C-FA45-33B3-AD71-1EE9594DCCF6}"/>
                </a:ext>
              </a:extLst>
            </p:cNvPr>
            <p:cNvSpPr/>
            <p:nvPr/>
          </p:nvSpPr>
          <p:spPr>
            <a:xfrm>
              <a:off x="9525269" y="0"/>
              <a:ext cx="2666731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  <a:p>
              <a:pPr algn="ctr"/>
              <a:r>
                <a:rPr lang="en-US" sz="3200" b="1" dirty="0">
                  <a:latin typeface="Source Sans Pro" panose="020B0503030403020204" pitchFamily="34" charset="0"/>
                  <a:ea typeface="Source Sans Pro" panose="020B0503030403020204" pitchFamily="34" charset="0"/>
                </a:rPr>
                <a:t>Team Stage: Norming</a:t>
              </a:r>
            </a:p>
          </p:txBody>
        </p:sp>
        <p:pic>
          <p:nvPicPr>
            <p:cNvPr id="6" name="Picture 5" descr="City of Madison Logo with the capitol building in the center. " title="City of Madison Logo">
              <a:extLst>
                <a:ext uri="{FF2B5EF4-FFF2-40B4-BE49-F238E27FC236}">
                  <a16:creationId xmlns:a16="http://schemas.microsoft.com/office/drawing/2014/main" id="{3E5CFC46-7236-4674-E3D1-DC1AAAB75E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82548" y="1161142"/>
              <a:ext cx="1952171" cy="1952171"/>
            </a:xfrm>
            <a:prstGeom prst="rect">
              <a:avLst/>
            </a:prstGeom>
          </p:spPr>
        </p:pic>
      </p:grpSp>
      <p:pic>
        <p:nvPicPr>
          <p:cNvPr id="7" name="Picture 6" descr="5 Stages of Team Development: Norming Button">
            <a:hlinkClick r:id="rId4"/>
            <a:extLst>
              <a:ext uri="{FF2B5EF4-FFF2-40B4-BE49-F238E27FC236}">
                <a16:creationId xmlns:a16="http://schemas.microsoft.com/office/drawing/2014/main" id="{5B1B1D9D-CF00-0B5B-9E18-E8EB82ECC1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401" y="4274455"/>
            <a:ext cx="1685925" cy="2305050"/>
          </a:xfrm>
          <a:prstGeom prst="rect">
            <a:avLst/>
          </a:prstGeom>
        </p:spPr>
      </p:pic>
      <p:pic>
        <p:nvPicPr>
          <p:cNvPr id="9" name="Picture 8" descr="5 Stages of Team Development: Norming">
            <a:extLst>
              <a:ext uri="{FF2B5EF4-FFF2-40B4-BE49-F238E27FC236}">
                <a16:creationId xmlns:a16="http://schemas.microsoft.com/office/drawing/2014/main" id="{3A294368-31D0-DB7D-4313-7A36B44D56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96665" y="1181100"/>
            <a:ext cx="7296150" cy="44958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78878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descr="Tech Check&#10;"/>
          <p:cNvSpPr/>
          <p:nvPr/>
        </p:nvSpPr>
        <p:spPr>
          <a:xfrm>
            <a:off x="0" y="0"/>
            <a:ext cx="1862667" cy="6858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Tech </a:t>
            </a:r>
          </a:p>
          <a:p>
            <a:pPr algn="ctr"/>
            <a:r>
              <a:rPr lang="en-US" sz="32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Check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307C96-4DE7-F5E7-C75C-6602AF08A547}"/>
              </a:ext>
            </a:extLst>
          </p:cNvPr>
          <p:cNvSpPr txBox="1">
            <a:spLocks/>
          </p:cNvSpPr>
          <p:nvPr/>
        </p:nvSpPr>
        <p:spPr>
          <a:xfrm>
            <a:off x="2126363" y="358422"/>
            <a:ext cx="10043059" cy="614115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0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Rename Yourself </a:t>
            </a:r>
          </a:p>
          <a:p>
            <a:pPr lvl="1">
              <a:lnSpc>
                <a:spcPct val="100000"/>
              </a:lnSpc>
            </a:pPr>
            <a:r>
              <a:rPr lang="en-US" sz="1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Participants &gt; Hoover over your name &gt; 3 dots &gt; Rename. Type your Name, Pronouns, and Department.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en-US" sz="8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0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Mic &amp; Video Test</a:t>
            </a:r>
          </a:p>
          <a:p>
            <a:pPr lvl="1">
              <a:lnSpc>
                <a:spcPct val="100000"/>
              </a:lnSpc>
            </a:pPr>
            <a:r>
              <a:rPr lang="en-US" sz="1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Select the microphone button to unmute yourself &amp; say hello! Select the video button to go on/off camera.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sz="12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 </a:t>
            </a:r>
            <a:endParaRPr lang="en-US" sz="1200" b="1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0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Locate the Chat Feature </a:t>
            </a:r>
          </a:p>
          <a:p>
            <a:pPr lvl="1">
              <a:lnSpc>
                <a:spcPct val="100000"/>
              </a:lnSpc>
            </a:pPr>
            <a:r>
              <a:rPr lang="en-US" sz="1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Select the three dots &gt; Chat to open up the chat box. 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en-US" sz="8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0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Raise Hand or Use Reactions</a:t>
            </a:r>
          </a:p>
          <a:p>
            <a:pPr lvl="1">
              <a:lnSpc>
                <a:spcPct val="100000"/>
              </a:lnSpc>
            </a:pPr>
            <a:r>
              <a:rPr lang="en-US" sz="1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Select the three dots &gt; Reactions &gt; Raise Hand to raise your hand. 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en-US" sz="12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0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Turn on Closed Captioning</a:t>
            </a:r>
          </a:p>
          <a:p>
            <a:pPr lvl="1">
              <a:lnSpc>
                <a:spcPct val="100000"/>
              </a:lnSpc>
            </a:pPr>
            <a:r>
              <a:rPr lang="en-US" sz="1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Select Show Captions button, select your preferred language, click Save.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en-US" sz="8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0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Turn off your VPN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endParaRPr lang="en-US" sz="1000" b="1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0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Grab a Copy of the Learner Workbook / Handouts</a:t>
            </a:r>
          </a:p>
          <a:p>
            <a:pPr lvl="1">
              <a:lnSpc>
                <a:spcPct val="100000"/>
              </a:lnSpc>
            </a:pPr>
            <a:r>
              <a:rPr lang="en-US" sz="1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Found in Chat from your facilitator! </a:t>
            </a:r>
            <a:endParaRPr lang="en-US" sz="8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0" indent="0" algn="r">
              <a:lnSpc>
                <a:spcPct val="100000"/>
              </a:lnSpc>
              <a:buNone/>
            </a:pPr>
            <a:r>
              <a:rPr lang="en-U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Disruption? Try logging out and logging back in again. </a:t>
            </a:r>
            <a:endParaRPr lang="en-US" sz="2000" b="1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394EA8-AA89-1AA0-BCBA-4DEBEF1F03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555" y="3154680"/>
            <a:ext cx="822960" cy="5486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53F24A7-B45C-B8BC-FB33-EE8DB6030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351" y="190420"/>
            <a:ext cx="1271846" cy="5486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35EE43D-13D1-5BCD-638A-99358ACF59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026" y="1117310"/>
            <a:ext cx="2172617" cy="5486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B54174F-3EF5-4C6E-5AC5-F64B320DB6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604" y="2058714"/>
            <a:ext cx="869384" cy="5486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5B60D1A-3F9F-C4C8-2483-A972C91817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209" y="4853899"/>
            <a:ext cx="1190791" cy="6573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5C0B747-A577-13E1-FCCC-2FC01947F2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9035" y="5598693"/>
            <a:ext cx="605742" cy="60574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09E49F1-ECE7-72F3-0224-F7CC7833E9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326" y="3875881"/>
            <a:ext cx="1019317" cy="52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3884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FA432B-5C39-1A0D-CD7A-CE39D186B9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 descr="Team Stage: Performing">
            <a:extLst>
              <a:ext uri="{FF2B5EF4-FFF2-40B4-BE49-F238E27FC236}">
                <a16:creationId xmlns:a16="http://schemas.microsoft.com/office/drawing/2014/main" id="{527B80F2-5A53-A4AF-BF62-D314830DBA28}"/>
              </a:ext>
            </a:extLst>
          </p:cNvPr>
          <p:cNvGrpSpPr/>
          <p:nvPr/>
        </p:nvGrpSpPr>
        <p:grpSpPr>
          <a:xfrm>
            <a:off x="0" y="0"/>
            <a:ext cx="2666731" cy="6858000"/>
            <a:chOff x="9525269" y="0"/>
            <a:chExt cx="2666731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FFDB183-7BC5-AB9D-F872-5325CA96DB5E}"/>
                </a:ext>
              </a:extLst>
            </p:cNvPr>
            <p:cNvSpPr/>
            <p:nvPr/>
          </p:nvSpPr>
          <p:spPr>
            <a:xfrm>
              <a:off x="9525269" y="0"/>
              <a:ext cx="2666731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  <a:p>
              <a:pPr algn="ctr"/>
              <a:r>
                <a:rPr lang="en-US" sz="3200" b="1" dirty="0">
                  <a:latin typeface="Source Sans Pro" panose="020B0503030403020204" pitchFamily="34" charset="0"/>
                  <a:ea typeface="Source Sans Pro" panose="020B0503030403020204" pitchFamily="34" charset="0"/>
                </a:rPr>
                <a:t>Team Stage: Performing</a:t>
              </a:r>
            </a:p>
          </p:txBody>
        </p:sp>
        <p:pic>
          <p:nvPicPr>
            <p:cNvPr id="6" name="Picture 5" descr="City of Madison Logo with the capitol building in the center. " title="City of Madison Logo">
              <a:extLst>
                <a:ext uri="{FF2B5EF4-FFF2-40B4-BE49-F238E27FC236}">
                  <a16:creationId xmlns:a16="http://schemas.microsoft.com/office/drawing/2014/main" id="{468B2E01-81B8-90F8-04C0-BFAB518D68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82548" y="1161142"/>
              <a:ext cx="1952171" cy="1952171"/>
            </a:xfrm>
            <a:prstGeom prst="rect">
              <a:avLst/>
            </a:prstGeom>
          </p:spPr>
        </p:pic>
      </p:grpSp>
      <p:pic>
        <p:nvPicPr>
          <p:cNvPr id="7" name="Picture 6" descr="5 Stages of Team Development: Performing Button">
            <a:hlinkClick r:id="rId4"/>
            <a:extLst>
              <a:ext uri="{FF2B5EF4-FFF2-40B4-BE49-F238E27FC236}">
                <a16:creationId xmlns:a16="http://schemas.microsoft.com/office/drawing/2014/main" id="{76C07341-BE1B-9DD8-DB05-44C60A8C25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214" y="4409122"/>
            <a:ext cx="1638300" cy="2314575"/>
          </a:xfrm>
          <a:prstGeom prst="rect">
            <a:avLst/>
          </a:prstGeom>
        </p:spPr>
      </p:pic>
      <p:pic>
        <p:nvPicPr>
          <p:cNvPr id="9" name="Picture 8" descr="5 Stages of Team Development: Performing">
            <a:extLst>
              <a:ext uri="{FF2B5EF4-FFF2-40B4-BE49-F238E27FC236}">
                <a16:creationId xmlns:a16="http://schemas.microsoft.com/office/drawing/2014/main" id="{7321E1DA-91BA-7219-494A-15F8E1E8AA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20465" y="1137284"/>
            <a:ext cx="7448550" cy="442912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661325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EEE7EC-CB84-CE57-0155-0D83B56CA0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 descr="Team Stage: Adjourning">
            <a:extLst>
              <a:ext uri="{FF2B5EF4-FFF2-40B4-BE49-F238E27FC236}">
                <a16:creationId xmlns:a16="http://schemas.microsoft.com/office/drawing/2014/main" id="{E3FF855E-7840-5BA7-9287-BE206194AA34}"/>
              </a:ext>
            </a:extLst>
          </p:cNvPr>
          <p:cNvGrpSpPr/>
          <p:nvPr/>
        </p:nvGrpSpPr>
        <p:grpSpPr>
          <a:xfrm>
            <a:off x="0" y="0"/>
            <a:ext cx="2666731" cy="6858000"/>
            <a:chOff x="9525269" y="0"/>
            <a:chExt cx="2666731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0F63662-2E95-6CE5-CD40-8926FCB89CD3}"/>
                </a:ext>
              </a:extLst>
            </p:cNvPr>
            <p:cNvSpPr/>
            <p:nvPr/>
          </p:nvSpPr>
          <p:spPr>
            <a:xfrm>
              <a:off x="9525269" y="0"/>
              <a:ext cx="2666731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  <a:p>
              <a:pPr algn="ctr"/>
              <a:r>
                <a:rPr lang="en-US" sz="3200" b="1" dirty="0">
                  <a:latin typeface="Source Sans Pro" panose="020B0503030403020204" pitchFamily="34" charset="0"/>
                  <a:ea typeface="Source Sans Pro" panose="020B0503030403020204" pitchFamily="34" charset="0"/>
                </a:rPr>
                <a:t>Team Stage: Adjourning</a:t>
              </a:r>
            </a:p>
          </p:txBody>
        </p:sp>
        <p:pic>
          <p:nvPicPr>
            <p:cNvPr id="6" name="Picture 5" descr="City of Madison Logo with the capitol building in the center. " title="City of Madison Logo">
              <a:extLst>
                <a:ext uri="{FF2B5EF4-FFF2-40B4-BE49-F238E27FC236}">
                  <a16:creationId xmlns:a16="http://schemas.microsoft.com/office/drawing/2014/main" id="{0FFFF361-DA6C-5D5B-553D-9E298CD34B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82548" y="1161142"/>
              <a:ext cx="1952171" cy="1952171"/>
            </a:xfrm>
            <a:prstGeom prst="rect">
              <a:avLst/>
            </a:prstGeom>
          </p:spPr>
        </p:pic>
      </p:grpSp>
      <p:pic>
        <p:nvPicPr>
          <p:cNvPr id="7" name="Picture 6" descr="5 Stages of Team Development: Adjourning Button">
            <a:hlinkClick r:id="rId4"/>
            <a:extLst>
              <a:ext uri="{FF2B5EF4-FFF2-40B4-BE49-F238E27FC236}">
                <a16:creationId xmlns:a16="http://schemas.microsoft.com/office/drawing/2014/main" id="{B3494A2D-2D18-23B9-F918-A57AE54244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314" y="4274455"/>
            <a:ext cx="1562100" cy="2266950"/>
          </a:xfrm>
          <a:prstGeom prst="rect">
            <a:avLst/>
          </a:prstGeom>
        </p:spPr>
      </p:pic>
      <p:pic>
        <p:nvPicPr>
          <p:cNvPr id="9" name="Picture 8" descr="5 Stages of Team Development: Adjourning">
            <a:extLst>
              <a:ext uri="{FF2B5EF4-FFF2-40B4-BE49-F238E27FC236}">
                <a16:creationId xmlns:a16="http://schemas.microsoft.com/office/drawing/2014/main" id="{D1818B95-E5BE-7373-E75E-C2D3E1148A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99485" y="954405"/>
            <a:ext cx="7410450" cy="474345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398631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5D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Self-Assessment</a:t>
            </a:r>
          </a:p>
        </p:txBody>
      </p:sp>
      <p:sp>
        <p:nvSpPr>
          <p:cNvPr id="3" name="Subtitl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7940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981496-B444-6903-B11E-7E00CBB893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7579AFA-B6C1-0E95-2B49-F066FED79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1799771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3041344-6AB3-4249-C4BD-2A20A229384A}"/>
              </a:ext>
            </a:extLst>
          </p:cNvPr>
          <p:cNvSpPr txBox="1">
            <a:spLocks/>
          </p:cNvSpPr>
          <p:nvPr/>
        </p:nvSpPr>
        <p:spPr>
          <a:xfrm>
            <a:off x="838200" y="520472"/>
            <a:ext cx="10515600" cy="7588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algn="ctr"/>
            <a:r>
              <a:rPr lang="en-US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Team Stage Self Assessment</a:t>
            </a:r>
          </a:p>
        </p:txBody>
      </p:sp>
      <p:sp>
        <p:nvSpPr>
          <p:cNvPr id="4" name="Content Placeholder 9">
            <a:extLst>
              <a:ext uri="{FF2B5EF4-FFF2-40B4-BE49-F238E27FC236}">
                <a16:creationId xmlns:a16="http://schemas.microsoft.com/office/drawing/2014/main" id="{5BA8648E-D6B6-A03C-99E5-6460FD1FBEF6}"/>
              </a:ext>
            </a:extLst>
          </p:cNvPr>
          <p:cNvSpPr txBox="1">
            <a:spLocks/>
          </p:cNvSpPr>
          <p:nvPr/>
        </p:nvSpPr>
        <p:spPr>
          <a:xfrm>
            <a:off x="335280" y="2681650"/>
            <a:ext cx="11681460" cy="1700439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8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Add snapshot of assessment on this page</a:t>
            </a:r>
          </a:p>
        </p:txBody>
      </p:sp>
    </p:spTree>
    <p:extLst>
      <p:ext uri="{BB962C8B-B14F-4D97-AF65-F5344CB8AC3E}">
        <p14:creationId xmlns:p14="http://schemas.microsoft.com/office/powerpoint/2010/main" val="15115805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5D8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65F260B-0EB2-D0E9-D26D-C006E2E203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DB79C-B18E-EAC2-5DBD-B7719087F4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Break-Out Discussion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E49BDB-0273-C062-43BF-27594EF5E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9200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5A4589-9202-76E1-01FB-4F65A78106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5679318-8E4A-3436-6098-1A07AE58C7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1799771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2B7A08F-5906-FA6C-B983-EB25AFC84F5B}"/>
              </a:ext>
            </a:extLst>
          </p:cNvPr>
          <p:cNvSpPr txBox="1">
            <a:spLocks/>
          </p:cNvSpPr>
          <p:nvPr/>
        </p:nvSpPr>
        <p:spPr>
          <a:xfrm>
            <a:off x="838200" y="520472"/>
            <a:ext cx="10515600" cy="7588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algn="ctr"/>
            <a:r>
              <a:rPr lang="en-US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Stage Breakout Discussions</a:t>
            </a:r>
          </a:p>
        </p:txBody>
      </p:sp>
      <p:sp>
        <p:nvSpPr>
          <p:cNvPr id="4" name="Content Placeholder 9">
            <a:extLst>
              <a:ext uri="{FF2B5EF4-FFF2-40B4-BE49-F238E27FC236}">
                <a16:creationId xmlns:a16="http://schemas.microsoft.com/office/drawing/2014/main" id="{2F7BD247-8E64-D6DC-0D13-3B18960985FC}"/>
              </a:ext>
            </a:extLst>
          </p:cNvPr>
          <p:cNvSpPr txBox="1">
            <a:spLocks/>
          </p:cNvSpPr>
          <p:nvPr/>
        </p:nvSpPr>
        <p:spPr>
          <a:xfrm>
            <a:off x="311426" y="1919800"/>
            <a:ext cx="11715474" cy="5061927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9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Individually complete steps 1 - 3.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9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Locate your stage in your workbook.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9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For more details, reference the </a:t>
            </a:r>
            <a:r>
              <a:rPr lang="en-US" sz="9000" dirty="0">
                <a:latin typeface="Source Sans Pro" panose="020B0503030403020204" pitchFamily="34" charset="0"/>
                <a:ea typeface="Source Sans Pro" panose="020B0503030403020204" pitchFamily="34" charset="0"/>
                <a:hlinkClick r:id="rId3"/>
              </a:rPr>
              <a:t>Team Stage Development Toolkit</a:t>
            </a:r>
            <a:r>
              <a:rPr lang="en-US" sz="9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.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9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Read and decide at least one strategy you’ll use to advance the team’s performance.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sz="90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sz="90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0" lv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9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As a Break Out Group, each person shares their scenario and strategy in approximately 3-5 minutes.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92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Listen to each other’s ideas and provide encouragement or advice on what they might try.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92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Rotate through everyone.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92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Wait for the facilitator to stop into your room or to call you back.</a:t>
            </a:r>
          </a:p>
          <a:p>
            <a:pPr marL="0" indent="0">
              <a:lnSpc>
                <a:spcPct val="120000"/>
              </a:lnSpc>
              <a:buNone/>
            </a:pPr>
            <a:endParaRPr lang="en-US" sz="86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9078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5D8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05B19EF-7C94-0493-F2C5-670FC1AE66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A9D6E-58AA-5A60-15D6-27182B9262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Breakout Wrap-Up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B08C04-A976-F045-E20F-D51E9C4E92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3705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77D8FA-D88B-5D39-4EBE-1A8E8A858B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D92D817-AB34-AA29-08F1-ADBDDFC315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1799771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E9DFB86-268C-1F7B-2D31-95CF8AB75DED}"/>
              </a:ext>
            </a:extLst>
          </p:cNvPr>
          <p:cNvSpPr txBox="1">
            <a:spLocks/>
          </p:cNvSpPr>
          <p:nvPr/>
        </p:nvSpPr>
        <p:spPr>
          <a:xfrm>
            <a:off x="292857" y="180502"/>
            <a:ext cx="11353800" cy="1026974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algn="ctr"/>
            <a:r>
              <a:rPr lang="en-US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Your Homework Leaving Supervisor Orientation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9DC4A7-2C61-247C-82E0-91757F2E274B}"/>
              </a:ext>
            </a:extLst>
          </p:cNvPr>
          <p:cNvSpPr txBox="1"/>
          <p:nvPr/>
        </p:nvSpPr>
        <p:spPr>
          <a:xfrm>
            <a:off x="545342" y="1936323"/>
            <a:ext cx="11101315" cy="3902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2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In your next team meeting, introduce the Stages of Team Development. 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2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Contact </a:t>
            </a:r>
            <a:r>
              <a:rPr lang="en-US" sz="2800" dirty="0">
                <a:latin typeface="Source Sans Pro" panose="020B0503030403020204" pitchFamily="34" charset="0"/>
                <a:ea typeface="Source Sans Pro" panose="020B0503030403020204" pitchFamily="34" charset="0"/>
                <a:hlinkClick r:id="rId3"/>
              </a:rPr>
              <a:t>organizationaldevelopment@cityofmadison.com</a:t>
            </a:r>
            <a:r>
              <a:rPr lang="en-US" sz="2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for a </a:t>
            </a:r>
            <a:r>
              <a:rPr lang="en-US" sz="2800" dirty="0">
                <a:latin typeface="Source Sans Pro" panose="020B0503030403020204" pitchFamily="34" charset="0"/>
                <a:ea typeface="Source Sans Pro" panose="020B0503030403020204" pitchFamily="34" charset="0"/>
                <a:hlinkClick r:id="rId4"/>
              </a:rPr>
              <a:t>Team Development Stage Assessment</a:t>
            </a:r>
            <a:r>
              <a:rPr lang="en-US" sz="2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customized for your Team.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As part of your Individual Development Plan, IDP, share your findings and goals with your leader.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Contact me with any questions.  </a:t>
            </a:r>
          </a:p>
        </p:txBody>
      </p:sp>
    </p:spTree>
    <p:extLst>
      <p:ext uri="{BB962C8B-B14F-4D97-AF65-F5344CB8AC3E}">
        <p14:creationId xmlns:p14="http://schemas.microsoft.com/office/powerpoint/2010/main" val="15838698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18985" y="1754638"/>
            <a:ext cx="8973015" cy="2387600"/>
          </a:xfrm>
        </p:spPr>
        <p:txBody>
          <a:bodyPr/>
          <a:lstStyle/>
          <a:p>
            <a:r>
              <a:rPr lang="en-US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STARS- Situational Analysis </a:t>
            </a:r>
          </a:p>
        </p:txBody>
      </p:sp>
      <p:sp>
        <p:nvSpPr>
          <p:cNvPr id="3" name="Subtitl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121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1799771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0" y="520472"/>
            <a:ext cx="10515600" cy="7588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algn="ctr"/>
            <a:r>
              <a:rPr lang="en-US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What’s the Situation?</a:t>
            </a:r>
          </a:p>
        </p:txBody>
      </p:sp>
      <p:grpSp>
        <p:nvGrpSpPr>
          <p:cNvPr id="2" name="Group 1" descr="Start Up"/>
          <p:cNvGrpSpPr/>
          <p:nvPr/>
        </p:nvGrpSpPr>
        <p:grpSpPr>
          <a:xfrm>
            <a:off x="2148114" y="1929382"/>
            <a:ext cx="7895771" cy="885371"/>
            <a:chOff x="2148114" y="1929382"/>
            <a:chExt cx="7895771" cy="885371"/>
          </a:xfrm>
        </p:grpSpPr>
        <p:sp>
          <p:nvSpPr>
            <p:cNvPr id="12" name="Rounded Rectangle 11"/>
            <p:cNvSpPr/>
            <p:nvPr/>
          </p:nvSpPr>
          <p:spPr>
            <a:xfrm>
              <a:off x="3497943" y="1981457"/>
              <a:ext cx="6545942" cy="775887"/>
            </a:xfrm>
            <a:prstGeom prst="roundRect">
              <a:avLst/>
            </a:prstGeom>
            <a:solidFill>
              <a:srgbClr val="EED4CF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dirty="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	Start-Up</a:t>
              </a: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148114" y="1929382"/>
              <a:ext cx="2162628" cy="885371"/>
            </a:xfrm>
            <a:prstGeom prst="roundRect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Source Sans Pro" panose="020B0503030403020204" pitchFamily="34" charset="0"/>
                  <a:ea typeface="Source Sans Pro" panose="020B0503030403020204" pitchFamily="34" charset="0"/>
                </a:rPr>
                <a:t>S</a:t>
              </a:r>
            </a:p>
          </p:txBody>
        </p:sp>
      </p:grpSp>
      <p:grpSp>
        <p:nvGrpSpPr>
          <p:cNvPr id="3" name="Group 2" descr="Turnaround"/>
          <p:cNvGrpSpPr/>
          <p:nvPr/>
        </p:nvGrpSpPr>
        <p:grpSpPr>
          <a:xfrm>
            <a:off x="2148114" y="2884264"/>
            <a:ext cx="7895771" cy="885371"/>
            <a:chOff x="2148114" y="2884264"/>
            <a:chExt cx="7895771" cy="885371"/>
          </a:xfrm>
        </p:grpSpPr>
        <p:sp>
          <p:nvSpPr>
            <p:cNvPr id="13" name="Rounded Rectangle 12" descr="Turnaround"/>
            <p:cNvSpPr/>
            <p:nvPr/>
          </p:nvSpPr>
          <p:spPr>
            <a:xfrm>
              <a:off x="3497943" y="2939005"/>
              <a:ext cx="6545942" cy="775887"/>
            </a:xfrm>
            <a:prstGeom prst="roundRect">
              <a:avLst/>
            </a:prstGeom>
            <a:solidFill>
              <a:srgbClr val="F9ECD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dirty="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	Turnaround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2148114" y="2884264"/>
              <a:ext cx="2162628" cy="885371"/>
            </a:xfrm>
            <a:prstGeom prst="roundRect">
              <a:avLst/>
            </a:prstGeom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T</a:t>
              </a:r>
            </a:p>
          </p:txBody>
        </p:sp>
      </p:grpSp>
      <p:grpSp>
        <p:nvGrpSpPr>
          <p:cNvPr id="4" name="Group 3" descr="Accelerating Growth"/>
          <p:cNvGrpSpPr/>
          <p:nvPr/>
        </p:nvGrpSpPr>
        <p:grpSpPr>
          <a:xfrm>
            <a:off x="2148114" y="3839146"/>
            <a:ext cx="7895771" cy="885371"/>
            <a:chOff x="2148114" y="3839146"/>
            <a:chExt cx="7895771" cy="885371"/>
          </a:xfrm>
        </p:grpSpPr>
        <p:sp>
          <p:nvSpPr>
            <p:cNvPr id="14" name="Rounded Rectangle 13"/>
            <p:cNvSpPr/>
            <p:nvPr/>
          </p:nvSpPr>
          <p:spPr>
            <a:xfrm>
              <a:off x="3497943" y="3893887"/>
              <a:ext cx="6545942" cy="775887"/>
            </a:xfrm>
            <a:prstGeom prst="roundRect">
              <a:avLst/>
            </a:prstGeom>
            <a:solidFill>
              <a:srgbClr val="CEE5DF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dirty="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	Accelerating Growth</a:t>
              </a: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148114" y="3839146"/>
              <a:ext cx="2162628" cy="885371"/>
            </a:xfrm>
            <a:prstGeom prst="roundRect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Source Sans Pro" panose="020B0503030403020204" pitchFamily="34" charset="0"/>
                  <a:ea typeface="Source Sans Pro" panose="020B0503030403020204" pitchFamily="34" charset="0"/>
                </a:rPr>
                <a:t>A</a:t>
              </a:r>
            </a:p>
          </p:txBody>
        </p:sp>
      </p:grpSp>
      <p:grpSp>
        <p:nvGrpSpPr>
          <p:cNvPr id="17" name="Group 16" descr="Realignment"/>
          <p:cNvGrpSpPr/>
          <p:nvPr/>
        </p:nvGrpSpPr>
        <p:grpSpPr>
          <a:xfrm>
            <a:off x="2148114" y="4794028"/>
            <a:ext cx="7895771" cy="885371"/>
            <a:chOff x="2148114" y="4794028"/>
            <a:chExt cx="7895771" cy="885371"/>
          </a:xfrm>
        </p:grpSpPr>
        <p:sp>
          <p:nvSpPr>
            <p:cNvPr id="15" name="Rounded Rectangle 14"/>
            <p:cNvSpPr/>
            <p:nvPr/>
          </p:nvSpPr>
          <p:spPr>
            <a:xfrm>
              <a:off x="3497943" y="4848769"/>
              <a:ext cx="6545942" cy="775887"/>
            </a:xfrm>
            <a:prstGeom prst="roundRect">
              <a:avLst/>
            </a:prstGeom>
            <a:solidFill>
              <a:srgbClr val="E4FCF6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dirty="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	Realignment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2148114" y="4794028"/>
              <a:ext cx="2162628" cy="885371"/>
            </a:xfrm>
            <a:prstGeom prst="round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Source Sans Pro" panose="020B0503030403020204" pitchFamily="34" charset="0"/>
                  <a:ea typeface="Source Sans Pro" panose="020B0503030403020204" pitchFamily="34" charset="0"/>
                </a:rPr>
                <a:t>R</a:t>
              </a:r>
            </a:p>
          </p:txBody>
        </p:sp>
      </p:grpSp>
      <p:grpSp>
        <p:nvGrpSpPr>
          <p:cNvPr id="19" name="Group 18" descr="Sustaining Success"/>
          <p:cNvGrpSpPr/>
          <p:nvPr/>
        </p:nvGrpSpPr>
        <p:grpSpPr>
          <a:xfrm>
            <a:off x="2148114" y="5748910"/>
            <a:ext cx="7895771" cy="885371"/>
            <a:chOff x="2148114" y="5748910"/>
            <a:chExt cx="7895771" cy="885371"/>
          </a:xfrm>
        </p:grpSpPr>
        <p:sp>
          <p:nvSpPr>
            <p:cNvPr id="16" name="Rounded Rectangle 15"/>
            <p:cNvSpPr/>
            <p:nvPr/>
          </p:nvSpPr>
          <p:spPr>
            <a:xfrm>
              <a:off x="3497943" y="5803651"/>
              <a:ext cx="6545942" cy="775887"/>
            </a:xfrm>
            <a:prstGeom prst="roundRect">
              <a:avLst/>
            </a:prstGeom>
            <a:solidFill>
              <a:srgbClr val="DDD0D8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dirty="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	Sustaining Success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2148114" y="5748910"/>
              <a:ext cx="2162628" cy="885371"/>
            </a:xfrm>
            <a:prstGeom prst="roundRect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Source Sans Pro" panose="020B0503030403020204" pitchFamily="34" charset="0"/>
                  <a:ea typeface="Source Sans Pro" panose="020B0503030403020204" pitchFamily="34" charset="0"/>
                </a:rPr>
                <a:t>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76362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 descr="Jay Winston, She/her/hers"/>
          <p:cNvGrpSpPr/>
          <p:nvPr/>
        </p:nvGrpSpPr>
        <p:grpSpPr>
          <a:xfrm>
            <a:off x="-1" y="0"/>
            <a:ext cx="5848029" cy="6858000"/>
            <a:chOff x="-1" y="0"/>
            <a:chExt cx="5848029" cy="6858000"/>
          </a:xfrm>
        </p:grpSpPr>
        <p:sp>
          <p:nvSpPr>
            <p:cNvPr id="4" name="Rectangle 3"/>
            <p:cNvSpPr/>
            <p:nvPr/>
          </p:nvSpPr>
          <p:spPr>
            <a:xfrm>
              <a:off x="-1" y="0"/>
              <a:ext cx="5848029" cy="6858000"/>
            </a:xfrm>
            <a:prstGeom prst="rect">
              <a:avLst/>
            </a:prstGeom>
            <a:solidFill>
              <a:schemeClr val="tx2"/>
            </a:solidFill>
            <a:ln w="38100">
              <a:solidFill>
                <a:srgbClr val="043D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  <a:p>
              <a:pPr algn="ctr"/>
              <a:endParaRPr lang="en-US" sz="3200" b="1" dirty="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  <a:p>
              <a:pPr algn="ctr"/>
              <a:endParaRPr lang="en-US" sz="3200" b="1" dirty="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  <a:p>
              <a:pPr algn="ctr"/>
              <a:endParaRPr lang="en-US" sz="3200" b="1" dirty="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  <a:p>
              <a:pPr algn="ctr"/>
              <a:endParaRPr lang="en-US" sz="3200" b="1" dirty="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  <a:p>
              <a:pPr algn="ctr"/>
              <a:endParaRPr lang="en-US" sz="3200" b="1" dirty="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  <a:p>
              <a:pPr algn="ctr"/>
              <a:endParaRPr lang="en-US" sz="3200" b="1" dirty="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  <a:p>
              <a:pPr algn="ctr"/>
              <a:endParaRPr lang="en-US" sz="3200" b="1" dirty="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  <a:p>
              <a:pPr algn="ctr"/>
              <a:endParaRPr lang="en-US" sz="3200" b="1" dirty="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  <a:p>
              <a:pPr algn="ctr"/>
              <a:r>
                <a:rPr lang="en-US" sz="3200" b="1" dirty="0">
                  <a:latin typeface="Source Sans Pro" panose="020B0503030403020204" pitchFamily="34" charset="0"/>
                  <a:ea typeface="Source Sans Pro" panose="020B0503030403020204" pitchFamily="34" charset="0"/>
                </a:rPr>
                <a:t>Jay Winston, M.S.</a:t>
              </a:r>
            </a:p>
            <a:p>
              <a:pPr algn="ctr"/>
              <a:r>
                <a:rPr lang="en-US" sz="3200" b="1" dirty="0">
                  <a:latin typeface="Source Sans Pro" panose="020B0503030403020204" pitchFamily="34" charset="0"/>
                  <a:ea typeface="Source Sans Pro" panose="020B0503030403020204" pitchFamily="34" charset="0"/>
                </a:rPr>
                <a:t>(She/her/hers)</a:t>
              </a:r>
            </a:p>
          </p:txBody>
        </p:sp>
        <p:pic>
          <p:nvPicPr>
            <p:cNvPr id="16" name="Picture 15" descr="Headshot of Jay Winston, the City of Madison's Leadership Development Specialist and facilitator of today's session. " title="Jay Winston Headshot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0253" y="674818"/>
              <a:ext cx="3907520" cy="4187317"/>
            </a:xfrm>
            <a:prstGeom prst="rect">
              <a:avLst/>
            </a:prstGeom>
          </p:spPr>
        </p:pic>
      </p:grpSp>
      <p:grpSp>
        <p:nvGrpSpPr>
          <p:cNvPr id="15" name="Group 14" descr="Badger Alumna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6069155" y="683407"/>
            <a:ext cx="5848028" cy="1293204"/>
            <a:chOff x="4529534" y="36534"/>
            <a:chExt cx="7627741" cy="1293204"/>
          </a:xfrm>
        </p:grpSpPr>
        <p:sp>
          <p:nvSpPr>
            <p:cNvPr id="26" name="Rounded Rectangle 25"/>
            <p:cNvSpPr/>
            <p:nvPr/>
          </p:nvSpPr>
          <p:spPr>
            <a:xfrm>
              <a:off x="4529534" y="36534"/>
              <a:ext cx="7627741" cy="129320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43D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pic>
          <p:nvPicPr>
            <p:cNvPr id="22" name="Picture 21" descr="Icon of UW Madison's mascot, Bucky Badger" title="UW Madison Bucky Badger Icon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3553" y="150321"/>
              <a:ext cx="875462" cy="112642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" name="Rectangle 1"/>
            <p:cNvSpPr/>
            <p:nvPr/>
          </p:nvSpPr>
          <p:spPr>
            <a:xfrm>
              <a:off x="7185616" y="390748"/>
              <a:ext cx="2898550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3200" dirty="0">
                  <a:latin typeface="Source Sans Pro" panose="020B0503030403020204" pitchFamily="34" charset="0"/>
                  <a:ea typeface="Source Sans Pro" panose="020B0503030403020204" pitchFamily="34" charset="0"/>
                </a:rPr>
                <a:t>Badger Alumna </a:t>
              </a:r>
            </a:p>
          </p:txBody>
        </p:sp>
      </p:grpSp>
      <p:grpSp>
        <p:nvGrpSpPr>
          <p:cNvPr id="27" name="Group 26" descr="World Traveler"/>
          <p:cNvGrpSpPr/>
          <p:nvPr/>
        </p:nvGrpSpPr>
        <p:grpSpPr>
          <a:xfrm>
            <a:off x="6069155" y="2089691"/>
            <a:ext cx="5848028" cy="1293204"/>
            <a:chOff x="4564260" y="1405682"/>
            <a:chExt cx="6952550" cy="1293204"/>
          </a:xfrm>
        </p:grpSpPr>
        <p:sp>
          <p:nvSpPr>
            <p:cNvPr id="3" name="Rounded Rectangle 2"/>
            <p:cNvSpPr/>
            <p:nvPr/>
          </p:nvSpPr>
          <p:spPr>
            <a:xfrm>
              <a:off x="4564260" y="1405682"/>
              <a:ext cx="6952550" cy="129320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43D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pic>
          <p:nvPicPr>
            <p:cNvPr id="18" name="Picture 17" descr="Icon of a yellow plane flying around a blue and green globe." title="World Traveler Icon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9868" y="1669107"/>
              <a:ext cx="954395" cy="830719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11" name="Rectangle 10"/>
            <p:cNvSpPr/>
            <p:nvPr/>
          </p:nvSpPr>
          <p:spPr>
            <a:xfrm>
              <a:off x="7087155" y="1765750"/>
              <a:ext cx="2701381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sz="3200" dirty="0">
                  <a:latin typeface="Source Sans Pro" panose="020B0503030403020204" pitchFamily="34" charset="0"/>
                  <a:ea typeface="Source Sans Pro" panose="020B0503030403020204" pitchFamily="34" charset="0"/>
                </a:rPr>
                <a:t>World Traveler</a:t>
              </a:r>
            </a:p>
          </p:txBody>
        </p:sp>
      </p:grpSp>
      <p:grpSp>
        <p:nvGrpSpPr>
          <p:cNvPr id="6" name="Group 5" descr="Thalassophile"/>
          <p:cNvGrpSpPr/>
          <p:nvPr/>
        </p:nvGrpSpPr>
        <p:grpSpPr>
          <a:xfrm>
            <a:off x="6069155" y="3507681"/>
            <a:ext cx="5848029" cy="1293204"/>
            <a:chOff x="4536342" y="2768477"/>
            <a:chExt cx="6378585" cy="1293204"/>
          </a:xfrm>
        </p:grpSpPr>
        <p:sp>
          <p:nvSpPr>
            <p:cNvPr id="23" name="Rounded Rectangle 22"/>
            <p:cNvSpPr/>
            <p:nvPr/>
          </p:nvSpPr>
          <p:spPr>
            <a:xfrm>
              <a:off x="4536342" y="2768477"/>
              <a:ext cx="6378585" cy="129320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43D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2175" y="2987754"/>
              <a:ext cx="954395" cy="854650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12" name="Rectangle 11"/>
            <p:cNvSpPr/>
            <p:nvPr/>
          </p:nvSpPr>
          <p:spPr>
            <a:xfrm>
              <a:off x="6752860" y="3122691"/>
              <a:ext cx="2569934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sz="3200" dirty="0" err="1">
                  <a:latin typeface="Source Sans Pro" panose="020B0503030403020204" pitchFamily="34" charset="0"/>
                  <a:ea typeface="Source Sans Pro" panose="020B0503030403020204" pitchFamily="34" charset="0"/>
                </a:rPr>
                <a:t>Thalassophile</a:t>
              </a:r>
              <a:endParaRPr lang="en-US" sz="3200" dirty="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</p:grpSp>
      <p:grpSp>
        <p:nvGrpSpPr>
          <p:cNvPr id="30" name="Group 29" descr="Foodie"/>
          <p:cNvGrpSpPr/>
          <p:nvPr/>
        </p:nvGrpSpPr>
        <p:grpSpPr>
          <a:xfrm>
            <a:off x="6069155" y="4916953"/>
            <a:ext cx="5848029" cy="1293204"/>
            <a:chOff x="4536342" y="5503103"/>
            <a:chExt cx="4850725" cy="1293204"/>
          </a:xfrm>
        </p:grpSpPr>
        <p:sp>
          <p:nvSpPr>
            <p:cNvPr id="25" name="Rounded Rectangle 24"/>
            <p:cNvSpPr/>
            <p:nvPr/>
          </p:nvSpPr>
          <p:spPr>
            <a:xfrm>
              <a:off x="4536342" y="5503103"/>
              <a:ext cx="4850725" cy="129320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43D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pic>
          <p:nvPicPr>
            <p:cNvPr id="21" name="Picture 20" descr="Icon of a knife and fork crossing at the center. " title="Foodie Icon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7677" y="5825835"/>
              <a:ext cx="669134" cy="760652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14" name="Rectangle 13"/>
            <p:cNvSpPr/>
            <p:nvPr/>
          </p:nvSpPr>
          <p:spPr>
            <a:xfrm>
              <a:off x="6221938" y="5821224"/>
              <a:ext cx="1364476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sz="3200" dirty="0">
                  <a:latin typeface="Source Sans Pro" panose="020B0503030403020204" pitchFamily="34" charset="0"/>
                  <a:ea typeface="Source Sans Pro" panose="020B0503030403020204" pitchFamily="34" charset="0"/>
                </a:rPr>
                <a:t>Foodie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26418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02A8DB9-705F-E0A0-574F-AD261B0679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88"/>
          <a:stretch/>
        </p:blipFill>
        <p:spPr>
          <a:xfrm>
            <a:off x="1056402" y="2912672"/>
            <a:ext cx="10079196" cy="331827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0634916-1F10-884F-DEB5-A89A25015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1799771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9CB32FA-B294-F349-E391-DAEF47E7535E}"/>
              </a:ext>
            </a:extLst>
          </p:cNvPr>
          <p:cNvSpPr txBox="1">
            <a:spLocks/>
          </p:cNvSpPr>
          <p:nvPr/>
        </p:nvSpPr>
        <p:spPr>
          <a:xfrm>
            <a:off x="838200" y="520472"/>
            <a:ext cx="10515600" cy="7588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algn="ctr"/>
            <a:r>
              <a:rPr lang="en-US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STARS Strategies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B8F76A4-029B-36C5-C8D9-D99C76759572}"/>
              </a:ext>
            </a:extLst>
          </p:cNvPr>
          <p:cNvSpPr/>
          <p:nvPr/>
        </p:nvSpPr>
        <p:spPr>
          <a:xfrm>
            <a:off x="1545465" y="2202289"/>
            <a:ext cx="1918952" cy="671746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Start Up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63219D6-91A0-4B8F-E2EE-C2BBC735D512}"/>
              </a:ext>
            </a:extLst>
          </p:cNvPr>
          <p:cNvSpPr/>
          <p:nvPr/>
        </p:nvSpPr>
        <p:spPr>
          <a:xfrm>
            <a:off x="3464417" y="2202289"/>
            <a:ext cx="1918952" cy="671746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Turnaround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91DFFBE-012F-712D-3D08-C4F10AA69A46}"/>
              </a:ext>
            </a:extLst>
          </p:cNvPr>
          <p:cNvSpPr/>
          <p:nvPr/>
        </p:nvSpPr>
        <p:spPr>
          <a:xfrm>
            <a:off x="5383369" y="2202289"/>
            <a:ext cx="1918952" cy="671746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Accelerating Growth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0DE1FD0-5EE6-48DA-4000-38894CC52E10}"/>
              </a:ext>
            </a:extLst>
          </p:cNvPr>
          <p:cNvSpPr/>
          <p:nvPr/>
        </p:nvSpPr>
        <p:spPr>
          <a:xfrm>
            <a:off x="7302321" y="2198917"/>
            <a:ext cx="1918952" cy="671746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Realignment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0008A76-DCF6-D9FB-E98F-9B5489EC7FD7}"/>
              </a:ext>
            </a:extLst>
          </p:cNvPr>
          <p:cNvSpPr/>
          <p:nvPr/>
        </p:nvSpPr>
        <p:spPr>
          <a:xfrm>
            <a:off x="9216646" y="2202289"/>
            <a:ext cx="1918952" cy="671746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Sustaining Success</a:t>
            </a:r>
          </a:p>
        </p:txBody>
      </p:sp>
    </p:spTree>
    <p:extLst>
      <p:ext uri="{BB962C8B-B14F-4D97-AF65-F5344CB8AC3E}">
        <p14:creationId xmlns:p14="http://schemas.microsoft.com/office/powerpoint/2010/main" val="13569210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Break-Out Discussion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3744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Employee Experience</a:t>
            </a:r>
          </a:p>
        </p:txBody>
      </p:sp>
      <p:sp>
        <p:nvSpPr>
          <p:cNvPr id="3" name="Subtitl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0873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5058229"/>
            <a:ext cx="12192000" cy="1799771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325" y="5495109"/>
            <a:ext cx="11415350" cy="869496"/>
          </a:xfrm>
        </p:spPr>
        <p:txBody>
          <a:bodyPr anchor="b">
            <a:no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Relationship Building</a:t>
            </a: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838200" y="729228"/>
            <a:ext cx="10515600" cy="343474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Get to know your team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Be accessible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Lead by example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Recognize and appreciate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Transparent communication  </a:t>
            </a:r>
          </a:p>
        </p:txBody>
      </p:sp>
      <p:pic>
        <p:nvPicPr>
          <p:cNvPr id="7" name="Pictur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015" y="729228"/>
            <a:ext cx="36576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1425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5058229"/>
            <a:ext cx="12192000" cy="1799771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325" y="5817082"/>
            <a:ext cx="11415350" cy="869496"/>
          </a:xfrm>
        </p:spPr>
        <p:txBody>
          <a:bodyPr anchor="b">
            <a:no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Employee Experience</a:t>
            </a:r>
          </a:p>
        </p:txBody>
      </p:sp>
      <p:pic>
        <p:nvPicPr>
          <p:cNvPr id="3" name="Picture 2" descr="1:1 Agenda Template Screenshot">
            <a:extLst>
              <a:ext uri="{FF2B5EF4-FFF2-40B4-BE49-F238E27FC236}">
                <a16:creationId xmlns:a16="http://schemas.microsoft.com/office/drawing/2014/main" id="{02566616-A730-A592-9497-66C32477B0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0815" y="210562"/>
            <a:ext cx="8150369" cy="5620693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22965798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5058229"/>
            <a:ext cx="12192000" cy="1799771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325" y="5495109"/>
            <a:ext cx="11415350" cy="869496"/>
          </a:xfrm>
        </p:spPr>
        <p:txBody>
          <a:bodyPr anchor="b">
            <a:no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Communication Practices</a:t>
            </a:r>
          </a:p>
        </p:txBody>
      </p:sp>
      <p:sp>
        <p:nvSpPr>
          <p:cNvPr id="14" name="Content Placeholder 3"/>
          <p:cNvSpPr txBox="1">
            <a:spLocks/>
          </p:cNvSpPr>
          <p:nvPr/>
        </p:nvSpPr>
        <p:spPr>
          <a:xfrm>
            <a:off x="838200" y="379831"/>
            <a:ext cx="10515600" cy="343474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Written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Verbal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Decision-Making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Team Dynamics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Schedules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Group Agreements</a:t>
            </a:r>
          </a:p>
        </p:txBody>
      </p:sp>
      <p:pic>
        <p:nvPicPr>
          <p:cNvPr id="6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015" y="729228"/>
            <a:ext cx="36576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1034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AE0A1-3C2B-5C82-201D-C125D983F067}"/>
              </a:ext>
            </a:extLst>
          </p:cNvPr>
          <p:cNvSpPr txBox="1">
            <a:spLocks/>
          </p:cNvSpPr>
          <p:nvPr/>
        </p:nvSpPr>
        <p:spPr>
          <a:xfrm>
            <a:off x="1623896" y="4070407"/>
            <a:ext cx="8944208" cy="96811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Acknowledge &amp; Validate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57D6AD2-74E1-5F16-97DE-16D19A2D2C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743" y="2256960"/>
            <a:ext cx="1517353" cy="151735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7F3018-66AA-9BE9-AAE9-ED753EE52A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352" y="2553294"/>
            <a:ext cx="1221019" cy="1221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3456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A921828-D2EC-6D7B-1D05-F96A19C2A55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0" y="0"/>
            <a:ext cx="12192000" cy="155448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40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Possible Approaches for </a:t>
            </a:r>
            <a:r>
              <a:rPr lang="en-US" sz="4000" b="1" dirty="0">
                <a:solidFill>
                  <a:schemeClr val="accent4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Acknowledging</a:t>
            </a:r>
          </a:p>
        </p:txBody>
      </p:sp>
      <p:sp>
        <p:nvSpPr>
          <p:cNvPr id="4" name="Speech Bubble: Rectangle with Corners Rounded 3" descr="What you’re saying is…&#10;">
            <a:extLst>
              <a:ext uri="{FF2B5EF4-FFF2-40B4-BE49-F238E27FC236}">
                <a16:creationId xmlns:a16="http://schemas.microsoft.com/office/drawing/2014/main" id="{E554333A-7EC6-8FEF-D262-FB92B94C529C}"/>
              </a:ext>
            </a:extLst>
          </p:cNvPr>
          <p:cNvSpPr/>
          <p:nvPr/>
        </p:nvSpPr>
        <p:spPr>
          <a:xfrm>
            <a:off x="266700" y="1883988"/>
            <a:ext cx="2194560" cy="2743200"/>
          </a:xfrm>
          <a:prstGeom prst="wedgeRoundRectCallout">
            <a:avLst/>
          </a:prstGeom>
          <a:solidFill>
            <a:schemeClr val="tx1">
              <a:lumMod val="10000"/>
              <a:lumOff val="90000"/>
            </a:schemeClr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What you’re saying is…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1402518-C87A-D601-4643-17802B408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580090" y="4818459"/>
            <a:ext cx="2717800" cy="2039541"/>
            <a:chOff x="4580090" y="4818459"/>
            <a:chExt cx="2717800" cy="2039541"/>
          </a:xfrm>
        </p:grpSpPr>
        <p:pic>
          <p:nvPicPr>
            <p:cNvPr id="3" name="Picture 2" descr="A green and black people with a speech bubble&#10;&#10;Description automatically generated">
              <a:extLst>
                <a:ext uri="{FF2B5EF4-FFF2-40B4-BE49-F238E27FC236}">
                  <a16:creationId xmlns:a16="http://schemas.microsoft.com/office/drawing/2014/main" id="{73905C4C-331E-0D8A-9FED-5258BF18D9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044" b="5912"/>
            <a:stretch/>
          </p:blipFill>
          <p:spPr>
            <a:xfrm flipH="1">
              <a:off x="4580090" y="4818459"/>
              <a:ext cx="2717800" cy="2039541"/>
            </a:xfrm>
            <a:prstGeom prst="rect">
              <a:avLst/>
            </a:prstGeom>
          </p:spPr>
        </p:pic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1F6641B-C452-5A22-996C-A38D6BF65DE1}"/>
                </a:ext>
              </a:extLst>
            </p:cNvPr>
            <p:cNvSpPr/>
            <p:nvPr/>
          </p:nvSpPr>
          <p:spPr>
            <a:xfrm>
              <a:off x="5774267" y="5037667"/>
              <a:ext cx="431800" cy="3556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pic>
          <p:nvPicPr>
            <p:cNvPr id="14" name="Picture 13" descr="A yellow thumb up symbol&#10;&#10;Description automatically generated">
              <a:extLst>
                <a:ext uri="{FF2B5EF4-FFF2-40B4-BE49-F238E27FC236}">
                  <a16:creationId xmlns:a16="http://schemas.microsoft.com/office/drawing/2014/main" id="{AD1C66A3-46EA-1E23-D2F7-10B22FCA854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3090" y="5037667"/>
              <a:ext cx="431800" cy="431800"/>
            </a:xfrm>
            <a:prstGeom prst="rect">
              <a:avLst/>
            </a:prstGeom>
          </p:spPr>
        </p:pic>
      </p:grpSp>
      <p:sp>
        <p:nvSpPr>
          <p:cNvPr id="6" name="Speech Bubble: Rectangle with Corners Rounded 5" descr="Let me see if I get this…&#10;">
            <a:extLst>
              <a:ext uri="{FF2B5EF4-FFF2-40B4-BE49-F238E27FC236}">
                <a16:creationId xmlns:a16="http://schemas.microsoft.com/office/drawing/2014/main" id="{A50053B2-5EFD-8280-8B5F-5962FAEFD44B}"/>
              </a:ext>
            </a:extLst>
          </p:cNvPr>
          <p:cNvSpPr/>
          <p:nvPr/>
        </p:nvSpPr>
        <p:spPr>
          <a:xfrm>
            <a:off x="2636989" y="1883988"/>
            <a:ext cx="2194560" cy="2743200"/>
          </a:xfrm>
          <a:prstGeom prst="wedgeRoundRectCallout">
            <a:avLst/>
          </a:prstGeom>
          <a:solidFill>
            <a:schemeClr val="tx1">
              <a:lumMod val="10000"/>
              <a:lumOff val="90000"/>
            </a:schemeClr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Let me see if I get this…</a:t>
            </a:r>
          </a:p>
        </p:txBody>
      </p:sp>
      <p:sp>
        <p:nvSpPr>
          <p:cNvPr id="9" name="Speech Bubble: Rectangle with Corners Rounded 8" descr="I’m hearing you say…&#10;">
            <a:extLst>
              <a:ext uri="{FF2B5EF4-FFF2-40B4-BE49-F238E27FC236}">
                <a16:creationId xmlns:a16="http://schemas.microsoft.com/office/drawing/2014/main" id="{C6F1D8EC-207A-B47F-1EAD-7A5BCD7F5F98}"/>
              </a:ext>
            </a:extLst>
          </p:cNvPr>
          <p:cNvSpPr/>
          <p:nvPr/>
        </p:nvSpPr>
        <p:spPr>
          <a:xfrm>
            <a:off x="5007278" y="1883988"/>
            <a:ext cx="2194560" cy="2743200"/>
          </a:xfrm>
          <a:prstGeom prst="wedgeRoundRectCallout">
            <a:avLst>
              <a:gd name="adj1" fmla="val 20525"/>
              <a:gd name="adj2" fmla="val 60339"/>
              <a:gd name="adj3" fmla="val 16667"/>
            </a:avLst>
          </a:prstGeom>
          <a:solidFill>
            <a:schemeClr val="tx1">
              <a:lumMod val="10000"/>
              <a:lumOff val="90000"/>
            </a:schemeClr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I’m hearing you say…</a:t>
            </a:r>
          </a:p>
        </p:txBody>
      </p:sp>
      <p:sp>
        <p:nvSpPr>
          <p:cNvPr id="10" name="Speech Bubble: Rectangle with Corners Rounded 9" descr="Let me give that back to you so we can make sure I got it.&#10;">
            <a:extLst>
              <a:ext uri="{FF2B5EF4-FFF2-40B4-BE49-F238E27FC236}">
                <a16:creationId xmlns:a16="http://schemas.microsoft.com/office/drawing/2014/main" id="{78F692A8-5310-9BD7-6E47-6C47E7A1984A}"/>
              </a:ext>
            </a:extLst>
          </p:cNvPr>
          <p:cNvSpPr/>
          <p:nvPr/>
        </p:nvSpPr>
        <p:spPr>
          <a:xfrm>
            <a:off x="7360451" y="1883988"/>
            <a:ext cx="2194560" cy="2743200"/>
          </a:xfrm>
          <a:prstGeom prst="wedgeRoundRectCallout">
            <a:avLst>
              <a:gd name="adj1" fmla="val 19908"/>
              <a:gd name="adj2" fmla="val 62037"/>
              <a:gd name="adj3" fmla="val 16667"/>
            </a:avLst>
          </a:prstGeom>
          <a:solidFill>
            <a:schemeClr val="tx1">
              <a:lumMod val="10000"/>
              <a:lumOff val="90000"/>
            </a:schemeClr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Let me give that back to you so we can make sure I got it.</a:t>
            </a:r>
          </a:p>
        </p:txBody>
      </p:sp>
      <p:sp>
        <p:nvSpPr>
          <p:cNvPr id="11" name="Speech Bubble: Rectangle with Corners Rounded 10" descr="In other words…&#10;">
            <a:extLst>
              <a:ext uri="{FF2B5EF4-FFF2-40B4-BE49-F238E27FC236}">
                <a16:creationId xmlns:a16="http://schemas.microsoft.com/office/drawing/2014/main" id="{D4F26B15-6388-97BC-D79D-7104C8368880}"/>
              </a:ext>
            </a:extLst>
          </p:cNvPr>
          <p:cNvSpPr/>
          <p:nvPr/>
        </p:nvSpPr>
        <p:spPr>
          <a:xfrm>
            <a:off x="9713624" y="1883988"/>
            <a:ext cx="2194560" cy="2743200"/>
          </a:xfrm>
          <a:prstGeom prst="wedgeRoundRectCallout">
            <a:avLst>
              <a:gd name="adj1" fmla="val 19908"/>
              <a:gd name="adj2" fmla="val 62037"/>
              <a:gd name="adj3" fmla="val 16667"/>
            </a:avLst>
          </a:prstGeom>
          <a:solidFill>
            <a:schemeClr val="tx1">
              <a:lumMod val="10000"/>
              <a:lumOff val="90000"/>
            </a:schemeClr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In other words…</a:t>
            </a:r>
          </a:p>
        </p:txBody>
      </p:sp>
    </p:spTree>
    <p:extLst>
      <p:ext uri="{BB962C8B-B14F-4D97-AF65-F5344CB8AC3E}">
        <p14:creationId xmlns:p14="http://schemas.microsoft.com/office/powerpoint/2010/main" val="6888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9" grpId="0" animBg="1"/>
      <p:bldP spid="10" grpId="0" animBg="1"/>
      <p:bldP spid="1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D69410C6-1545-6A5E-C1A6-871CA98A42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580090" y="4818459"/>
            <a:ext cx="2717800" cy="2039541"/>
            <a:chOff x="4580090" y="4818459"/>
            <a:chExt cx="2717800" cy="203954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3905C4C-331E-0D8A-9FED-5258BF18D9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044" b="5912"/>
            <a:stretch/>
          </p:blipFill>
          <p:spPr>
            <a:xfrm flipH="1">
              <a:off x="4580090" y="4818459"/>
              <a:ext cx="2717800" cy="2039541"/>
            </a:xfrm>
            <a:prstGeom prst="rect">
              <a:avLst/>
            </a:prstGeom>
          </p:spPr>
        </p:pic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B235B2F-DE6A-E688-C88B-F52B925BE6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774267" y="5037667"/>
              <a:ext cx="431800" cy="3556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778ACC8-D957-42D2-5E78-139EA5E680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7741" y="5037667"/>
              <a:ext cx="431801" cy="431801"/>
            </a:xfrm>
            <a:prstGeom prst="rect">
              <a:avLst/>
            </a:prstGeom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8A921828-D2EC-6D7B-1D05-F96A19C2A55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0" y="0"/>
            <a:ext cx="12192000" cy="155448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40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Possible Approaches for </a:t>
            </a:r>
            <a:r>
              <a:rPr lang="en-US" sz="4000" b="1" dirty="0">
                <a:solidFill>
                  <a:schemeClr val="accent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Validating</a:t>
            </a:r>
          </a:p>
        </p:txBody>
      </p:sp>
      <p:sp>
        <p:nvSpPr>
          <p:cNvPr id="5" name="Speech Bubble: Rectangle with Corners Rounded 4" descr="You have every right to feel “X” because…&#10;">
            <a:extLst>
              <a:ext uri="{FF2B5EF4-FFF2-40B4-BE49-F238E27FC236}">
                <a16:creationId xmlns:a16="http://schemas.microsoft.com/office/drawing/2014/main" id="{EBB2C33B-A0A6-7032-A3A6-1A967723FAC6}"/>
              </a:ext>
            </a:extLst>
          </p:cNvPr>
          <p:cNvSpPr/>
          <p:nvPr/>
        </p:nvSpPr>
        <p:spPr>
          <a:xfrm>
            <a:off x="266700" y="1883988"/>
            <a:ext cx="3749040" cy="2743200"/>
          </a:xfrm>
          <a:prstGeom prst="wedgeRoundRectCallout">
            <a:avLst/>
          </a:prstGeom>
          <a:solidFill>
            <a:schemeClr val="tx1">
              <a:lumMod val="10000"/>
              <a:lumOff val="9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You have every right to feel “X” because…</a:t>
            </a:r>
          </a:p>
        </p:txBody>
      </p:sp>
      <p:sp>
        <p:nvSpPr>
          <p:cNvPr id="7" name="Speech Bubble: Rectangle with Corners Rounded 6" descr="That’s perfectly natural (normal). It can be very upsetting when “X” happens.&#10;">
            <a:extLst>
              <a:ext uri="{FF2B5EF4-FFF2-40B4-BE49-F238E27FC236}">
                <a16:creationId xmlns:a16="http://schemas.microsoft.com/office/drawing/2014/main" id="{FE7108A2-6E4E-5234-C7AC-6E5CCAD242AC}"/>
              </a:ext>
            </a:extLst>
          </p:cNvPr>
          <p:cNvSpPr/>
          <p:nvPr/>
        </p:nvSpPr>
        <p:spPr>
          <a:xfrm>
            <a:off x="4221480" y="1883988"/>
            <a:ext cx="3749040" cy="2743200"/>
          </a:xfrm>
          <a:prstGeom prst="wedgeRoundRectCallout">
            <a:avLst/>
          </a:prstGeom>
          <a:solidFill>
            <a:schemeClr val="tx1">
              <a:lumMod val="10000"/>
              <a:lumOff val="9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That’s perfectly natural (normal). It can be very upsetting when “X” happens.</a:t>
            </a:r>
          </a:p>
        </p:txBody>
      </p:sp>
      <p:sp>
        <p:nvSpPr>
          <p:cNvPr id="8" name="Speech Bubble: Rectangle with Corners Rounded 7" descr="It’s understandable that you feel [feeling/emotion] because/given…&#10;">
            <a:extLst>
              <a:ext uri="{FF2B5EF4-FFF2-40B4-BE49-F238E27FC236}">
                <a16:creationId xmlns:a16="http://schemas.microsoft.com/office/drawing/2014/main" id="{BBB036AE-A290-26B8-F4CE-4AC926A99BF7}"/>
              </a:ext>
            </a:extLst>
          </p:cNvPr>
          <p:cNvSpPr/>
          <p:nvPr/>
        </p:nvSpPr>
        <p:spPr>
          <a:xfrm>
            <a:off x="8176260" y="1883988"/>
            <a:ext cx="3749040" cy="2743200"/>
          </a:xfrm>
          <a:prstGeom prst="wedgeRoundRectCallout">
            <a:avLst>
              <a:gd name="adj1" fmla="val 21297"/>
              <a:gd name="adj2" fmla="val 61574"/>
              <a:gd name="adj3" fmla="val 16667"/>
            </a:avLst>
          </a:prstGeom>
          <a:solidFill>
            <a:schemeClr val="tx1">
              <a:lumMod val="10000"/>
              <a:lumOff val="9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It’s understandable that you feel [feeling/emotion] because/given…</a:t>
            </a:r>
          </a:p>
        </p:txBody>
      </p:sp>
    </p:spTree>
    <p:extLst>
      <p:ext uri="{BB962C8B-B14F-4D97-AF65-F5344CB8AC3E}">
        <p14:creationId xmlns:p14="http://schemas.microsoft.com/office/powerpoint/2010/main" val="1492477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A921828-D2EC-6D7B-1D05-F96A19C2A55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0" y="0"/>
            <a:ext cx="12192000" cy="155448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40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Putting it All Together</a:t>
            </a:r>
          </a:p>
        </p:txBody>
      </p:sp>
      <p:sp>
        <p:nvSpPr>
          <p:cNvPr id="5" name="Rectangle: Rounded Corners 4" descr="You feel you’ve been hurt and you’re angry (Acknowledging), no wonder you are feeling resentment (Validating). &#10;">
            <a:extLst>
              <a:ext uri="{FF2B5EF4-FFF2-40B4-BE49-F238E27FC236}">
                <a16:creationId xmlns:a16="http://schemas.microsoft.com/office/drawing/2014/main" id="{EBB2C33B-A0A6-7032-A3A6-1A967723FAC6}"/>
              </a:ext>
            </a:extLst>
          </p:cNvPr>
          <p:cNvSpPr/>
          <p:nvPr/>
        </p:nvSpPr>
        <p:spPr>
          <a:xfrm>
            <a:off x="328083" y="2179700"/>
            <a:ext cx="11535833" cy="3916300"/>
          </a:xfrm>
          <a:prstGeom prst="roundRect">
            <a:avLst/>
          </a:prstGeom>
          <a:solidFill>
            <a:schemeClr val="tx1">
              <a:lumMod val="10000"/>
              <a:lumOff val="90000"/>
            </a:scheme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You feel you’ve been hurt and you’re angry (Acknowledging), no wonder you are feeling resentment (Validating).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4D72F9A-9B35-0350-13C1-8DA81CC69A8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2421662" y="4361011"/>
              <a:ext cx="7388640" cy="522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4D72F9A-9B35-0350-13C1-8DA81CC69A8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31662" y="4181011"/>
                <a:ext cx="7568280" cy="411840"/>
              </a:xfrm>
              <a:prstGeom prst="rect">
                <a:avLst/>
              </a:prstGeom>
            </p:spPr>
          </p:pic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18387F77-C6D3-C7C4-5D2C-0F1997BED1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832" y="5555345"/>
            <a:ext cx="431800" cy="431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0CA15E0-E072-18D6-B40D-3766EC31F2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7226" y="5555344"/>
            <a:ext cx="431801" cy="43180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C545632-EE55-1644-6DC8-05A176084E5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1099382" y="3842251"/>
              <a:ext cx="9452160" cy="626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C545632-EE55-1644-6DC8-05A176084E5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09382" y="3662611"/>
                <a:ext cx="9631800" cy="42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9901074-E417-5310-6EF6-8BA7C85A7BF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10799582" y="3904531"/>
              <a:ext cx="35748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9901074-E417-5310-6EF6-8BA7C85A7BF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709582" y="3724891"/>
                <a:ext cx="537120" cy="360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57604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descr="Group Agreements&#10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0" y="0"/>
            <a:ext cx="2666731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Group Agreements</a:t>
            </a:r>
          </a:p>
        </p:txBody>
      </p:sp>
      <p:sp>
        <p:nvSpPr>
          <p:cNvPr id="7" name="Rectangle 6" descr="Be Present&#10;"/>
          <p:cNvSpPr/>
          <p:nvPr/>
        </p:nvSpPr>
        <p:spPr>
          <a:xfrm>
            <a:off x="2899952" y="188687"/>
            <a:ext cx="2938926" cy="2434642"/>
          </a:xfrm>
          <a:prstGeom prst="rect">
            <a:avLst/>
          </a:prstGeom>
          <a:solidFill>
            <a:schemeClr val="bg1"/>
          </a:solidFill>
          <a:ln w="57150">
            <a:solidFill>
              <a:srgbClr val="A2D7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Be Present</a:t>
            </a:r>
          </a:p>
        </p:txBody>
      </p:sp>
      <p:sp>
        <p:nvSpPr>
          <p:cNvPr id="9" name="Rectangle 8" descr="Take Space&#10;"/>
          <p:cNvSpPr/>
          <p:nvPr/>
        </p:nvSpPr>
        <p:spPr>
          <a:xfrm>
            <a:off x="5960398" y="188687"/>
            <a:ext cx="2938926" cy="2434642"/>
          </a:xfrm>
          <a:prstGeom prst="rect">
            <a:avLst/>
          </a:prstGeom>
          <a:solidFill>
            <a:schemeClr val="bg1"/>
          </a:solidFill>
          <a:ln w="57150">
            <a:solidFill>
              <a:srgbClr val="A2D7E8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Take Space</a:t>
            </a:r>
          </a:p>
        </p:txBody>
      </p:sp>
      <p:sp>
        <p:nvSpPr>
          <p:cNvPr id="11" name="Rectangle 10" descr="Make Space&#10;"/>
          <p:cNvSpPr/>
          <p:nvPr/>
        </p:nvSpPr>
        <p:spPr>
          <a:xfrm>
            <a:off x="9020844" y="188687"/>
            <a:ext cx="2938926" cy="2434642"/>
          </a:xfrm>
          <a:prstGeom prst="rect">
            <a:avLst/>
          </a:prstGeom>
          <a:solidFill>
            <a:schemeClr val="bg1"/>
          </a:solidFill>
          <a:ln w="57150">
            <a:solidFill>
              <a:srgbClr val="A2D7E8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Make Space</a:t>
            </a:r>
          </a:p>
        </p:txBody>
      </p:sp>
      <p:sp>
        <p:nvSpPr>
          <p:cNvPr id="8" name="Rectangle 7" descr="Take Notes&#10;"/>
          <p:cNvSpPr/>
          <p:nvPr/>
        </p:nvSpPr>
        <p:spPr>
          <a:xfrm>
            <a:off x="2899951" y="2761473"/>
            <a:ext cx="2938926" cy="2434642"/>
          </a:xfrm>
          <a:prstGeom prst="rect">
            <a:avLst/>
          </a:prstGeom>
          <a:solidFill>
            <a:schemeClr val="bg1"/>
          </a:solidFill>
          <a:ln w="57150">
            <a:solidFill>
              <a:srgbClr val="A2D7E8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Take Notes</a:t>
            </a:r>
          </a:p>
        </p:txBody>
      </p:sp>
      <p:sp>
        <p:nvSpPr>
          <p:cNvPr id="10" name="Rectangle 9" descr="Be Curious&#10;"/>
          <p:cNvSpPr/>
          <p:nvPr/>
        </p:nvSpPr>
        <p:spPr>
          <a:xfrm>
            <a:off x="5960398" y="2761473"/>
            <a:ext cx="2938926" cy="2434642"/>
          </a:xfrm>
          <a:prstGeom prst="rect">
            <a:avLst/>
          </a:prstGeom>
          <a:solidFill>
            <a:schemeClr val="bg1"/>
          </a:solidFill>
          <a:ln w="57150">
            <a:solidFill>
              <a:srgbClr val="A2D7E8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Be Curious</a:t>
            </a:r>
          </a:p>
        </p:txBody>
      </p:sp>
      <p:sp>
        <p:nvSpPr>
          <p:cNvPr id="12" name="Rectangle 11" descr="Ask Questions&#10;"/>
          <p:cNvSpPr/>
          <p:nvPr/>
        </p:nvSpPr>
        <p:spPr>
          <a:xfrm>
            <a:off x="9020844" y="2761473"/>
            <a:ext cx="2938926" cy="2434642"/>
          </a:xfrm>
          <a:prstGeom prst="rect">
            <a:avLst/>
          </a:prstGeom>
          <a:solidFill>
            <a:schemeClr val="bg1"/>
          </a:solidFill>
          <a:ln w="57150">
            <a:solidFill>
              <a:srgbClr val="A2D7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Ask Questions</a:t>
            </a:r>
          </a:p>
        </p:txBody>
      </p:sp>
      <p:grpSp>
        <p:nvGrpSpPr>
          <p:cNvPr id="2" name="Group 1" descr="Additions?"/>
          <p:cNvGrpSpPr/>
          <p:nvPr/>
        </p:nvGrpSpPr>
        <p:grpSpPr>
          <a:xfrm>
            <a:off x="2798353" y="5453956"/>
            <a:ext cx="8363134" cy="1157505"/>
            <a:chOff x="2798353" y="5453956"/>
            <a:chExt cx="8363134" cy="1157505"/>
          </a:xfrm>
        </p:grpSpPr>
        <p:sp>
          <p:nvSpPr>
            <p:cNvPr id="14" name="Rectangle 13"/>
            <p:cNvSpPr/>
            <p:nvPr/>
          </p:nvSpPr>
          <p:spPr>
            <a:xfrm>
              <a:off x="2798353" y="5535696"/>
              <a:ext cx="8363134" cy="1075765"/>
            </a:xfrm>
            <a:prstGeom prst="rect">
              <a:avLst/>
            </a:prstGeom>
            <a:solidFill>
              <a:schemeClr val="bg1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Additions?</a:t>
              </a:r>
              <a:endParaRPr lang="en-US" sz="36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sym typeface="Wingdings" panose="05000000000000000000" pitchFamily="2" charset="2"/>
              </a:endParaRPr>
            </a:p>
          </p:txBody>
        </p:sp>
        <p:pic>
          <p:nvPicPr>
            <p:cNvPr id="15" name="Picture 14" descr="Icon of two hands being raised" title="Raising Hands Icon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0968" y="5453956"/>
              <a:ext cx="1132003" cy="11320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54818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5058229"/>
            <a:ext cx="12192000" cy="1799771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325" y="5495109"/>
            <a:ext cx="11415350" cy="869496"/>
          </a:xfrm>
        </p:spPr>
        <p:txBody>
          <a:bodyPr anchor="b">
            <a:no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Expectations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45924" y="755578"/>
            <a:ext cx="7924800" cy="3631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Clarity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Alignment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Engagement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Trust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Satisfaction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Retention </a:t>
            </a:r>
          </a:p>
        </p:txBody>
      </p:sp>
      <p:pic>
        <p:nvPicPr>
          <p:cNvPr id="7" name="Pictur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015" y="729228"/>
            <a:ext cx="36576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8527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5058229"/>
            <a:ext cx="12192000" cy="1799771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325" y="5495109"/>
            <a:ext cx="11415350" cy="869496"/>
          </a:xfrm>
        </p:spPr>
        <p:txBody>
          <a:bodyPr anchor="b">
            <a:no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Learning &amp; Development</a:t>
            </a:r>
          </a:p>
        </p:txBody>
      </p:sp>
      <p:sp>
        <p:nvSpPr>
          <p:cNvPr id="4" name="Content Placeholder 11"/>
          <p:cNvSpPr txBox="1">
            <a:spLocks/>
          </p:cNvSpPr>
          <p:nvPr/>
        </p:nvSpPr>
        <p:spPr>
          <a:xfrm>
            <a:off x="741744" y="1157509"/>
            <a:ext cx="10515600" cy="30003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Prioritize your development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Support your team’s development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On-the-job learning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Continuous improvement</a:t>
            </a:r>
          </a:p>
        </p:txBody>
      </p:sp>
      <p:pic>
        <p:nvPicPr>
          <p:cNvPr id="3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75" b="7322"/>
          <a:stretch/>
        </p:blipFill>
        <p:spPr>
          <a:xfrm>
            <a:off x="7870359" y="976630"/>
            <a:ext cx="3657600" cy="3076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15841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5058229"/>
            <a:ext cx="12192000" cy="1799771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325" y="5495109"/>
            <a:ext cx="11415350" cy="869496"/>
          </a:xfrm>
        </p:spPr>
        <p:txBody>
          <a:bodyPr anchor="b">
            <a:no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Learning &amp; Development</a:t>
            </a:r>
          </a:p>
        </p:txBody>
      </p:sp>
      <p:pic>
        <p:nvPicPr>
          <p:cNvPr id="7" name="Picture 6" descr="Individual Development Plan Screenshot">
            <a:extLst>
              <a:ext uri="{FF2B5EF4-FFF2-40B4-BE49-F238E27FC236}">
                <a16:creationId xmlns:a16="http://schemas.microsoft.com/office/drawing/2014/main" id="{B7F69D85-5C3A-88E8-9084-FA06F4FC4F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252" y="374097"/>
            <a:ext cx="3764627" cy="481630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9" name="Picture 8" descr="Individual Development Plan Screenshot">
            <a:extLst>
              <a:ext uri="{FF2B5EF4-FFF2-40B4-BE49-F238E27FC236}">
                <a16:creationId xmlns:a16="http://schemas.microsoft.com/office/drawing/2014/main" id="{78ECB857-EC9A-FA99-2F84-F0B1A6B6BE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2957" y="382609"/>
            <a:ext cx="3742978" cy="480779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1" name="Picture 10" descr="Individual Development Plan Screenshot">
            <a:extLst>
              <a:ext uri="{FF2B5EF4-FFF2-40B4-BE49-F238E27FC236}">
                <a16:creationId xmlns:a16="http://schemas.microsoft.com/office/drawing/2014/main" id="{DA79767A-93AC-4825-FD91-2E788A8CBE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3209" y="374097"/>
            <a:ext cx="3734431" cy="484966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5121242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Resources &amp; Support</a:t>
            </a:r>
          </a:p>
        </p:txBody>
      </p:sp>
      <p:sp>
        <p:nvSpPr>
          <p:cNvPr id="3" name="Subtitl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56148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Wrap Up </a:t>
            </a:r>
          </a:p>
        </p:txBody>
      </p:sp>
      <p:sp>
        <p:nvSpPr>
          <p:cNvPr id="3" name="Subtitl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16251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descr="Recap"/>
          <p:cNvSpPr/>
          <p:nvPr/>
        </p:nvSpPr>
        <p:spPr>
          <a:xfrm>
            <a:off x="0" y="0"/>
            <a:ext cx="2666731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Recap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080657" y="1955050"/>
            <a:ext cx="9445171" cy="297134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>
              <a:buFont typeface="+mj-lt"/>
              <a:buAutoNum type="arabicPeriod"/>
            </a:pP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 Lead with your values 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 Prioritize relationships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 Clearly communicate expectations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 Own your development</a:t>
            </a:r>
          </a:p>
          <a:p>
            <a:endParaRPr lang="en-US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85742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descr="We Want Your Feedback! &#10;"/>
          <p:cNvSpPr/>
          <p:nvPr/>
        </p:nvSpPr>
        <p:spPr>
          <a:xfrm>
            <a:off x="0" y="0"/>
            <a:ext cx="2666731" cy="6858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We Want Your Feedback! </a:t>
            </a:r>
          </a:p>
        </p:txBody>
      </p:sp>
      <p:pic>
        <p:nvPicPr>
          <p:cNvPr id="2" name="Pictur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0180" y="1939474"/>
            <a:ext cx="2979052" cy="2979052"/>
          </a:xfrm>
          <a:prstGeom prst="rect">
            <a:avLst/>
          </a:prstGeom>
        </p:spPr>
      </p:pic>
      <p:pic>
        <p:nvPicPr>
          <p:cNvPr id="6" name="Picture 5" descr="Feedback QR Code">
            <a:extLst>
              <a:ext uri="{FF2B5EF4-FFF2-40B4-BE49-F238E27FC236}">
                <a16:creationId xmlns:a16="http://schemas.microsoft.com/office/drawing/2014/main" id="{A729C3C6-3F05-65F1-B1D0-192290167A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6175" y="1285875"/>
            <a:ext cx="428625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680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Supervisor Orientation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Supervisor Orientation</a:t>
            </a:r>
          </a:p>
        </p:txBody>
      </p:sp>
    </p:spTree>
    <p:extLst>
      <p:ext uri="{BB962C8B-B14F-4D97-AF65-F5344CB8AC3E}">
        <p14:creationId xmlns:p14="http://schemas.microsoft.com/office/powerpoint/2010/main" val="1941009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"/>
          <a:stretch/>
        </p:blipFill>
        <p:spPr>
          <a:xfrm>
            <a:off x="1558290" y="0"/>
            <a:ext cx="9075420" cy="6844352"/>
          </a:xfrm>
        </p:spPr>
      </p:pic>
      <p:sp>
        <p:nvSpPr>
          <p:cNvPr id="2" name="TextBox 1" descr="MV^2P">
            <a:extLst>
              <a:ext uri="{FF2B5EF4-FFF2-40B4-BE49-F238E27FC236}">
                <a16:creationId xmlns:a16="http://schemas.microsoft.com/office/drawing/2014/main" id="{89330E8F-1F12-82E7-CEC1-21A6C159856B}"/>
              </a:ext>
            </a:extLst>
          </p:cNvPr>
          <p:cNvSpPr txBox="1"/>
          <p:nvPr/>
        </p:nvSpPr>
        <p:spPr>
          <a:xfrm>
            <a:off x="2218944" y="2898956"/>
            <a:ext cx="137769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MV^2P</a:t>
            </a:r>
          </a:p>
        </p:txBody>
      </p:sp>
      <p:sp>
        <p:nvSpPr>
          <p:cNvPr id="3" name="TextBox 2" descr="Team Development &amp; Self-Assessment&#10;">
            <a:extLst>
              <a:ext uri="{FF2B5EF4-FFF2-40B4-BE49-F238E27FC236}">
                <a16:creationId xmlns:a16="http://schemas.microsoft.com/office/drawing/2014/main" id="{E1A1E567-1F74-92C1-C756-6E67191A8620}"/>
              </a:ext>
            </a:extLst>
          </p:cNvPr>
          <p:cNvSpPr txBox="1"/>
          <p:nvPr/>
        </p:nvSpPr>
        <p:spPr>
          <a:xfrm>
            <a:off x="6096000" y="772269"/>
            <a:ext cx="3724656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Team Development &amp; Self-Assessment</a:t>
            </a:r>
          </a:p>
        </p:txBody>
      </p:sp>
      <p:sp>
        <p:nvSpPr>
          <p:cNvPr id="5" name="TextBox 4" descr="Employee Experience&#10;">
            <a:extLst>
              <a:ext uri="{FF2B5EF4-FFF2-40B4-BE49-F238E27FC236}">
                <a16:creationId xmlns:a16="http://schemas.microsoft.com/office/drawing/2014/main" id="{20F84AC8-0766-70CE-373A-75227EA1CC4C}"/>
              </a:ext>
            </a:extLst>
          </p:cNvPr>
          <p:cNvSpPr txBox="1"/>
          <p:nvPr/>
        </p:nvSpPr>
        <p:spPr>
          <a:xfrm>
            <a:off x="3121152" y="4908230"/>
            <a:ext cx="372465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Employee Experience</a:t>
            </a:r>
          </a:p>
        </p:txBody>
      </p:sp>
      <p:sp>
        <p:nvSpPr>
          <p:cNvPr id="9" name="TextBox 8" descr="Resources &amp; Support&#10;">
            <a:extLst>
              <a:ext uri="{FF2B5EF4-FFF2-40B4-BE49-F238E27FC236}">
                <a16:creationId xmlns:a16="http://schemas.microsoft.com/office/drawing/2014/main" id="{37030527-1BC4-DB37-3377-6B7F00231A60}"/>
              </a:ext>
            </a:extLst>
          </p:cNvPr>
          <p:cNvSpPr txBox="1"/>
          <p:nvPr/>
        </p:nvSpPr>
        <p:spPr>
          <a:xfrm>
            <a:off x="7760208" y="2898956"/>
            <a:ext cx="372465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Resources &amp; Support</a:t>
            </a:r>
          </a:p>
        </p:txBody>
      </p:sp>
    </p:spTree>
    <p:extLst>
      <p:ext uri="{BB962C8B-B14F-4D97-AF65-F5344CB8AC3E}">
        <p14:creationId xmlns:p14="http://schemas.microsoft.com/office/powerpoint/2010/main" val="3012279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1799771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6770" y="496807"/>
            <a:ext cx="10515600" cy="806155"/>
          </a:xfrm>
        </p:spPr>
        <p:txBody>
          <a:bodyPr anchor="b"/>
          <a:lstStyle/>
          <a:p>
            <a:pPr algn="ctr"/>
            <a:r>
              <a:rPr lang="en-US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Welcome Video from the Mayor</a:t>
            </a:r>
          </a:p>
        </p:txBody>
      </p:sp>
      <p:pic>
        <p:nvPicPr>
          <p:cNvPr id="4" name="Picture 3" descr="Welcome Video Link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7312" y="1908685"/>
            <a:ext cx="8498410" cy="456645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0152" y="5891300"/>
            <a:ext cx="966700" cy="9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55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 descr="Our Mission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0" y="-1"/>
            <a:ext cx="2666731" cy="6858000"/>
            <a:chOff x="9525269" y="0"/>
            <a:chExt cx="2666731" cy="6858000"/>
          </a:xfrm>
        </p:grpSpPr>
        <p:sp>
          <p:nvSpPr>
            <p:cNvPr id="4" name="Rectangle 3"/>
            <p:cNvSpPr/>
            <p:nvPr/>
          </p:nvSpPr>
          <p:spPr>
            <a:xfrm>
              <a:off x="9525269" y="0"/>
              <a:ext cx="2666731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latin typeface="Source Sans Pro" panose="020B0503030403020204" pitchFamily="34" charset="0"/>
                  <a:ea typeface="Source Sans Pro" panose="020B0503030403020204" pitchFamily="34" charset="0"/>
                </a:rPr>
                <a:t>Our Mission</a:t>
              </a:r>
            </a:p>
          </p:txBody>
        </p:sp>
        <p:pic>
          <p:nvPicPr>
            <p:cNvPr id="5" name="Picture 4" descr="City of Madison Logo with the capitol building in the center. " title="City of Madison Logo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82548" y="1161142"/>
              <a:ext cx="1952171" cy="1952171"/>
            </a:xfrm>
            <a:prstGeom prst="rect">
              <a:avLst/>
            </a:prstGeom>
          </p:spPr>
        </p:pic>
      </p:grpSp>
      <p:pic>
        <p:nvPicPr>
          <p:cNvPr id="6" name="Content Placeholder 3" descr="Screen capture of the CIty of Madison's Mission: Our Madison, Inclusive, Innovative &amp; Thriving. Our Mission is to provide the highest quality service for the common good of our residents and visitors. " title="City of Madison Mission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13841" y="1348013"/>
            <a:ext cx="8980843" cy="4161971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944619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 descr="Our Service Promise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0" y="0"/>
            <a:ext cx="2666731" cy="6858000"/>
            <a:chOff x="9525269" y="0"/>
            <a:chExt cx="2666731" cy="6858000"/>
          </a:xfrm>
        </p:grpSpPr>
        <p:sp>
          <p:nvSpPr>
            <p:cNvPr id="4" name="Rectangle 3"/>
            <p:cNvSpPr/>
            <p:nvPr/>
          </p:nvSpPr>
          <p:spPr>
            <a:xfrm>
              <a:off x="9525269" y="0"/>
              <a:ext cx="2666731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  <a:p>
              <a:pPr algn="ctr"/>
              <a:r>
                <a:rPr lang="en-US" sz="3200" b="1" dirty="0">
                  <a:latin typeface="Source Sans Pro" panose="020B0503030403020204" pitchFamily="34" charset="0"/>
                  <a:ea typeface="Source Sans Pro" panose="020B0503030403020204" pitchFamily="34" charset="0"/>
                </a:rPr>
                <a:t>Our Service Promise</a:t>
              </a:r>
            </a:p>
          </p:txBody>
        </p:sp>
        <p:pic>
          <p:nvPicPr>
            <p:cNvPr id="6" name="Picture 5" descr="City of Madison Logo with the capitol building in the center. " title="City of Madison Logo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82548" y="1161142"/>
              <a:ext cx="1952171" cy="1952171"/>
            </a:xfrm>
            <a:prstGeom prst="rect">
              <a:avLst/>
            </a:prstGeom>
          </p:spPr>
        </p:pic>
      </p:grpSp>
      <p:pic>
        <p:nvPicPr>
          <p:cNvPr id="5" name="Content Placeholder 3" descr="A screenshot of the City of Madison's Service Promise: &#10;I have the highest expectations for myself and my fellow employees. Every day I will: &#10;1. Serve coworkers and members of the public in a kind and friendly manner. &#10;2. Listen actively and communicate clearly. &#10;3. Invovle those who are impacted before making decisions. &#10;4. Collaborate with others to learn, improve, and solve problems.&#10;5. Treat everyone as they would like to be treated. " title="City of Madison Service Promis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788" y="1858164"/>
            <a:ext cx="9240728" cy="3141672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1956935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ityofMadison_PPT_Template">
  <a:themeElements>
    <a:clrScheme name="COM">
      <a:dk1>
        <a:srgbClr val="222222"/>
      </a:dk1>
      <a:lt1>
        <a:sysClr val="window" lastClr="FFFFFF"/>
      </a:lt1>
      <a:dk2>
        <a:srgbClr val="065D8C"/>
      </a:dk2>
      <a:lt2>
        <a:srgbClr val="F5F5F5"/>
      </a:lt2>
      <a:accent1>
        <a:srgbClr val="03626B"/>
      </a:accent1>
      <a:accent2>
        <a:srgbClr val="D05319"/>
      </a:accent2>
      <a:accent3>
        <a:srgbClr val="84036C"/>
      </a:accent3>
      <a:accent4>
        <a:srgbClr val="ECA120"/>
      </a:accent4>
      <a:accent5>
        <a:srgbClr val="AC1D2C"/>
      </a:accent5>
      <a:accent6>
        <a:srgbClr val="00662F"/>
      </a:accent6>
      <a:hlink>
        <a:srgbClr val="065D8C"/>
      </a:hlink>
      <a:folHlink>
        <a:srgbClr val="84036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EF765E39-266B-49EE-847F-44B3100CC60B}" vid="{DCD7A72E-49CC-4685-A2DC-B9909772D2A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5221</TotalTime>
  <Words>803</Words>
  <Application>Microsoft Office PowerPoint</Application>
  <PresentationFormat>Widescreen</PresentationFormat>
  <Paragraphs>211</Paragraphs>
  <Slides>46</Slides>
  <Notes>37</Notes>
  <HiddenSlides>5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1" baseType="lpstr">
      <vt:lpstr>Arial</vt:lpstr>
      <vt:lpstr>Calibri</vt:lpstr>
      <vt:lpstr>Calibri Light</vt:lpstr>
      <vt:lpstr>Source Sans Pro</vt:lpstr>
      <vt:lpstr>CityofMadison_PPT_Template</vt:lpstr>
      <vt:lpstr>Welcome to Supervisor Orientation</vt:lpstr>
      <vt:lpstr>PowerPoint Presentation</vt:lpstr>
      <vt:lpstr>PowerPoint Presentation</vt:lpstr>
      <vt:lpstr>PowerPoint Presentation</vt:lpstr>
      <vt:lpstr>Supervisor Orientation</vt:lpstr>
      <vt:lpstr>PowerPoint Presentation</vt:lpstr>
      <vt:lpstr>Welcome Video from the Mayor</vt:lpstr>
      <vt:lpstr>PowerPoint Presentation</vt:lpstr>
      <vt:lpstr>PowerPoint Presentation</vt:lpstr>
      <vt:lpstr>PowerPoint Presentation</vt:lpstr>
      <vt:lpstr>Breakout Activity</vt:lpstr>
      <vt:lpstr>PowerPoint Presentation</vt:lpstr>
      <vt:lpstr>Share Out</vt:lpstr>
      <vt:lpstr>Team Development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Self-Assessment</vt:lpstr>
      <vt:lpstr>PowerPoint Presentation</vt:lpstr>
      <vt:lpstr>Break-Out Discussion </vt:lpstr>
      <vt:lpstr>PowerPoint Presentation</vt:lpstr>
      <vt:lpstr>Breakout Wrap-Up</vt:lpstr>
      <vt:lpstr>PowerPoint Presentation</vt:lpstr>
      <vt:lpstr>STARS- Situational Analysis </vt:lpstr>
      <vt:lpstr>PowerPoint Presentation</vt:lpstr>
      <vt:lpstr>PowerPoint Presentation</vt:lpstr>
      <vt:lpstr>Break-Out Discussion</vt:lpstr>
      <vt:lpstr>Employee Experience</vt:lpstr>
      <vt:lpstr>Relationship Building</vt:lpstr>
      <vt:lpstr>Employee Experience</vt:lpstr>
      <vt:lpstr>Communication Practices</vt:lpstr>
      <vt:lpstr>PowerPoint Presentation</vt:lpstr>
      <vt:lpstr>PowerPoint Presentation</vt:lpstr>
      <vt:lpstr>PowerPoint Presentation</vt:lpstr>
      <vt:lpstr>PowerPoint Presentation</vt:lpstr>
      <vt:lpstr>Expectations</vt:lpstr>
      <vt:lpstr>Learning &amp; Development</vt:lpstr>
      <vt:lpstr>Learning &amp; Development</vt:lpstr>
      <vt:lpstr>Resources &amp; Support</vt:lpstr>
      <vt:lpstr>Wrap Up </vt:lpstr>
      <vt:lpstr>PowerPoint Presentation</vt:lpstr>
      <vt:lpstr>PowerPoint Presentation</vt:lpstr>
    </vt:vector>
  </TitlesOfParts>
  <Company>City of Madison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Supervisor Orientation Slide Deck</dc:title>
  <dc:creator>Deming, Amy</dc:creator>
  <cp:lastModifiedBy>Jamieson, Emily L</cp:lastModifiedBy>
  <cp:revision>240</cp:revision>
  <dcterms:created xsi:type="dcterms:W3CDTF">2022-05-03T17:13:11Z</dcterms:created>
  <dcterms:modified xsi:type="dcterms:W3CDTF">2025-10-10T20:51:57Z</dcterms:modified>
</cp:coreProperties>
</file>