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274" r:id="rId4"/>
    <p:sldId id="266" r:id="rId5"/>
    <p:sldId id="269" r:id="rId6"/>
    <p:sldId id="272" r:id="rId7"/>
    <p:sldId id="273" r:id="rId8"/>
    <p:sldId id="271" r:id="rId9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26B"/>
    <a:srgbClr val="004D54"/>
    <a:srgbClr val="D3EEFD"/>
    <a:srgbClr val="C0E0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924" y="13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2103" y="2573469"/>
            <a:ext cx="5185945" cy="3501813"/>
          </a:xfrm>
        </p:spPr>
        <p:txBody>
          <a:bodyPr anchor="b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2103" y="6307510"/>
            <a:ext cx="5185945" cy="2428451"/>
          </a:xfrm>
        </p:spPr>
        <p:txBody>
          <a:bodyPr>
            <a:norm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+mj-lt"/>
              </a:defRPr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61B919-6D16-40A7-9F08-CE6372F2A981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DF783A-C9DB-4B79-89FF-F0C9B7EEE5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18" y="3888983"/>
            <a:ext cx="1653655" cy="380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12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772400" cy="247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267758"/>
            <a:ext cx="6703695" cy="194415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5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772400" cy="247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267758"/>
            <a:ext cx="6703695" cy="19441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6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4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7772400" cy="247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267758"/>
            <a:ext cx="6703695" cy="194415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8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7772400" cy="247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260774"/>
            <a:ext cx="6703695" cy="194415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5" y="2724150"/>
            <a:ext cx="3288089" cy="949960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724150"/>
            <a:ext cx="3304282" cy="949960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8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7772400" cy="247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267758"/>
            <a:ext cx="6703695" cy="194415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2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2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ofmadison.com/employeenet/information-technology/documents/city-brand-guide.pdf" TargetMode="External"/><Relationship Id="rId7" Type="http://schemas.openxmlformats.org/officeDocument/2006/relationships/hyperlink" Target="mailto:OrganizationalDevelopment@cityofmadison.com" TargetMode="External"/><Relationship Id="rId2" Type="http://schemas.openxmlformats.org/officeDocument/2006/relationships/hyperlink" Target="https://support.microsoft.com/en-us/office/insert-icons-in-microsoft-365-e2459f17-3996-4795-996e-b9a13486fa7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ityofmadison.com/employeenet/toolkit/city-logo" TargetMode="External"/><Relationship Id="rId5" Type="http://schemas.openxmlformats.org/officeDocument/2006/relationships/hyperlink" Target="https://www.cityofmadison.com/employeenet/toolkit/city-document-styleguide" TargetMode="External"/><Relationship Id="rId4" Type="http://schemas.openxmlformats.org/officeDocument/2006/relationships/hyperlink" Target="https://photos.cityofmadison.com:8095/city_of_madison_photo_library/#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4683" y="4703580"/>
            <a:ext cx="67030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3626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Course Title</a:t>
            </a:r>
          </a:p>
          <a:p>
            <a:pPr algn="ctr"/>
            <a:r>
              <a:rPr lang="en-US" sz="5400" dirty="0">
                <a:solidFill>
                  <a:srgbClr val="03626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Learner Workbook</a:t>
            </a:r>
          </a:p>
        </p:txBody>
      </p:sp>
      <p:pic>
        <p:nvPicPr>
          <p:cNvPr id="3" name="Picture 2" descr="Logo of the City of Madison, WI " title="City of Madison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870" y="2130923"/>
            <a:ext cx="2572657" cy="25726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658" y="9359196"/>
            <a:ext cx="605742" cy="605742"/>
          </a:xfrm>
          <a:prstGeom prst="rect">
            <a:avLst/>
          </a:prstGeom>
        </p:spPr>
      </p:pic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5FD26222-B7EC-95BC-FDD2-A84D9C93EE2D}"/>
              </a:ext>
            </a:extLst>
          </p:cNvPr>
          <p:cNvSpPr/>
          <p:nvPr/>
        </p:nvSpPr>
        <p:spPr>
          <a:xfrm>
            <a:off x="744554" y="742950"/>
            <a:ext cx="3710632" cy="1243898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Make this into a fillable PDF once your content is created.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Reach out to the OD inbox if you need assistance. </a:t>
            </a:r>
          </a:p>
        </p:txBody>
      </p:sp>
    </p:spTree>
    <p:extLst>
      <p:ext uri="{BB962C8B-B14F-4D97-AF65-F5344CB8AC3E}">
        <p14:creationId xmlns:p14="http://schemas.microsoft.com/office/powerpoint/2010/main" val="56605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-2200"/>
            <a:ext cx="7772400" cy="1037418"/>
          </a:xfrm>
          <a:prstGeom prst="rect">
            <a:avLst/>
          </a:prstGeom>
          <a:solidFill>
            <a:srgbClr val="03626B"/>
          </a:solidFill>
          <a:ln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21568" y="295484"/>
            <a:ext cx="5929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Workbook Topic 1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AFF03F7D-4AED-3EF9-647D-83A8A098C84C}"/>
              </a:ext>
            </a:extLst>
          </p:cNvPr>
          <p:cNvSpPr/>
          <p:nvPr/>
        </p:nvSpPr>
        <p:spPr>
          <a:xfrm>
            <a:off x="477854" y="1435833"/>
            <a:ext cx="3710632" cy="1617815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Include fill-in-the-blanks, use write-it-down boxes, etc. for live synthesis while learning.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Utilize the same images and icons as in your slide deck to ensure clear connection of subjects. </a:t>
            </a:r>
          </a:p>
        </p:txBody>
      </p:sp>
    </p:spTree>
    <p:extLst>
      <p:ext uri="{BB962C8B-B14F-4D97-AF65-F5344CB8AC3E}">
        <p14:creationId xmlns:p14="http://schemas.microsoft.com/office/powerpoint/2010/main" val="117795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2B706-D083-1E03-A4EF-AFE4D36F6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7CE4F03-10E9-C6A8-08FA-6026BDDA3491}"/>
              </a:ext>
            </a:extLst>
          </p:cNvPr>
          <p:cNvSpPr/>
          <p:nvPr/>
        </p:nvSpPr>
        <p:spPr>
          <a:xfrm>
            <a:off x="1082039" y="1326009"/>
            <a:ext cx="560832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highlight>
                  <a:srgbClr val="FFFF00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Want to add some pizzazz to your Learner Workbook? </a:t>
            </a:r>
          </a:p>
          <a:p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Design Resources &amp; Guides: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2"/>
              </a:rPr>
              <a:t>Insert Icons in M365 Documents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3"/>
              </a:rPr>
              <a:t>Use City of Madison Branding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4"/>
              </a:rPr>
              <a:t>Add City of Madison Photos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5"/>
              </a:rPr>
              <a:t>Use the City Document </a:t>
            </a:r>
            <a:r>
              <a:rPr lang="en-US" sz="240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5"/>
              </a:rPr>
              <a:t>Styleguide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6"/>
              </a:rPr>
              <a:t>Add City of Madison Logos to Documents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Reach out to </a:t>
            </a: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7"/>
              </a:rPr>
              <a:t>OrganizationalDevelopment@cityofmadison.com</a:t>
            </a: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 for assistance. </a:t>
            </a:r>
          </a:p>
          <a:p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Remember to delete this slide when you’ve completed your design. </a:t>
            </a:r>
          </a:p>
        </p:txBody>
      </p:sp>
    </p:spTree>
    <p:extLst>
      <p:ext uri="{BB962C8B-B14F-4D97-AF65-F5344CB8AC3E}">
        <p14:creationId xmlns:p14="http://schemas.microsoft.com/office/powerpoint/2010/main" val="2827425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200"/>
            <a:ext cx="7772400" cy="749541"/>
          </a:xfrm>
          <a:prstGeom prst="rect">
            <a:avLst/>
          </a:prstGeom>
          <a:solidFill>
            <a:srgbClr val="03626B"/>
          </a:solidFill>
          <a:ln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86200" y="1386290"/>
            <a:ext cx="3644900" cy="1828800"/>
          </a:xfrm>
          <a:prstGeom prst="rect">
            <a:avLst/>
          </a:prstGeom>
          <a:solidFill>
            <a:schemeClr val="bg1"/>
          </a:solidFill>
          <a:ln w="1270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86200" y="3502771"/>
            <a:ext cx="3644900" cy="1828800"/>
          </a:xfrm>
          <a:prstGeom prst="rect">
            <a:avLst/>
          </a:prstGeom>
          <a:solidFill>
            <a:schemeClr val="bg1"/>
          </a:solidFill>
          <a:ln w="1270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86200" y="5619252"/>
            <a:ext cx="3644900" cy="1828800"/>
          </a:xfrm>
          <a:prstGeom prst="rect">
            <a:avLst/>
          </a:prstGeom>
          <a:solidFill>
            <a:schemeClr val="bg1"/>
          </a:solidFill>
          <a:ln w="1270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86200" y="7710333"/>
            <a:ext cx="3644900" cy="1828800"/>
          </a:xfrm>
          <a:prstGeom prst="rect">
            <a:avLst/>
          </a:prstGeom>
          <a:solidFill>
            <a:schemeClr val="bg1"/>
          </a:solidFill>
          <a:ln w="1270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75065" y="970120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Notes:</a:t>
            </a:r>
            <a:endParaRPr lang="en-US" sz="14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1568" y="182750"/>
            <a:ext cx="5929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Workbook Topic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1939" y="3502771"/>
            <a:ext cx="3400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Main Content</a:t>
            </a:r>
          </a:p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+ fill-in-the blanks for learner to write in as they learn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1939" y="1386290"/>
            <a:ext cx="3400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Main Content</a:t>
            </a:r>
          </a:p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+ fill-in-the blanks for learner to write in as they learn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1939" y="5619252"/>
            <a:ext cx="3400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Main Content</a:t>
            </a:r>
          </a:p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+ fill-in-the blanks for learner to write in as they learn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1939" y="7735733"/>
            <a:ext cx="3400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Main Content</a:t>
            </a:r>
          </a:p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+ fill-in-the blanks for learner to write in as they learn</a:t>
            </a:r>
          </a:p>
        </p:txBody>
      </p:sp>
    </p:spTree>
    <p:extLst>
      <p:ext uri="{BB962C8B-B14F-4D97-AF65-F5344CB8AC3E}">
        <p14:creationId xmlns:p14="http://schemas.microsoft.com/office/powerpoint/2010/main" val="93441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200"/>
            <a:ext cx="7772400" cy="749541"/>
          </a:xfrm>
          <a:prstGeom prst="rect">
            <a:avLst/>
          </a:prstGeom>
          <a:solidFill>
            <a:srgbClr val="03626B"/>
          </a:solidFill>
          <a:ln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3086" y="141737"/>
            <a:ext cx="51806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Workbook Topic 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86200" y="1357921"/>
            <a:ext cx="3644900" cy="2468880"/>
          </a:xfrm>
          <a:prstGeom prst="rect">
            <a:avLst/>
          </a:prstGeom>
          <a:solidFill>
            <a:schemeClr val="bg1"/>
          </a:solidFill>
          <a:ln w="1270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86200" y="4104218"/>
            <a:ext cx="3644900" cy="2468880"/>
          </a:xfrm>
          <a:prstGeom prst="rect">
            <a:avLst/>
          </a:prstGeom>
          <a:solidFill>
            <a:schemeClr val="bg1"/>
          </a:solidFill>
          <a:ln w="1270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86200" y="6850515"/>
            <a:ext cx="3644900" cy="2468880"/>
          </a:xfrm>
          <a:prstGeom prst="rect">
            <a:avLst/>
          </a:prstGeom>
          <a:solidFill>
            <a:schemeClr val="bg1"/>
          </a:solidFill>
          <a:ln w="1270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75065" y="926615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Notes:</a:t>
            </a:r>
            <a:endParaRPr lang="en-US" sz="14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939" y="3502771"/>
            <a:ext cx="3400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Main Content</a:t>
            </a:r>
          </a:p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+ fill-in-the blanks for learner to write in as they learn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1939" y="1386290"/>
            <a:ext cx="3400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Main Content</a:t>
            </a:r>
          </a:p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+ fill-in-the blanks for learner to write in as they learn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1939" y="5619252"/>
            <a:ext cx="3400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Main Content</a:t>
            </a:r>
          </a:p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+ fill-in-the blanks for learner to write in as they learn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1939" y="7735733"/>
            <a:ext cx="3400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Main Content</a:t>
            </a:r>
          </a:p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+ fill-in-the blanks for learner to write in as they learn</a:t>
            </a:r>
          </a:p>
        </p:txBody>
      </p:sp>
    </p:spTree>
    <p:extLst>
      <p:ext uri="{BB962C8B-B14F-4D97-AF65-F5344CB8AC3E}">
        <p14:creationId xmlns:p14="http://schemas.microsoft.com/office/powerpoint/2010/main" val="1501886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-2200"/>
            <a:ext cx="7772400" cy="1037418"/>
          </a:xfrm>
          <a:prstGeom prst="rect">
            <a:avLst/>
          </a:prstGeom>
          <a:solidFill>
            <a:srgbClr val="03626B"/>
          </a:solidFill>
          <a:ln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21568" y="295484"/>
            <a:ext cx="5929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Workbook Topic 4</a:t>
            </a:r>
          </a:p>
        </p:txBody>
      </p:sp>
    </p:spTree>
    <p:extLst>
      <p:ext uri="{BB962C8B-B14F-4D97-AF65-F5344CB8AC3E}">
        <p14:creationId xmlns:p14="http://schemas.microsoft.com/office/powerpoint/2010/main" val="3610356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-2200"/>
            <a:ext cx="7772400" cy="1037418"/>
          </a:xfrm>
          <a:prstGeom prst="rect">
            <a:avLst/>
          </a:prstGeom>
          <a:solidFill>
            <a:srgbClr val="03626B"/>
          </a:solidFill>
          <a:ln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21568" y="295484"/>
            <a:ext cx="5929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Workbook Topic 5</a:t>
            </a:r>
          </a:p>
        </p:txBody>
      </p:sp>
    </p:spTree>
    <p:extLst>
      <p:ext uri="{BB962C8B-B14F-4D97-AF65-F5344CB8AC3E}">
        <p14:creationId xmlns:p14="http://schemas.microsoft.com/office/powerpoint/2010/main" val="4159728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2200"/>
            <a:ext cx="7772400" cy="749541"/>
          </a:xfrm>
          <a:prstGeom prst="rect">
            <a:avLst/>
          </a:prstGeom>
          <a:solidFill>
            <a:srgbClr val="03626B"/>
          </a:solidFill>
          <a:ln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3086" y="141737"/>
            <a:ext cx="51806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Resources &amp; Support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581033"/>
              </p:ext>
            </p:extLst>
          </p:nvPr>
        </p:nvGraphicFramePr>
        <p:xfrm>
          <a:off x="582935" y="2103395"/>
          <a:ext cx="6600992" cy="752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144">
                  <a:extLst>
                    <a:ext uri="{9D8B030D-6E8A-4147-A177-3AD203B41FA5}">
                      <a16:colId xmlns:a16="http://schemas.microsoft.com/office/drawing/2014/main" val="2625878678"/>
                    </a:ext>
                  </a:extLst>
                </a:gridCol>
                <a:gridCol w="3944848">
                  <a:extLst>
                    <a:ext uri="{9D8B030D-6E8A-4147-A177-3AD203B41FA5}">
                      <a16:colId xmlns:a16="http://schemas.microsoft.com/office/drawing/2014/main" val="2789097566"/>
                    </a:ext>
                  </a:extLst>
                </a:gridCol>
              </a:tblGrid>
              <a:tr h="25109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Topic Title 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(hyper</a:t>
                      </a:r>
                      <a:r>
                        <a:rPr lang="en-US" sz="1200" i="1" baseline="0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linked)</a:t>
                      </a:r>
                      <a:endParaRPr lang="en-US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68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30276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9416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129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8449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4753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47574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89788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03095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0021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57466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65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6236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63834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84734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06969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0" baseline="0" dirty="0">
                        <a:solidFill>
                          <a:schemeClr val="tx2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2843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0031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47751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6871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13225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81203" y="1052270"/>
            <a:ext cx="628386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Utilize this table to locate additional information and resources shared with you in your </a:t>
            </a:r>
            <a:r>
              <a:rPr lang="en-US" sz="1200" u="sng" dirty="0">
                <a:latin typeface="Source Sans Pro" panose="020B0503030403020204" pitchFamily="34" charset="0"/>
                <a:ea typeface="Source Sans Pro" panose="020B0503030403020204" pitchFamily="34" charset="0"/>
              </a:rPr>
              <a:t>____course title____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session. The slide number column coincides with the deck you’ll receive after attending orientation. </a:t>
            </a:r>
          </a:p>
        </p:txBody>
      </p:sp>
      <p:pic>
        <p:nvPicPr>
          <p:cNvPr id="3" name="Picture 2" descr="Icon indicating the web. " title="Web Ico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478" y="910309"/>
            <a:ext cx="465126" cy="465126"/>
          </a:xfrm>
          <a:prstGeom prst="rect">
            <a:avLst/>
          </a:prstGeom>
        </p:spPr>
      </p:pic>
      <p:pic>
        <p:nvPicPr>
          <p:cNvPr id="4" name="Picture 3" descr="icon of an open book, indicating resources" title="Book ico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3" t="19159" r="8292" b="19633"/>
          <a:stretch/>
        </p:blipFill>
        <p:spPr>
          <a:xfrm>
            <a:off x="6237636" y="1375435"/>
            <a:ext cx="806842" cy="599959"/>
          </a:xfrm>
          <a:prstGeom prst="rect">
            <a:avLst/>
          </a:prstGeo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638AB488-81D6-AF09-8F8D-DA781E7F5AD6}"/>
              </a:ext>
            </a:extLst>
          </p:cNvPr>
          <p:cNvSpPr/>
          <p:nvPr/>
        </p:nvSpPr>
        <p:spPr>
          <a:xfrm>
            <a:off x="1211279" y="5029200"/>
            <a:ext cx="3710632" cy="646331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Hyperlink resources for easy navigation! </a:t>
            </a:r>
          </a:p>
        </p:txBody>
      </p:sp>
    </p:spTree>
    <p:extLst>
      <p:ext uri="{BB962C8B-B14F-4D97-AF65-F5344CB8AC3E}">
        <p14:creationId xmlns:p14="http://schemas.microsoft.com/office/powerpoint/2010/main" val="2743945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">
      <a:dk1>
        <a:srgbClr val="222222"/>
      </a:dk1>
      <a:lt1>
        <a:sysClr val="window" lastClr="FFFFFF"/>
      </a:lt1>
      <a:dk2>
        <a:srgbClr val="065D8C"/>
      </a:dk2>
      <a:lt2>
        <a:srgbClr val="F5F5F5"/>
      </a:lt2>
      <a:accent1>
        <a:srgbClr val="03626B"/>
      </a:accent1>
      <a:accent2>
        <a:srgbClr val="D05319"/>
      </a:accent2>
      <a:accent3>
        <a:srgbClr val="84036C"/>
      </a:accent3>
      <a:accent4>
        <a:srgbClr val="ECA120"/>
      </a:accent4>
      <a:accent5>
        <a:srgbClr val="AC1D2C"/>
      </a:accent5>
      <a:accent6>
        <a:srgbClr val="00662F"/>
      </a:accent6>
      <a:hlink>
        <a:srgbClr val="065D8C"/>
      </a:hlink>
      <a:folHlink>
        <a:srgbClr val="84036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828C8F28-D0CA-498D-A25E-BF93A86EE9F3}" vid="{F69279C2-6653-4870-9B39-C5859BC36B8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template1</Template>
  <TotalTime>370</TotalTime>
  <Words>310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Source Sans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Thompson</dc:creator>
  <cp:lastModifiedBy>Jamieson, Emily L</cp:lastModifiedBy>
  <cp:revision>140</cp:revision>
  <dcterms:created xsi:type="dcterms:W3CDTF">2018-03-28T13:11:28Z</dcterms:created>
  <dcterms:modified xsi:type="dcterms:W3CDTF">2025-02-03T17:11:43Z</dcterms:modified>
</cp:coreProperties>
</file>