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11"/>
  </p:notesMasterIdLst>
  <p:handoutMasterIdLst>
    <p:handoutMasterId r:id="rId12"/>
  </p:handoutMasterIdLst>
  <p:sldIdLst>
    <p:sldId id="450" r:id="rId2"/>
    <p:sldId id="455" r:id="rId3"/>
    <p:sldId id="452" r:id="rId4"/>
    <p:sldId id="454" r:id="rId5"/>
    <p:sldId id="456" r:id="rId6"/>
    <p:sldId id="451" r:id="rId7"/>
    <p:sldId id="457" r:id="rId8"/>
    <p:sldId id="453" r:id="rId9"/>
    <p:sldId id="458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647A59-02C4-354E-8645-416ADBC2B4F4}">
          <p14:sldIdLst>
            <p14:sldId id="450"/>
            <p14:sldId id="455"/>
            <p14:sldId id="452"/>
            <p14:sldId id="454"/>
            <p14:sldId id="456"/>
            <p14:sldId id="451"/>
            <p14:sldId id="457"/>
            <p14:sldId id="453"/>
            <p14:sldId id="4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039"/>
    <a:srgbClr val="FFFFFF"/>
    <a:srgbClr val="0A9A22"/>
    <a:srgbClr val="F58FAA"/>
    <a:srgbClr val="9E6D00"/>
    <a:srgbClr val="0B0426"/>
    <a:srgbClr val="A2E2BC"/>
    <a:srgbClr val="2FE144"/>
    <a:srgbClr val="2CBE67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7" autoAdjust="0"/>
    <p:restoredTop sz="96823" autoAdjust="0"/>
  </p:normalViewPr>
  <p:slideViewPr>
    <p:cSldViewPr snapToObjects="1">
      <p:cViewPr varScale="1">
        <p:scale>
          <a:sx n="107" d="100"/>
          <a:sy n="107" d="100"/>
        </p:scale>
        <p:origin x="570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32" d="100"/>
          <a:sy n="132" d="100"/>
        </p:scale>
        <p:origin x="4408" y="176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F786B0-EBF7-EF4F-9DAF-FC140033E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68968" tIns="34484" rIns="68968" bIns="34484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372EE-9205-9F41-9971-1D178244D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68968" tIns="34484" rIns="68968" bIns="34484" rtlCol="0"/>
          <a:lstStyle>
            <a:lvl1pPr algn="r">
              <a:defRPr sz="800"/>
            </a:lvl1pPr>
          </a:lstStyle>
          <a:p>
            <a:fld id="{888C30C7-4AA5-EC45-88F3-FB236AF6616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81BFC-E3A0-8C41-8E5A-D1FFBB42D0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68968" tIns="34484" rIns="68968" bIns="34484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A266F-7E1F-414F-93C8-93F42B352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68968" tIns="34484" rIns="68968" bIns="34484" rtlCol="0" anchor="b"/>
          <a:lstStyle>
            <a:lvl1pPr algn="r">
              <a:defRPr sz="800"/>
            </a:lvl1pPr>
          </a:lstStyle>
          <a:p>
            <a:fld id="{04EDE9EA-225E-CC4B-848A-3A69CB22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53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68968" tIns="34484" rIns="68968" bIns="34484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68968" tIns="34484" rIns="68968" bIns="34484" rtlCol="0"/>
          <a:lstStyle>
            <a:lvl1pPr algn="r">
              <a:defRPr sz="800"/>
            </a:lvl1pPr>
          </a:lstStyle>
          <a:p>
            <a:fld id="{04800FBD-46B1-D143-B2FE-53F93CB6E89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8968" tIns="34484" rIns="68968" bIns="344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68968" tIns="34484" rIns="68968" bIns="344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68968" tIns="34484" rIns="68968" bIns="34484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68968" tIns="34484" rIns="68968" bIns="34484" rtlCol="0" anchor="b"/>
          <a:lstStyle>
            <a:lvl1pPr algn="r">
              <a:defRPr sz="800"/>
            </a:lvl1pPr>
          </a:lstStyle>
          <a:p>
            <a:fld id="{67DEBC86-280A-B54A-8F7F-8EF0C91D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9144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spc="-80" baseline="0">
                <a:solidFill>
                  <a:srgbClr val="59CBE8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4C28FE-FF76-F148-A119-8E2E2CC1471D}"/>
              </a:ext>
            </a:extLst>
          </p:cNvPr>
          <p:cNvCxnSpPr/>
          <p:nvPr/>
        </p:nvCxnSpPr>
        <p:spPr>
          <a:xfrm>
            <a:off x="1066800" y="2819400"/>
            <a:ext cx="10058400" cy="0"/>
          </a:xfrm>
          <a:prstGeom prst="line">
            <a:avLst/>
          </a:prstGeom>
          <a:ln w="19050"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9EE2D12C-0313-8644-B50D-286EE86F5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3429000"/>
            <a:ext cx="9144000" cy="9144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Presentation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70E651-2625-0443-90C5-CCB02C447C31}"/>
              </a:ext>
            </a:extLst>
          </p:cNvPr>
          <p:cNvCxnSpPr/>
          <p:nvPr userDrawn="1"/>
        </p:nvCxnSpPr>
        <p:spPr>
          <a:xfrm>
            <a:off x="1066800" y="2819400"/>
            <a:ext cx="10058400" cy="0"/>
          </a:xfrm>
          <a:prstGeom prst="line">
            <a:avLst/>
          </a:prstGeom>
          <a:ln w="19050">
            <a:solidFill>
              <a:srgbClr val="E1E1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30274-7A80-2F48-B7A7-F095AE1A5D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562600"/>
            <a:ext cx="9144000" cy="381000"/>
          </a:xfrm>
        </p:spPr>
        <p:txBody>
          <a:bodyPr anchor="b">
            <a:normAutofit/>
          </a:bodyPr>
          <a:lstStyle>
            <a:lvl1pPr algn="ctr">
              <a:defRPr sz="1800" b="0" spc="0">
                <a:solidFill>
                  <a:srgbClr val="79797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Presenter’s Name &amp; Position</a:t>
            </a:r>
          </a:p>
        </p:txBody>
      </p:sp>
    </p:spTree>
    <p:extLst>
      <p:ext uri="{BB962C8B-B14F-4D97-AF65-F5344CB8AC3E}">
        <p14:creationId xmlns:p14="http://schemas.microsoft.com/office/powerpoint/2010/main" val="2725009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5943601"/>
            <a:ext cx="91440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AAAAAA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D93F68-6E4E-6A45-8D90-95724E93C3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4000" y="2286000"/>
            <a:ext cx="9144000" cy="3657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E2B1B9F-19C0-6848-ACC1-56354E74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9F06F3-68E0-144E-AA82-E2BDF012999F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4000" y="6438900"/>
            <a:ext cx="3429000" cy="0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65947F-8AE3-2744-AEB6-7C0EE99D8776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6031" y="6438900"/>
            <a:ext cx="3429000" cy="0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CEEC1F-2F24-A24A-B305-1DCB41561610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6031" y="6438900"/>
            <a:ext cx="3429000" cy="0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A8AFE6-552E-4545-8F0E-DABC6896CEDB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6031" y="6438900"/>
            <a:ext cx="3429000" cy="0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4522341" y="6109749"/>
            <a:ext cx="2820099" cy="748249"/>
            <a:chOff x="4404653" y="6075742"/>
            <a:chExt cx="3573390" cy="924524"/>
          </a:xfrm>
        </p:grpSpPr>
        <p:sp>
          <p:nvSpPr>
            <p:cNvPr id="19" name="TextBox 18"/>
            <p:cNvSpPr txBox="1"/>
            <p:nvPr userDrawn="1"/>
          </p:nvSpPr>
          <p:spPr>
            <a:xfrm>
              <a:off x="4404653" y="6075742"/>
              <a:ext cx="1558329" cy="2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cap="all" spc="100" dirty="0">
                  <a:solidFill>
                    <a:srgbClr val="092F57"/>
                  </a:solidFill>
                </a:rPr>
                <a:t>Department</a:t>
              </a:r>
              <a:r>
                <a:rPr lang="en-US" sz="800" cap="all" spc="100" baseline="0" dirty="0">
                  <a:solidFill>
                    <a:srgbClr val="092F57"/>
                  </a:solidFill>
                </a:rPr>
                <a:t> of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050" y="6209188"/>
              <a:ext cx="695701" cy="69570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23" y="6247717"/>
              <a:ext cx="618640" cy="61864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470" y="6302258"/>
              <a:ext cx="449557" cy="49451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6316123" y="6734067"/>
              <a:ext cx="1661920" cy="2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cap="all" spc="100" dirty="0">
                  <a:solidFill>
                    <a:srgbClr val="092F57"/>
                  </a:solidFill>
                </a:rPr>
                <a:t>transportation</a:t>
              </a:r>
              <a:endParaRPr lang="en-US" sz="800" cap="all" spc="100" baseline="0" dirty="0">
                <a:solidFill>
                  <a:srgbClr val="092F5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45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285999"/>
            <a:ext cx="4572000" cy="3657601"/>
          </a:xfrm>
          <a:prstGeom prst="rect">
            <a:avLst/>
          </a:prstGeom>
        </p:spPr>
        <p:txBody>
          <a:bodyPr rIns="182880"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ED266B1-F8AE-D74E-B2AF-8A8A3FA5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1C691B-7660-C246-95FE-DBB3FDC0441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2285999"/>
            <a:ext cx="4572000" cy="3657601"/>
          </a:xfrm>
          <a:prstGeom prst="rect">
            <a:avLst/>
          </a:prstGeom>
        </p:spPr>
        <p:txBody>
          <a:bodyPr lIns="182880" rIns="0"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B8D2F6-2FBD-5C49-A6A4-07E1DEC522BC}"/>
              </a:ext>
            </a:extLst>
          </p:cNvPr>
          <p:cNvCxnSpPr>
            <a:cxnSpLocks/>
          </p:cNvCxnSpPr>
          <p:nvPr/>
        </p:nvCxnSpPr>
        <p:spPr>
          <a:xfrm flipH="1">
            <a:off x="7236031" y="6438900"/>
            <a:ext cx="3429000" cy="0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CEEC1F-2F24-A24A-B305-1DCB41561610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6031" y="6438900"/>
            <a:ext cx="3429000" cy="0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8F1808-0A0E-C440-8476-986E217D43D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650062" y="6427232"/>
            <a:ext cx="2613356" cy="5834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A8AFE6-552E-4545-8F0E-DABC6896CEDB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6031" y="6438900"/>
            <a:ext cx="3429000" cy="0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4522341" y="6109749"/>
            <a:ext cx="2820099" cy="748249"/>
            <a:chOff x="4404653" y="6075742"/>
            <a:chExt cx="3573390" cy="924524"/>
          </a:xfrm>
        </p:grpSpPr>
        <p:sp>
          <p:nvSpPr>
            <p:cNvPr id="19" name="TextBox 18"/>
            <p:cNvSpPr txBox="1"/>
            <p:nvPr userDrawn="1"/>
          </p:nvSpPr>
          <p:spPr>
            <a:xfrm>
              <a:off x="4404653" y="6075742"/>
              <a:ext cx="1558329" cy="2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cap="all" spc="100" dirty="0">
                  <a:solidFill>
                    <a:srgbClr val="092F57"/>
                  </a:solidFill>
                </a:rPr>
                <a:t>Department</a:t>
              </a:r>
              <a:r>
                <a:rPr lang="en-US" sz="800" cap="all" spc="100" baseline="0" dirty="0">
                  <a:solidFill>
                    <a:srgbClr val="092F57"/>
                  </a:solidFill>
                </a:rPr>
                <a:t> of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050" y="6209188"/>
              <a:ext cx="695701" cy="69570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23" y="6247717"/>
              <a:ext cx="618640" cy="61864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470" y="6302258"/>
              <a:ext cx="449557" cy="49451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6316123" y="6734067"/>
              <a:ext cx="1661920" cy="2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cap="all" spc="100" dirty="0">
                  <a:solidFill>
                    <a:srgbClr val="092F57"/>
                  </a:solidFill>
                </a:rPr>
                <a:t>transportation</a:t>
              </a:r>
              <a:endParaRPr lang="en-US" sz="800" cap="all" spc="100" baseline="0" dirty="0">
                <a:solidFill>
                  <a:srgbClr val="092F5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72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Photo C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5943600"/>
            <a:ext cx="4114800" cy="2286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1200">
                <a:solidFill>
                  <a:srgbClr val="797979"/>
                </a:solidFill>
              </a:defRPr>
            </a:lvl1pPr>
          </a:lstStyle>
          <a:p>
            <a:r>
              <a:rPr lang="en-US"/>
              <a:t>Photo Credit/Caption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BDEE03-5860-8C4D-B5A4-348ABCB1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23ED29-348A-5540-A76D-4B16BE5E47EA}"/>
              </a:ext>
            </a:extLst>
          </p:cNvPr>
          <p:cNvCxnSpPr>
            <a:cxnSpLocks/>
          </p:cNvCxnSpPr>
          <p:nvPr/>
        </p:nvCxnSpPr>
        <p:spPr>
          <a:xfrm flipH="1">
            <a:off x="1524000" y="6438900"/>
            <a:ext cx="3429000" cy="0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652133-DD46-E049-AF1F-426B9FDAC7B0}"/>
              </a:ext>
            </a:extLst>
          </p:cNvPr>
          <p:cNvCxnSpPr>
            <a:cxnSpLocks/>
          </p:cNvCxnSpPr>
          <p:nvPr/>
        </p:nvCxnSpPr>
        <p:spPr>
          <a:xfrm flipH="1">
            <a:off x="7236031" y="6438900"/>
            <a:ext cx="3429000" cy="0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1738B7-24D6-BE43-BBCC-33A5B1909215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4000" y="6438900"/>
            <a:ext cx="3429000" cy="0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C39D8E-DB42-9E4A-A26D-6E41D628E6FB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6031" y="6438900"/>
            <a:ext cx="3429000" cy="0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4522341" y="6109749"/>
            <a:ext cx="2820099" cy="748249"/>
            <a:chOff x="4404653" y="6075742"/>
            <a:chExt cx="3573390" cy="924524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4404653" y="6075742"/>
              <a:ext cx="1558329" cy="2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cap="all" spc="100" dirty="0">
                  <a:solidFill>
                    <a:srgbClr val="092F57"/>
                  </a:solidFill>
                </a:rPr>
                <a:t>Department</a:t>
              </a:r>
              <a:r>
                <a:rPr lang="en-US" sz="800" cap="all" spc="100" baseline="0" dirty="0">
                  <a:solidFill>
                    <a:srgbClr val="092F57"/>
                  </a:solidFill>
                </a:rPr>
                <a:t> of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050" y="6209188"/>
              <a:ext cx="695701" cy="6957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23" y="6247717"/>
              <a:ext cx="618640" cy="6186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470" y="6302258"/>
              <a:ext cx="449557" cy="49451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316123" y="6734067"/>
              <a:ext cx="1661920" cy="2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cap="all" spc="100" dirty="0">
                  <a:solidFill>
                    <a:srgbClr val="092F57"/>
                  </a:solidFill>
                </a:rPr>
                <a:t>transportation</a:t>
              </a:r>
              <a:endParaRPr lang="en-US" sz="800" cap="all" spc="100" baseline="0" dirty="0">
                <a:solidFill>
                  <a:srgbClr val="092F5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89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CEEC1F-2F24-A24A-B305-1DCB41561610}"/>
              </a:ext>
            </a:extLst>
          </p:cNvPr>
          <p:cNvCxnSpPr>
            <a:cxnSpLocks/>
          </p:cNvCxnSpPr>
          <p:nvPr/>
        </p:nvCxnSpPr>
        <p:spPr>
          <a:xfrm flipH="1">
            <a:off x="7236031" y="6438900"/>
            <a:ext cx="3429000" cy="0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8F1808-0A0E-C440-8476-986E217D43D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650062" y="6427232"/>
            <a:ext cx="2613356" cy="5834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A8AFE6-552E-4545-8F0E-DABC6896CEDB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6031" y="6438900"/>
            <a:ext cx="3429000" cy="0"/>
          </a:xfrm>
          <a:prstGeom prst="line">
            <a:avLst/>
          </a:prstGeom>
          <a:ln w="12700" cap="rnd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4522341" y="6109749"/>
            <a:ext cx="2820099" cy="748249"/>
            <a:chOff x="4404653" y="6075742"/>
            <a:chExt cx="3573390" cy="924524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4404653" y="6075742"/>
              <a:ext cx="1558329" cy="2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cap="all" spc="100" dirty="0">
                  <a:solidFill>
                    <a:srgbClr val="092F57"/>
                  </a:solidFill>
                </a:rPr>
                <a:t>Department</a:t>
              </a:r>
              <a:r>
                <a:rPr lang="en-US" sz="800" cap="all" spc="100" baseline="0" dirty="0">
                  <a:solidFill>
                    <a:srgbClr val="092F57"/>
                  </a:solidFill>
                </a:rPr>
                <a:t> of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050" y="6209188"/>
              <a:ext cx="695701" cy="6957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23" y="6247717"/>
              <a:ext cx="618640" cy="6186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470" y="6302258"/>
              <a:ext cx="449557" cy="49451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6316123" y="6734067"/>
              <a:ext cx="1661920" cy="26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cap="all" spc="100" dirty="0">
                  <a:solidFill>
                    <a:srgbClr val="092F57"/>
                  </a:solidFill>
                </a:rPr>
                <a:t>transportation</a:t>
              </a:r>
              <a:endParaRPr lang="en-US" sz="800" cap="all" spc="100" baseline="0" dirty="0">
                <a:solidFill>
                  <a:srgbClr val="092F57"/>
                </a:solidFill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2052441" y="1989399"/>
            <a:ext cx="7784798" cy="2270160"/>
            <a:chOff x="4621594" y="6168197"/>
            <a:chExt cx="2848886" cy="810103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4621594" y="6168197"/>
              <a:ext cx="1079393" cy="16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cap="all" spc="100" dirty="0">
                  <a:solidFill>
                    <a:srgbClr val="092F57"/>
                  </a:solidFill>
                </a:rPr>
                <a:t>Department</a:t>
              </a:r>
              <a:r>
                <a:rPr lang="en-US" sz="2400" cap="all" spc="100" baseline="0" dirty="0">
                  <a:solidFill>
                    <a:srgbClr val="092F57"/>
                  </a:solidFill>
                </a:rPr>
                <a:t> of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050" y="6209188"/>
              <a:ext cx="695701" cy="695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23" y="6258354"/>
              <a:ext cx="618640" cy="61864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470" y="6320848"/>
              <a:ext cx="449557" cy="49451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6317617" y="6813556"/>
              <a:ext cx="1152863" cy="164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cap="all" spc="100" dirty="0">
                  <a:solidFill>
                    <a:srgbClr val="092F57"/>
                  </a:solidFill>
                </a:rPr>
                <a:t>transportation</a:t>
              </a:r>
              <a:endParaRPr lang="en-US" sz="2400" cap="all" spc="100" baseline="0" dirty="0">
                <a:solidFill>
                  <a:srgbClr val="092F5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21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8"/>
          <a:srcRect t="8333" b="8333"/>
          <a:stretch/>
        </p:blipFill>
        <p:spPr>
          <a:xfrm>
            <a:off x="0" y="-137160"/>
            <a:ext cx="12192000" cy="6995160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B728667-5F54-7B49-BD6C-253E9793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144000" cy="7762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E306CC-7631-B946-BDCE-5FCD4FAE8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2286000"/>
            <a:ext cx="9144000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85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txStyles>
    <p:titleStyle>
      <a:lvl1pPr marL="0" indent="0" algn="l" defTabSz="914354" rtl="0" eaLnBrk="1" latinLnBrk="0" hangingPunct="1">
        <a:lnSpc>
          <a:spcPct val="90000"/>
        </a:lnSpc>
        <a:spcBef>
          <a:spcPct val="0"/>
        </a:spcBef>
        <a:buNone/>
        <a:tabLst/>
        <a:defRPr sz="4400" b="1" i="0" kern="1200" spc="-120" baseline="0">
          <a:solidFill>
            <a:srgbClr val="003057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None/>
        <a:defRPr sz="2800" b="1" i="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3550" indent="-165100" algn="l" defTabSz="914354" rtl="0" eaLnBrk="1" latinLnBrk="0" hangingPunct="1">
        <a:lnSpc>
          <a:spcPct val="90000"/>
        </a:lnSpc>
        <a:spcBef>
          <a:spcPts val="500"/>
        </a:spcBef>
        <a:buSzPct val="110000"/>
        <a:buFont typeface="Arial" panose="020B0604020202020204" pitchFamily="34" charset="0"/>
        <a:buChar char="•"/>
        <a:tabLst/>
        <a:defRPr sz="2400" b="0" i="0" kern="1200">
          <a:solidFill>
            <a:srgbClr val="212121"/>
          </a:solidFill>
          <a:latin typeface="+mn-lt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97979"/>
          </a:solidFill>
          <a:latin typeface="+mn-lt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97979"/>
          </a:solidFill>
          <a:latin typeface="+mn-lt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97979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1" orient="horz" pos="576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pos="960" userDrawn="1">
          <p15:clr>
            <a:srgbClr val="F26B43"/>
          </p15:clr>
        </p15:guide>
        <p15:guide id="14" pos="6720" userDrawn="1">
          <p15:clr>
            <a:srgbClr val="F26B43"/>
          </p15:clr>
        </p15:guide>
        <p15:guide id="15" orient="horz" pos="3744" userDrawn="1">
          <p15:clr>
            <a:srgbClr val="F26B43"/>
          </p15:clr>
        </p15:guide>
        <p15:guide id="1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yofmadison.com/traffic-engineering/traffic-safety/safe-streets-madison/safe-streets-projects/e-mifflin-bicyc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City of Madison Traffic Engineering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1160" y="1463040"/>
            <a:ext cx="9144000" cy="914400"/>
          </a:xfrm>
        </p:spPr>
        <p:txBody>
          <a:bodyPr>
            <a:noAutofit/>
          </a:bodyPr>
          <a:lstStyle/>
          <a:p>
            <a:r>
              <a:rPr lang="en-US" sz="4400" dirty="0"/>
              <a:t>E. Mifflin Bicycle Boulevard Improvements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Transportation Commission Presentation – 12/11/2024</a:t>
            </a:r>
          </a:p>
        </p:txBody>
      </p:sp>
    </p:spTree>
    <p:extLst>
      <p:ext uri="{BB962C8B-B14F-4D97-AF65-F5344CB8AC3E}">
        <p14:creationId xmlns:p14="http://schemas.microsoft.com/office/powerpoint/2010/main" val="346695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E82A65-BF18-46DA-55C4-5073FFBA49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6502" y="1600200"/>
            <a:ext cx="9144000" cy="3657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$125,000 Improvement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Toole Design: Review of potential improvements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Public Information Meeting Held on 6/3/2024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Project Website created with Link to Survey</a:t>
            </a:r>
          </a:p>
          <a:p>
            <a:pPr marL="920750" lvl="1" indent="-457200"/>
            <a:r>
              <a:rPr lang="en-US" dirty="0">
                <a:hlinkClick r:id="rId2"/>
              </a:rPr>
              <a:t>https://www.cityofmadison.com/traffic-engineering/traffic-safety/safe-streets-madison/safe-streets-projects/e-mifflin-bicycle</a:t>
            </a:r>
            <a:endParaRPr lang="en-US" dirty="0"/>
          </a:p>
          <a:p>
            <a:pPr marL="92075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52BCA1-755A-089C-029B-7586476E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615" y="0"/>
            <a:ext cx="9144000" cy="776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E. Mifflin Bicycle Boulevard Improvements</a:t>
            </a:r>
          </a:p>
        </p:txBody>
      </p:sp>
    </p:spTree>
    <p:extLst>
      <p:ext uri="{BB962C8B-B14F-4D97-AF65-F5344CB8AC3E}">
        <p14:creationId xmlns:p14="http://schemas.microsoft.com/office/powerpoint/2010/main" val="120367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3B3B6E-81A4-3283-76A1-EAEAF77ACF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9720" y="1600200"/>
            <a:ext cx="9144000" cy="3657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Timeline</a:t>
            </a:r>
          </a:p>
          <a:p>
            <a:pPr marL="920750" lvl="1" indent="-457200"/>
            <a:r>
              <a:rPr lang="en-US" dirty="0"/>
              <a:t>Before Data Collected (9/6/2024 – 9/23/2024)</a:t>
            </a:r>
          </a:p>
          <a:p>
            <a:pPr marL="920750" lvl="1" indent="-457200"/>
            <a:r>
              <a:rPr lang="en-US" dirty="0"/>
              <a:t>Diverter Test Installed on 10/14/2024</a:t>
            </a:r>
          </a:p>
          <a:p>
            <a:pPr marL="920750" lvl="1" indent="-457200"/>
            <a:r>
              <a:rPr lang="en-US" dirty="0"/>
              <a:t>Diverter Test Data Collected (10/18/2024 – 11/5/2024)</a:t>
            </a:r>
          </a:p>
          <a:p>
            <a:pPr marL="920750" lvl="1" indent="-457200"/>
            <a:r>
              <a:rPr lang="en-US" dirty="0"/>
              <a:t>Diverter Test Removed for Winter (12/2/2024)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E97371-9389-3D3A-9006-303DA76E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8112"/>
            <a:ext cx="9144000" cy="776288"/>
          </a:xfrm>
        </p:spPr>
        <p:txBody>
          <a:bodyPr>
            <a:normAutofit fontScale="90000"/>
          </a:bodyPr>
          <a:lstStyle/>
          <a:p>
            <a:r>
              <a:rPr lang="en-US" dirty="0"/>
              <a:t>E. Mifflin/N. Paterson Diverter Test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5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E97371-9389-3D3A-9006-303DA76E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580" y="0"/>
            <a:ext cx="9144000" cy="776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E. Mifflin/N. Paterson Diverter Test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C8DAB4-7E72-E1EE-263D-ACABBE47E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847" y="637086"/>
            <a:ext cx="8436306" cy="53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0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E97371-9389-3D3A-9006-303DA76E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76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E. Mifflin/N. Paterson Diverter Test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713BD7-94A8-10AB-A972-59C852873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409" y="826115"/>
            <a:ext cx="3840480" cy="5117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21E61E-F577-A0C8-15EE-118819543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101" y="825620"/>
            <a:ext cx="3840480" cy="5117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0C90D1-8828-88C8-220E-4276587F7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19" y="825621"/>
            <a:ext cx="3840480" cy="51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0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6C8C26-F5DF-81F4-B07C-5823844B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77" y="0"/>
            <a:ext cx="9144000" cy="77628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Before/After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75B72-440A-7EFD-A3CF-CCEE2B15C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640080"/>
            <a:ext cx="5895343" cy="2627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5C449F-F485-C526-7EFC-0B698F390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788" y="3427466"/>
            <a:ext cx="5895343" cy="2621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800540-77D4-721F-849B-2378FBA34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306" y="4756937"/>
            <a:ext cx="1831065" cy="12207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38AA82-B31C-A9FE-B20B-97BC57778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924" y="685800"/>
            <a:ext cx="348983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2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6C8C26-F5DF-81F4-B07C-5823844B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77" y="0"/>
            <a:ext cx="9144000" cy="77628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Survey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B7778-7663-4BB2-F0C5-628B55642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72295"/>
            <a:ext cx="4901596" cy="2839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F52EF7-273D-79F1-C093-6325481E5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006" y="757260"/>
            <a:ext cx="3984578" cy="2839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84DDC8-5021-84CC-E06B-D9196EAA3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579" y="3674488"/>
            <a:ext cx="4901596" cy="236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6D3E67-F340-CB26-ED48-5BEE855A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374"/>
            <a:ext cx="9144000" cy="77628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Other Recommended Improvements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7C971-DAA6-4771-74A5-CDA064705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934" y="763938"/>
            <a:ext cx="8460132" cy="53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9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B2CE83-A7B8-F4AE-4685-27D3CDB541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Bicycle Wayfinding </a:t>
            </a:r>
            <a:r>
              <a:rPr lang="en-US"/>
              <a:t>signage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stop sign on Dickinson at E Mifflin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Review E Mifflin at </a:t>
            </a:r>
            <a:r>
              <a:rPr lang="en-US" dirty="0" err="1"/>
              <a:t>Brearly</a:t>
            </a:r>
            <a:r>
              <a:rPr lang="en-US" dirty="0"/>
              <a:t> for stop sign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CAADF-D2B5-74AB-0494-A23B2858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Recommended Improvements	</a:t>
            </a:r>
          </a:p>
        </p:txBody>
      </p:sp>
    </p:spTree>
    <p:extLst>
      <p:ext uri="{BB962C8B-B14F-4D97-AF65-F5344CB8AC3E}">
        <p14:creationId xmlns:p14="http://schemas.microsoft.com/office/powerpoint/2010/main" val="206085051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 transit theme">
  <a:themeElements>
    <a:clrScheme name="Custom 1">
      <a:dk1>
        <a:srgbClr val="002F57"/>
      </a:dk1>
      <a:lt1>
        <a:srgbClr val="FFFFFF"/>
      </a:lt1>
      <a:dk2>
        <a:srgbClr val="212121"/>
      </a:dk2>
      <a:lt2>
        <a:srgbClr val="FFFFFF"/>
      </a:lt2>
      <a:accent1>
        <a:srgbClr val="212121"/>
      </a:accent1>
      <a:accent2>
        <a:srgbClr val="6D2077"/>
      </a:accent2>
      <a:accent3>
        <a:srgbClr val="EF416E"/>
      </a:accent3>
      <a:accent4>
        <a:srgbClr val="FFB81C"/>
      </a:accent4>
      <a:accent5>
        <a:srgbClr val="FEDA00"/>
      </a:accent5>
      <a:accent6>
        <a:srgbClr val="CEDB00"/>
      </a:accent6>
      <a:hlink>
        <a:srgbClr val="EF416E"/>
      </a:hlink>
      <a:folHlink>
        <a:srgbClr val="7979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 transit theme" id="{8AF240D4-3429-1340-AECC-6DFDADF5538B}" vid="{991AC901-D270-2048-8036-6F56DC81D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9675</TotalTime>
  <Words>157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metro transit theme</vt:lpstr>
      <vt:lpstr>E. Mifflin Bicycle Boulevard Improvements</vt:lpstr>
      <vt:lpstr>E. Mifflin Bicycle Boulevard Improvements</vt:lpstr>
      <vt:lpstr>E. Mifflin/N. Paterson Diverter Test </vt:lpstr>
      <vt:lpstr>E. Mifflin/N. Paterson Diverter Test </vt:lpstr>
      <vt:lpstr>E. Mifflin/N. Paterson Diverter Test </vt:lpstr>
      <vt:lpstr>Before/After Data</vt:lpstr>
      <vt:lpstr>Survey Results</vt:lpstr>
      <vt:lpstr>Other Recommended Improvements</vt:lpstr>
      <vt:lpstr>Other Recommended Improvements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</dc:title>
  <dc:creator>Chris Fish</dc:creator>
  <cp:lastModifiedBy>Callaway, Renee</cp:lastModifiedBy>
  <cp:revision>322</cp:revision>
  <cp:lastPrinted>2019-04-01T23:48:55Z</cp:lastPrinted>
  <dcterms:created xsi:type="dcterms:W3CDTF">2018-05-16T19:46:28Z</dcterms:created>
  <dcterms:modified xsi:type="dcterms:W3CDTF">2024-12-04T18:37:08Z</dcterms:modified>
</cp:coreProperties>
</file>