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213_E2860148.xml" ContentType="application/vnd.ms-powerpoint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216_B0D0F815.xml" ContentType="application/vnd.ms-powerpoint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345" r:id="rId1"/>
  </p:sldMasterIdLst>
  <p:notesMasterIdLst>
    <p:notesMasterId r:id="rId23"/>
  </p:notesMasterIdLst>
  <p:handoutMasterIdLst>
    <p:handoutMasterId r:id="rId24"/>
  </p:handoutMasterIdLst>
  <p:sldIdLst>
    <p:sldId id="545" r:id="rId2"/>
    <p:sldId id="456" r:id="rId3"/>
    <p:sldId id="496" r:id="rId4"/>
    <p:sldId id="510" r:id="rId5"/>
    <p:sldId id="542" r:id="rId6"/>
    <p:sldId id="529" r:id="rId7"/>
    <p:sldId id="507" r:id="rId8"/>
    <p:sldId id="530" r:id="rId9"/>
    <p:sldId id="531" r:id="rId10"/>
    <p:sldId id="533" r:id="rId11"/>
    <p:sldId id="532" r:id="rId12"/>
    <p:sldId id="534" r:id="rId13"/>
    <p:sldId id="536" r:id="rId14"/>
    <p:sldId id="537" r:id="rId15"/>
    <p:sldId id="538" r:id="rId16"/>
    <p:sldId id="541" r:id="rId17"/>
    <p:sldId id="540" r:id="rId18"/>
    <p:sldId id="539" r:id="rId19"/>
    <p:sldId id="527" r:id="rId20"/>
    <p:sldId id="519" r:id="rId21"/>
    <p:sldId id="457" r:id="rId2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7F6C0A-0570-72DC-210F-A60F81285DB1}" name="Brian Lee" initials="BL" userId="Brian Lee" providerId="None"/>
  <p188:author id="{B8616276-966C-0457-74A9-C7334014DCC0}" name="Collins, Breana" initials="BC" userId="S::BCollins@cityofmadison.com::8efc951b-b341-40ae-913d-bb8ea19038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ED7D31"/>
    <a:srgbClr val="5B9BD5"/>
    <a:srgbClr val="0035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6" autoAdjust="0"/>
    <p:restoredTop sz="86325" autoAdjust="0"/>
  </p:normalViewPr>
  <p:slideViewPr>
    <p:cSldViewPr>
      <p:cViewPr varScale="1">
        <p:scale>
          <a:sx n="71" d="100"/>
          <a:sy n="71" d="100"/>
        </p:scale>
        <p:origin x="1008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omments/modernComment_213_E286014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9E4FB4B-8BE5-47AE-9E17-50DBD6CA0EAF}" authorId="{B8616276-966C-0457-74A9-C7334014DCC0}" status="resolved" created="2025-09-18T20:22:16.108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800432968" sldId="531"/>
      <ac:spMk id="3" creationId="{45F017D4-709B-9CD9-AC36-45F1ED002DBA}"/>
      <ac:txMk cp="120">
        <ac:context len="196" hash="1833554672"/>
      </ac:txMk>
    </ac:txMkLst>
    <p188:pos x="3215640" y="1564640"/>
    <p188:txBody>
      <a:bodyPr/>
      <a:lstStyle/>
      <a:p>
        <a:r>
          <a:rPr lang="en-US"/>
          <a:t>Would add as separate bullet, 65% ____ or just speak to the statistic to explain what it means. </a:t>
        </a:r>
      </a:p>
    </p188:txBody>
  </p188:cm>
  <p188:cm id="{FD4F9451-AFF4-4AF2-9942-F3AF44328A11}" authorId="{B8616276-966C-0457-74A9-C7334014DCC0}" status="resolved" created="2025-09-18T20:22:27.262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800432968" sldId="531"/>
      <ac:spMk id="3" creationId="{45F017D4-709B-9CD9-AC36-45F1ED002DBA}"/>
      <ac:txMk cp="195">
        <ac:context len="196" hash="1833554672"/>
      </ac:txMk>
    </ac:txMkLst>
    <p188:pos x="2026920" y="2936240"/>
    <p188:txBody>
      <a:bodyPr/>
      <a:lstStyle/>
      <a:p>
        <a:r>
          <a:rPr lang="en-US"/>
          <a:t>Here too</a:t>
        </a:r>
      </a:p>
    </p188:txBody>
  </p188:cm>
</p188:cmLst>
</file>

<file path=ppt/comments/modernComment_216_B0D0F81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607247F-7933-496E-A870-5E7B9EEE9D5A}" authorId="{B8616276-966C-0457-74A9-C7334014DCC0}" status="resolved" created="2025-09-18T20:24:32.625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966485013" sldId="534"/>
      <ac:spMk id="2" creationId="{DB78E174-3359-3BA9-D205-A97E105203B0}"/>
      <ac:txMk cp="101">
        <ac:context len="132" hash="3635375013"/>
      </ac:txMk>
    </ac:txMkLst>
    <p188:pos x="2270760" y="1107440"/>
    <p188:replyLst>
      <p188:reply id="{4E25E18D-EFFF-474B-B3A4-CCCD5282DAEE}" authorId="{B8616276-966C-0457-74A9-C7334014DCC0}" created="2025-09-18T20:26:35.122">
        <p188:txBody>
          <a:bodyPr/>
          <a:lstStyle/>
          <a:p>
            <a:r>
              <a:rPr lang="en-US"/>
              <a:t>Would look at alternatives to saying poverty on map to (at or below 80% of median household income or etc.)</a:t>
            </a:r>
          </a:p>
        </p188:txBody>
      </p188:reply>
    </p188:replyLst>
    <p188:txBody>
      <a:bodyPr/>
      <a:lstStyle/>
      <a:p>
        <a:r>
          <a:rPr lang="en-US"/>
          <a:t>Residents living at or below the median income. 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F59D5D69-05A1-4EF6-ABD3-349D339840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8A7D87E-C6D1-40C9-8D09-423F0C521207}" type="datetimeFigureOut">
              <a:rPr lang="en-US"/>
              <a:pPr>
                <a:defRPr/>
              </a:pPr>
              <a:t>10/22/2025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3732360-804B-428C-9E2C-822EE973E9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732360-804B-428C-9E2C-822EE973E9E6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6382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DE8C5-D551-3F11-91D2-BE5A2A1A6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0C21D2-8E58-D3D8-4597-B0B3546F99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893903-BA57-0CC0-6179-5DD8045582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75B53-755D-C84D-0629-9947DD0B1B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32360-804B-428C-9E2C-822EE973E9E6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325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2C385-D05A-1A62-1676-640E84809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7DAF33-66D0-C23B-578F-C0EEFA7C5E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60E3DB-6936-46B4-E5DE-7EB7A318A6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9A3AF-4666-F85D-B970-344B3034A7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32360-804B-428C-9E2C-822EE973E9E6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3700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2AB93-9562-C68E-DBDA-B58B06AF8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604844-D8C9-EAAA-2D04-A52EFA7FEA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49AC5B-464B-B7AF-32ED-F085E4A1CE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1AAD7-03C5-0954-05EB-D72CBE9564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32360-804B-428C-9E2C-822EE973E9E6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7150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6548D-D4DA-B06F-1DD2-2EE7DE07F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4CB7BB-0E5E-7D33-CDC0-81CD8B1918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609D3B-EEA9-C520-7635-D54383A5BB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64514-DABF-7538-0E6F-77206B54AF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32360-804B-428C-9E2C-822EE973E9E6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61751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B7722-A50C-8D04-EE2E-28D959335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E6E194-A369-DDAB-96D2-D67E8A7D7C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8F58AA-CBA7-0D88-DDED-E960858913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13C0E-F5EC-8A1C-747D-BF14A36580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32360-804B-428C-9E2C-822EE973E9E6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8643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1E79D-EB72-7044-3663-CE0E558EC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08C125-C711-7FB7-9A52-F5331EEEA2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63E2B9-27C4-E74A-CC24-DF525A5872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5E17D8-1543-20EA-5802-AC13AD72F4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32360-804B-428C-9E2C-822EE973E9E6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3894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7D75E-2347-1FC6-0348-3BA9F23EA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BFD69F-9C70-E44D-1B11-EF07835A63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078FE4-5328-0D37-AC38-18D7E5EBA5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1903-25C7-8889-63CA-1E1E83BF54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32360-804B-428C-9E2C-822EE973E9E6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4769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C792D-7F70-39AE-4922-A086C948F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421FDD-1ED8-31B0-50FF-2A95274C27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0E13EF-C168-902C-9AF4-F568CAB88E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96ADC-F51D-04C8-4652-50411C40B9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32360-804B-428C-9E2C-822EE973E9E6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35442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7D72B-60C5-8C2C-54B9-E72B842F3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FDA8D7EE-76A9-A062-E71A-82372BF203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B58A6460-FE82-71A1-470B-EDC2C6EAED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70951DC4-9ED4-E01F-A6A3-69E3BB73A7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EED46A-56A8-49A0-BE16-AEC0E8610EE6}" type="slidenum">
              <a:rPr lang="en-US" altLang="en-US" sz="1200" smtClean="0"/>
              <a:pPr/>
              <a:t>20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0971964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61B7DC0-5F14-412A-BC59-C387F515766C}" type="slidenum">
              <a:rPr lang="en-US" altLang="en-US" sz="1200" smtClean="0"/>
              <a:pPr/>
              <a:t>21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32360-804B-428C-9E2C-822EE973E9E6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400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3D516-D4F2-D53C-D404-9D37CB966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89C90B-B8FD-9697-993E-65599AFDF0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9F8FA2-6131-5537-1469-534A169F62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F5FC3-3865-0070-2626-9C28C15E9A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32360-804B-428C-9E2C-822EE973E9E6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1061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B6584-4C25-33A4-F459-58D77A524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5C05DC-ED91-9CB1-10C8-87D0CE4CA9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31F442-9DC2-EEF8-AA13-7FF2584018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88E47-FBD6-2B9A-5C09-2CAEC57E8C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32360-804B-428C-9E2C-822EE973E9E6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453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E4A1D-45D1-FC6F-1DB2-45A5D055E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AAB447-9763-AA06-E1D9-B755EBC3A7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95B9E8-6124-987A-67C4-9C6CAEFEE2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EB7AB-4B5B-3128-1A28-3BE914F454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32360-804B-428C-9E2C-822EE973E9E6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6864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55BE9-E4DE-A00A-F5FA-23806CEAE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C4FB25-689B-72D2-9AC8-50CA113774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C9ADE6-8B23-72D4-65D5-D71E062E1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B6D87F-43F0-F15A-C2A7-205B9150BA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32360-804B-428C-9E2C-822EE973E9E6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8274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FC591-DFB1-2160-7C91-99436D189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243EE3-DCEF-E15A-1375-38E742BA78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1529FC-2EB8-0FA5-65E5-E70D746749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64FC0C-732C-84E8-3871-E553128B9D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32360-804B-428C-9E2C-822EE973E9E6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7649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79E72-9698-57C4-5483-021024DC3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FD39AD-5F0E-F7E4-4630-0080BDF6C9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708828-4DD2-1692-EF93-3E120B264B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3F47FE-450F-967A-B3EA-AD26550D57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32360-804B-428C-9E2C-822EE973E9E6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373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070DE-E38F-13CE-987D-F99601C6B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0FEDED-8261-99F4-9BCB-D9DEF09694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45BA77-9907-8621-E6CE-E2DA3F926C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785413-7A5A-E303-9A7E-12AB1CFCDC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32360-804B-428C-9E2C-822EE973E9E6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8755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5952-3A1C-47E4-B695-1AAD5CEC197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0559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D054ED-8F5F-45C5-B1A8-B586E79A3D9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4857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8ACBE0-79F7-4D85-90B4-2C197169EAE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3314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9ECE52-C6DC-48A9-AF83-6BA19E30734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0401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05C4-FB0F-4A80-97D2-8AFCB7C4D03A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322DDB-2160-4931-B161-322C06D21E1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799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05C4-FB0F-4A80-97D2-8AFCB7C4D03A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322DDB-2160-4931-B161-322C06D21E1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738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6C58AD-FDE2-4F91-B4D2-53672E2C298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5264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0684CA-DFBB-4B4D-ACC7-B4A53186DB7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1614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2B98A1-9912-47B3-A8B1-B7EFA83A44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8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1C3563-D0CA-4D8C-9579-583B6C11F3A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264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05C4-FB0F-4A80-97D2-8AFCB7C4D03A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322DDB-2160-4931-B161-322C06D21E1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8573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705C4-FB0F-4A80-97D2-8AFCB7C4D03A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C322DDB-2160-4931-B161-322C06D21E1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8236646" y="6192631"/>
            <a:ext cx="3139308" cy="549602"/>
          </a:xfrm>
          <a:prstGeom prst="rect">
            <a:avLst/>
          </a:prstGeom>
          <a:blipFill dpi="0" rotWithShape="1">
            <a:blip r:embed="rId13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927" y="59578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63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46" r:id="rId1"/>
    <p:sldLayoutId id="2147485347" r:id="rId2"/>
    <p:sldLayoutId id="2147485348" r:id="rId3"/>
    <p:sldLayoutId id="2147485349" r:id="rId4"/>
    <p:sldLayoutId id="2147485350" r:id="rId5"/>
    <p:sldLayoutId id="2147485351" r:id="rId6"/>
    <p:sldLayoutId id="2147485352" r:id="rId7"/>
    <p:sldLayoutId id="2147485353" r:id="rId8"/>
    <p:sldLayoutId id="2147485354" r:id="rId9"/>
    <p:sldLayoutId id="2147485355" r:id="rId10"/>
    <p:sldLayoutId id="21474853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16_B0D0F81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tyofmadison.com/transportation/initiatives/perry-street-connection-study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2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19" Type="http://schemas.openxmlformats.org/officeDocument/2006/relationships/image" Target="../media/image23.sv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ityofmadison.com/dpced/planning/documents/SMP_Plan_PDF_Version_FINAL.pdf" TargetMode="Externa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13_E286014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67E64-ECF1-F174-CAD2-77A3F9D27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F880EDF-FE3C-EC86-2A97-3FB0A32DA57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020887" y="4023720"/>
            <a:ext cx="8915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700" dirty="0">
                <a:solidFill>
                  <a:schemeClr val="tx1"/>
                </a:solidFill>
                <a:effectLst>
                  <a:outerShdw blurRad="50800" dist="50800" dir="5400000" sx="1000" sy="1000" algn="tl" rotWithShape="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Public Information Meeting</a:t>
            </a:r>
            <a:br>
              <a:rPr lang="en-US" sz="2700" dirty="0">
                <a:solidFill>
                  <a:schemeClr val="tx1"/>
                </a:solidFill>
                <a:effectLst>
                  <a:outerShdw blurRad="50800" dist="50800" dir="5400000" sx="1000" sy="1000" algn="tl" rotWithShape="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US" sz="2700" dirty="0">
                <a:solidFill>
                  <a:schemeClr val="tx1"/>
                </a:solidFill>
                <a:effectLst>
                  <a:outerShdw blurRad="50800" dist="50800" dir="5400000" sx="1000" sy="1000" algn="tl" rotWithShape="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City of Madison </a:t>
            </a:r>
            <a:r>
              <a:rPr lang="en-US" sz="2700" dirty="0">
                <a:effectLst>
                  <a:outerShdw blurRad="50800" dist="50800" dir="5400000" sx="1000" sy="1000" algn="tl" rotWithShape="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Transportation</a:t>
            </a:r>
            <a:r>
              <a:rPr lang="en-US" sz="2700" dirty="0">
                <a:solidFill>
                  <a:schemeClr val="tx1"/>
                </a:solidFill>
                <a:effectLst>
                  <a:outerShdw blurRad="50800" dist="50800" dir="5400000" sx="1000" sy="1000" algn="tl" rotWithShape="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Division</a:t>
            </a:r>
            <a:br>
              <a:rPr lang="en-US" sz="2700" dirty="0">
                <a:solidFill>
                  <a:schemeClr val="tx1"/>
                </a:solidFill>
                <a:effectLst>
                  <a:outerShdw blurRad="50800" dist="50800" dir="5400000" sx="1000" sy="1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US" sz="2700" dirty="0">
                <a:effectLst>
                  <a:outerShdw blurRad="50800" dist="50800" dir="5400000" sx="1000" sy="1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</a:rPr>
              <a:t>October 22nd, 2025</a:t>
            </a:r>
            <a:br>
              <a:rPr lang="en-US" sz="2700" dirty="0">
                <a:effectLst>
                  <a:outerShdw blurRad="50800" dist="50800" dir="5400000" sx="1000" sy="1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US" sz="2700" dirty="0">
                <a:effectLst>
                  <a:outerShdw blurRad="50800" dist="50800" dir="5400000" sx="1000" sy="1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</a:rPr>
              <a:t>6:00 PM </a:t>
            </a:r>
            <a:endParaRPr lang="en-US" sz="2700" b="0" i="1" dirty="0">
              <a:solidFill>
                <a:srgbClr val="FF0000"/>
              </a:solidFill>
              <a:effectLst>
                <a:outerShdw blurRad="50800" dist="50800" dir="5400000" sx="1000" sy="1000" algn="tl" rotWithShape="0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7B8AAD95-6C3A-81AC-CCA1-AECB525C7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41775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0904C6A-8C90-307C-86F7-A36BFC57EE8E}"/>
              </a:ext>
            </a:extLst>
          </p:cNvPr>
          <p:cNvSpPr txBox="1">
            <a:spLocks/>
          </p:cNvSpPr>
          <p:nvPr/>
        </p:nvSpPr>
        <p:spPr>
          <a:xfrm>
            <a:off x="3657600" y="304800"/>
            <a:ext cx="7315199" cy="1957981"/>
          </a:xfrm>
          <a:prstGeom prst="rect">
            <a:avLst/>
          </a:prstGeom>
        </p:spPr>
        <p:txBody>
          <a:bodyPr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>
              <a:defRPr/>
            </a:pP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Perry St Connection</a:t>
            </a:r>
          </a:p>
          <a:p>
            <a:pPr>
              <a:defRPr/>
            </a:pP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-Planning Study</a:t>
            </a:r>
            <a:endParaRPr lang="en-US" sz="6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817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A864F-7BD1-5563-F31B-C7FDAD9B1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C668529-B80D-8D93-2A56-DAD22E3FF26D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0"/>
            <a:ext cx="8305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</a:rPr>
              <a:t>Area Needs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314616-08D3-F499-A596-5CFF39CED901}"/>
              </a:ext>
            </a:extLst>
          </p:cNvPr>
          <p:cNvSpPr txBox="1"/>
          <p:nvPr/>
        </p:nvSpPr>
        <p:spPr>
          <a:xfrm>
            <a:off x="533400" y="1066800"/>
            <a:ext cx="4724400" cy="2722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sz="2400" dirty="0"/>
              <a:t>If you were to travel (Currently)</a:t>
            </a:r>
            <a:endParaRPr lang="en-US" sz="2000" dirty="0"/>
          </a:p>
          <a:p>
            <a:pPr lvl="1">
              <a:lnSpc>
                <a:spcPct val="150000"/>
              </a:lnSpc>
              <a:buClr>
                <a:schemeClr val="accent1"/>
              </a:buClr>
              <a:buSzPct val="68000"/>
              <a:buFont typeface="Courier New" panose="02070309020205020404" pitchFamily="49" charset="0"/>
              <a:buChar char="o"/>
            </a:pPr>
            <a:r>
              <a:rPr lang="en-US" sz="2000" b="1" dirty="0"/>
              <a:t> </a:t>
            </a:r>
            <a:r>
              <a:rPr lang="en-US" sz="2000" dirty="0"/>
              <a:t>Would need to go through Badger Rd through Fish Hatchery Rd to access the southern area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  <a:buSzPct val="68000"/>
              <a:buFont typeface="Courier New" panose="02070309020205020404" pitchFamily="49" charset="0"/>
              <a:buChar char="o"/>
            </a:pPr>
            <a:r>
              <a:rPr lang="en-US" sz="2000" dirty="0"/>
              <a:t> Safety would be a concern traveling through high crash density areas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95257B-EBD6-EEA6-C288-79AA06ADD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555971"/>
            <a:ext cx="6705600" cy="510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96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80558-14EF-4430-3801-FEF97BDEA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3220BA4-DB0F-02BA-CF32-020E70327822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0"/>
            <a:ext cx="8305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</a:rPr>
              <a:t>Area Needs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3AD799-69D6-7C9F-A8F7-9E5F47F1BF17}"/>
              </a:ext>
            </a:extLst>
          </p:cNvPr>
          <p:cNvSpPr txBox="1"/>
          <p:nvPr/>
        </p:nvSpPr>
        <p:spPr>
          <a:xfrm>
            <a:off x="533400" y="1066800"/>
            <a:ext cx="4953000" cy="3553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sz="2400" dirty="0"/>
              <a:t>If an emergency would occur (Currently)</a:t>
            </a:r>
            <a:endParaRPr lang="en-US" sz="2000" dirty="0"/>
          </a:p>
          <a:p>
            <a:pPr lvl="1">
              <a:lnSpc>
                <a:spcPct val="150000"/>
              </a:lnSpc>
              <a:buClr>
                <a:schemeClr val="accent1"/>
              </a:buClr>
              <a:buSzPct val="68000"/>
              <a:buFont typeface="Courier New" panose="02070309020205020404" pitchFamily="49" charset="0"/>
              <a:buChar char="o"/>
            </a:pPr>
            <a:r>
              <a:rPr lang="en-US" sz="2000" b="1" dirty="0"/>
              <a:t> </a:t>
            </a:r>
            <a:r>
              <a:rPr lang="en-US" sz="2000" dirty="0"/>
              <a:t>Would need to go through Badger Rd through Fish Hatchery Rd to access the southern area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  <a:buSzPct val="68000"/>
              <a:buFont typeface="Courier New" panose="02070309020205020404" pitchFamily="49" charset="0"/>
              <a:buChar char="o"/>
            </a:pPr>
            <a:r>
              <a:rPr lang="en-US" sz="2000" dirty="0"/>
              <a:t> A direct connection would provide a direct route to the area providing faster emergency routing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1BEB1E-363E-2801-D49B-C56C1F555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662934"/>
            <a:ext cx="6743700" cy="512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01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D45A6-8C6B-F457-8F10-1B8AD90A7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AFE01C4-7D03-1204-A5FC-A43D2D7A6303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0"/>
            <a:ext cx="8305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</a:rPr>
              <a:t>Area Needs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78E174-3359-3BA9-D205-A97E105203B0}"/>
              </a:ext>
            </a:extLst>
          </p:cNvPr>
          <p:cNvSpPr txBox="1"/>
          <p:nvPr/>
        </p:nvSpPr>
        <p:spPr>
          <a:xfrm>
            <a:off x="533400" y="1066800"/>
            <a:ext cx="4038600" cy="2260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sz="2400" dirty="0"/>
              <a:t>Who lives in this area?</a:t>
            </a:r>
            <a:endParaRPr lang="en-US" sz="2000" dirty="0"/>
          </a:p>
          <a:p>
            <a:pPr lvl="1">
              <a:lnSpc>
                <a:spcPct val="150000"/>
              </a:lnSpc>
              <a:buClr>
                <a:schemeClr val="accent1"/>
              </a:buClr>
              <a:buSzPct val="68000"/>
              <a:buFont typeface="Courier New" panose="02070309020205020404" pitchFamily="49" charset="0"/>
              <a:buChar char="o"/>
            </a:pPr>
            <a:r>
              <a:rPr lang="en-US" sz="2000" b="1" dirty="0"/>
              <a:t> </a:t>
            </a:r>
            <a:r>
              <a:rPr lang="en-US" sz="2000" dirty="0"/>
              <a:t>Connection would better serve residents living at or below the median income looking for job opportunities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CEB334-790C-14B6-537F-8FAF0FFD1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533400"/>
            <a:ext cx="7162800" cy="544900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586902-6529-48DB-1200-E68FD4D396DA}"/>
              </a:ext>
            </a:extLst>
          </p:cNvPr>
          <p:cNvSpPr/>
          <p:nvPr/>
        </p:nvSpPr>
        <p:spPr>
          <a:xfrm>
            <a:off x="10374630" y="2753499"/>
            <a:ext cx="1531620" cy="27889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353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463DBB-1750-7AA4-477C-C633899F25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3700" y="2914120"/>
            <a:ext cx="1287077" cy="6566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50EA6A-A4C8-300D-E35D-A3278268C5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1800" y="4114800"/>
            <a:ext cx="1193418" cy="13412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B106F0-B117-7085-08A8-C90F2B8C625D}"/>
              </a:ext>
            </a:extLst>
          </p:cNvPr>
          <p:cNvSpPr txBox="1"/>
          <p:nvPr/>
        </p:nvSpPr>
        <p:spPr>
          <a:xfrm>
            <a:off x="10530840" y="3682438"/>
            <a:ext cx="1219200" cy="530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950" b="1" dirty="0"/>
              <a:t>% Population living at or below median income </a:t>
            </a:r>
          </a:p>
        </p:txBody>
      </p:sp>
    </p:spTree>
    <p:extLst>
      <p:ext uri="{BB962C8B-B14F-4D97-AF65-F5344CB8AC3E}">
        <p14:creationId xmlns:p14="http://schemas.microsoft.com/office/powerpoint/2010/main" val="296648501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3C26A-87E3-E9C2-9394-0C9D76469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A9B4394-7C93-96CE-8C79-B2115C2D0026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0"/>
            <a:ext cx="8305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</a:rPr>
              <a:t>Area Needs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605796-D47C-A7E5-DBA4-9AAB326165FE}"/>
              </a:ext>
            </a:extLst>
          </p:cNvPr>
          <p:cNvSpPr txBox="1"/>
          <p:nvPr/>
        </p:nvSpPr>
        <p:spPr>
          <a:xfrm>
            <a:off x="533400" y="1066800"/>
            <a:ext cx="3810000" cy="1798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sz="2400" dirty="0"/>
              <a:t>Who lives in this area?</a:t>
            </a:r>
            <a:endParaRPr lang="en-US" sz="2000" dirty="0"/>
          </a:p>
          <a:p>
            <a:pPr lvl="1">
              <a:lnSpc>
                <a:spcPct val="150000"/>
              </a:lnSpc>
              <a:buClr>
                <a:schemeClr val="accent1"/>
              </a:buClr>
              <a:buSzPct val="68000"/>
              <a:buFont typeface="Courier New" panose="02070309020205020404" pitchFamily="49" charset="0"/>
              <a:buChar char="o"/>
            </a:pPr>
            <a:r>
              <a:rPr lang="en-US" sz="2000" b="1" dirty="0"/>
              <a:t> </a:t>
            </a:r>
            <a:r>
              <a:rPr lang="en-US" sz="2000" dirty="0"/>
              <a:t>Connection would better serve those who do not have access to a vehicle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2B9A95-C11F-11F4-510A-0464FD9D3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457200"/>
            <a:ext cx="7239000" cy="551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30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4A5F2-4AD8-0F28-6C95-85669A57B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8F5937C-F4FB-0F9C-07DE-F888D00E2113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0"/>
            <a:ext cx="8305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</a:rPr>
              <a:t>Area Needs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052AD2-487E-3ACE-1BC1-7C4D2AB6F168}"/>
              </a:ext>
            </a:extLst>
          </p:cNvPr>
          <p:cNvSpPr txBox="1"/>
          <p:nvPr/>
        </p:nvSpPr>
        <p:spPr>
          <a:xfrm>
            <a:off x="533400" y="1066800"/>
            <a:ext cx="3962400" cy="4014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sz="2400" dirty="0"/>
              <a:t>How would it better serve accessible transportation?</a:t>
            </a:r>
            <a:endParaRPr lang="en-US" sz="2000" dirty="0"/>
          </a:p>
          <a:p>
            <a:pPr lvl="1">
              <a:lnSpc>
                <a:spcPct val="150000"/>
              </a:lnSpc>
              <a:buClr>
                <a:schemeClr val="accent1"/>
              </a:buClr>
              <a:buSzPct val="68000"/>
              <a:buFont typeface="Courier New" panose="02070309020205020404" pitchFamily="49" charset="0"/>
              <a:buChar char="o"/>
            </a:pPr>
            <a:r>
              <a:rPr lang="en-US" sz="2000" b="1" dirty="0"/>
              <a:t> </a:t>
            </a:r>
            <a:r>
              <a:rPr lang="en-US" sz="2000" dirty="0"/>
              <a:t>Connection could potentially expand transit system to go into the southern area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  <a:buSzPct val="68000"/>
              <a:buFont typeface="Courier New" panose="02070309020205020404" pitchFamily="49" charset="0"/>
              <a:buChar char="o"/>
            </a:pPr>
            <a:r>
              <a:rPr lang="en-US" sz="2000" dirty="0"/>
              <a:t> Currently the B and H bus share a route on the same road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  <a:buSzPct val="68000"/>
              <a:buFont typeface="Courier New" panose="02070309020205020404" pitchFamily="49" charset="0"/>
              <a:buChar char="o"/>
            </a:pPr>
            <a:r>
              <a:rPr lang="en-US" sz="2000" dirty="0"/>
              <a:t> H route could split off in the future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2AF6FC-73EE-94DC-838F-203E66566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533400"/>
            <a:ext cx="7048873" cy="534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11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0D3DE-A107-1738-AB63-2461BFD51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49B6A11-E016-9097-EB50-47E0D5FC904F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0"/>
            <a:ext cx="8305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</a:rPr>
              <a:t>Area Needs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DB24EF-74B7-DBF8-0DA5-4E196F24F568}"/>
              </a:ext>
            </a:extLst>
          </p:cNvPr>
          <p:cNvSpPr txBox="1"/>
          <p:nvPr/>
        </p:nvSpPr>
        <p:spPr>
          <a:xfrm>
            <a:off x="533400" y="1066800"/>
            <a:ext cx="4191000" cy="4476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sz="2400" dirty="0"/>
              <a:t>How would it better serve accessible transportation?</a:t>
            </a:r>
            <a:endParaRPr lang="en-US" sz="2000" dirty="0"/>
          </a:p>
          <a:p>
            <a:pPr lvl="1">
              <a:lnSpc>
                <a:spcPct val="150000"/>
              </a:lnSpc>
              <a:buClr>
                <a:schemeClr val="accent1"/>
              </a:buClr>
              <a:buSzPct val="68000"/>
              <a:buFont typeface="Courier New" panose="02070309020205020404" pitchFamily="49" charset="0"/>
              <a:buChar char="o"/>
            </a:pPr>
            <a:r>
              <a:rPr lang="en-US" sz="2000" b="1" dirty="0"/>
              <a:t> </a:t>
            </a:r>
            <a:r>
              <a:rPr lang="en-US" sz="2000" dirty="0"/>
              <a:t>Connection could expand the Bicycle and Pedestrian Network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  <a:buSzPct val="68000"/>
              <a:buFont typeface="Courier New" panose="02070309020205020404" pitchFamily="49" charset="0"/>
              <a:buChar char="o"/>
            </a:pPr>
            <a:r>
              <a:rPr lang="en-US" sz="2000" dirty="0"/>
              <a:t> Could allow users to not travel through W Badger Rd and Fish Hatchery Rd to access the southern area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  <a:buSzPct val="68000"/>
              <a:buFont typeface="Courier New" panose="02070309020205020404" pitchFamily="49" charset="0"/>
              <a:buChar char="o"/>
            </a:pPr>
            <a:r>
              <a:rPr lang="en-US" sz="2000" dirty="0"/>
              <a:t>Proposed bike facility here in all ages and abilities network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9C559E-066B-CD9E-3407-1236A37A2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461730"/>
            <a:ext cx="7266042" cy="555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1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601D2-F1AB-D4FB-22C8-3B7AB60E4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69A6877-F778-02B8-3F62-0E55F4806E34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0"/>
            <a:ext cx="8305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</a:rPr>
              <a:t>Possible Alternatives – Overpass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7A42446-BD4A-A3D4-B476-A065A0C2D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90600"/>
            <a:ext cx="4924235" cy="5638800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sz="2400" dirty="0"/>
              <a:t>An overpass option would provide multi-modal transportation options</a:t>
            </a:r>
          </a:p>
          <a:p>
            <a:pPr lvl="1"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077756-7038-D17C-1048-215C016EA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01" y="705853"/>
            <a:ext cx="5257800" cy="21135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915378-4CF5-38C5-FE9D-1035DF441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813136"/>
            <a:ext cx="5006774" cy="489246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101D89-98FD-3B3A-C258-F0C8BD4E7332}"/>
              </a:ext>
            </a:extLst>
          </p:cNvPr>
          <p:cNvSpPr/>
          <p:nvPr/>
        </p:nvSpPr>
        <p:spPr>
          <a:xfrm>
            <a:off x="1985645" y="2590800"/>
            <a:ext cx="1824355" cy="2895600"/>
          </a:xfrm>
          <a:prstGeom prst="roundRect">
            <a:avLst/>
          </a:prstGeom>
          <a:solidFill>
            <a:srgbClr val="00B0F0">
              <a:alpha val="40000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1CCBB2-D959-D419-A6EF-E70EB03CCF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1230" y="2944126"/>
            <a:ext cx="6305970" cy="287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40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E9D5E-B400-2B80-D9D9-491310566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72F668-17A9-E269-7C60-3ACB7D167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813136"/>
            <a:ext cx="5006774" cy="4892464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A1641A75-BD96-B9B9-3B87-4DB5B17FD6AC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0"/>
            <a:ext cx="8305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</a:rPr>
              <a:t>Possible Alternatives – Underpass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7F9D54A-26A9-C1D8-8DB2-243C00D53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90600"/>
            <a:ext cx="4924235" cy="5638800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sz="2400" dirty="0"/>
              <a:t>An underground tunnel could also be an alternative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3C2220-0704-9A0F-BAEE-8508A247FA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167"/>
          <a:stretch>
            <a:fillRect/>
          </a:stretch>
        </p:blipFill>
        <p:spPr>
          <a:xfrm>
            <a:off x="7162800" y="3141511"/>
            <a:ext cx="4226617" cy="2783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695AF4-5E53-11AF-4151-819AE3E9C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705050"/>
            <a:ext cx="4733042" cy="213564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C22BF64-6337-3245-F297-C4F89E975805}"/>
              </a:ext>
            </a:extLst>
          </p:cNvPr>
          <p:cNvSpPr/>
          <p:nvPr/>
        </p:nvSpPr>
        <p:spPr>
          <a:xfrm>
            <a:off x="1985645" y="2590800"/>
            <a:ext cx="1824355" cy="2895600"/>
          </a:xfrm>
          <a:prstGeom prst="roundRect">
            <a:avLst/>
          </a:prstGeom>
          <a:solidFill>
            <a:srgbClr val="00B0F0">
              <a:alpha val="40000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20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AA639-B48C-30A7-10AE-284E8EABF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2C0EEAF-AF11-BF9D-8E66-3F64493ED0B6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0"/>
            <a:ext cx="8305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</a:rPr>
              <a:t>Possible Alternatives – Bike/Pedestrian Only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6D40C92-660C-2569-4E7F-C538287C0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90600"/>
            <a:ext cx="4924235" cy="5638800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sz="2400" dirty="0"/>
              <a:t>A Bike/Pedestrian only bridge</a:t>
            </a:r>
          </a:p>
          <a:p>
            <a:pPr lvl="1"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678E0-0CB6-2AEC-2885-20B2B199B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395" y="893707"/>
            <a:ext cx="4581610" cy="2941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C24089-D16C-A490-32DE-93F86F933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9831" y="4036321"/>
            <a:ext cx="3022737" cy="21381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D83672-8FA1-5733-17FA-E2473411CD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813136"/>
            <a:ext cx="5006774" cy="489246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EF97E80-1C29-D56D-FDDE-AC587ECF3DD8}"/>
              </a:ext>
            </a:extLst>
          </p:cNvPr>
          <p:cNvSpPr/>
          <p:nvPr/>
        </p:nvSpPr>
        <p:spPr>
          <a:xfrm>
            <a:off x="1985645" y="2590800"/>
            <a:ext cx="1824355" cy="2895600"/>
          </a:xfrm>
          <a:prstGeom prst="roundRect">
            <a:avLst/>
          </a:prstGeom>
          <a:solidFill>
            <a:srgbClr val="00B0F0">
              <a:alpha val="40000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949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75C81-7DAB-D326-CFE2-C91434113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A1D70EF-E184-8127-182E-D27F1217FA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167"/>
          <a:stretch>
            <a:fillRect/>
          </a:stretch>
        </p:blipFill>
        <p:spPr>
          <a:xfrm>
            <a:off x="5486401" y="112339"/>
            <a:ext cx="3962400" cy="26092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9F86F-EE56-3B23-C8CC-152B8F3FB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0600"/>
            <a:ext cx="4114800" cy="5638800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sz="2400" dirty="0"/>
              <a:t>Looking for initial feedback on general alternatives</a:t>
            </a:r>
          </a:p>
          <a:p>
            <a:pPr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endParaRPr lang="en-US" sz="2400" dirty="0"/>
          </a:p>
          <a:p>
            <a:pPr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sz="2400" dirty="0"/>
              <a:t>City will determine alternatives based on criteria and public feedback</a:t>
            </a:r>
          </a:p>
          <a:p>
            <a:pPr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endParaRPr lang="en-US" sz="2400" dirty="0"/>
          </a:p>
          <a:p>
            <a:pPr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sz="2400" dirty="0"/>
              <a:t>Selected alternatives will be developed in detail for further review by the public and City approval process</a:t>
            </a:r>
          </a:p>
          <a:p>
            <a:pPr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endParaRPr lang="en-US" sz="2400" dirty="0"/>
          </a:p>
          <a:p>
            <a:pPr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292FEC0-17C8-ACCE-D818-6E6277B67AC5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0"/>
            <a:ext cx="8305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</a:rPr>
              <a:t>Alternative Selection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80842A-3676-5076-89D3-E2BBC4314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810000"/>
            <a:ext cx="4858170" cy="221380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8C5E98-DD54-7E9F-6D76-65B77215E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6524" y="1828799"/>
            <a:ext cx="3727173" cy="23928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6023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921315" y="191845"/>
            <a:ext cx="4659159" cy="1325563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latin typeface="Calibri" panose="020F0502020204030204" pitchFamily="34" charset="0"/>
              </a:rPr>
              <a:t>Area of interest location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004026-437A-B1F3-7C2C-036A2A40E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254" y="228600"/>
            <a:ext cx="4924236" cy="64008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FABECC-4233-5FCA-4FB9-19155632F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841" y="1721101"/>
            <a:ext cx="5152108" cy="341579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F5D8B0-DEE2-5072-C563-BAA04818A205}"/>
              </a:ext>
            </a:extLst>
          </p:cNvPr>
          <p:cNvSpPr/>
          <p:nvPr/>
        </p:nvSpPr>
        <p:spPr>
          <a:xfrm>
            <a:off x="3156363" y="4590069"/>
            <a:ext cx="167146" cy="2286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40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27D3E-E917-D530-DB6C-CD4E92D92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5DC956-2C85-F24A-A347-4DF57E59C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5400"/>
            <a:ext cx="11353800" cy="4881563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dirty="0"/>
              <a:t>Collect feedback / Survey end</a:t>
            </a:r>
          </a:p>
          <a:p>
            <a:pPr lvl="1"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dirty="0"/>
              <a:t>Survey to end November 5</a:t>
            </a:r>
            <a:r>
              <a:rPr lang="en-US" baseline="30000" dirty="0"/>
              <a:t>th</a:t>
            </a:r>
            <a:r>
              <a:rPr lang="en-US" dirty="0"/>
              <a:t>, 5pm</a:t>
            </a:r>
          </a:p>
          <a:p>
            <a:pPr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dirty="0"/>
              <a:t>Designing alternatives will start</a:t>
            </a:r>
          </a:p>
          <a:p>
            <a:pPr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dirty="0"/>
              <a:t>Preliminary alternatives will go to Transportation commission for initial review</a:t>
            </a:r>
          </a:p>
          <a:p>
            <a:pPr lvl="1"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dirty="0"/>
              <a:t>December 3</a:t>
            </a:r>
            <a:r>
              <a:rPr lang="en-US" baseline="30000" dirty="0"/>
              <a:t>rd</a:t>
            </a:r>
            <a:r>
              <a:rPr lang="en-US" dirty="0"/>
              <a:t> – Tentative date</a:t>
            </a:r>
          </a:p>
          <a:p>
            <a:pPr lvl="1"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dirty="0"/>
              <a:t>Project page will be updated prior to Transportation commission meeting</a:t>
            </a:r>
          </a:p>
          <a:p>
            <a:pPr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dirty="0"/>
              <a:t>New survey Prior to second public information meeting</a:t>
            </a:r>
          </a:p>
          <a:p>
            <a:pPr lvl="1"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dirty="0"/>
              <a:t>Will include detailed design alternatives</a:t>
            </a:r>
          </a:p>
          <a:p>
            <a:pPr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dirty="0"/>
              <a:t>Second public information meeting will be held Winter 2026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559903E-D1D0-8019-2196-E2D041F30DFD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0"/>
            <a:ext cx="8305800" cy="9144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latin typeface="Calibri" panose="020F0502020204030204" pitchFamily="34" charset="0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2008835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11678"/>
            <a:ext cx="10515600" cy="9906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latin typeface="Calibri" panose="020F0502020204030204" pitchFamily="34" charset="0"/>
              </a:rPr>
              <a:t>Contact Information &amp; Resources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>
          <a:xfrm>
            <a:off x="-38100" y="1143000"/>
            <a:ext cx="12268200" cy="5067300"/>
          </a:xfrm>
        </p:spPr>
        <p:txBody>
          <a:bodyPr>
            <a:normAutofit fontScale="32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7200" b="1" dirty="0">
                <a:latin typeface="Calibri" panose="020F0502020204030204" pitchFamily="34" charset="0"/>
              </a:rPr>
              <a:t>City of Madison</a:t>
            </a:r>
          </a:p>
          <a:p>
            <a:pPr marL="735013" lvl="1" indent="-342900" eaLnBrk="1" hangingPunct="1">
              <a:lnSpc>
                <a:spcPct val="90000"/>
              </a:lnSpc>
              <a:defRPr/>
            </a:pPr>
            <a:r>
              <a:rPr lang="en-US" altLang="en-US" sz="7200" dirty="0">
                <a:latin typeface="Calibri" panose="020F0502020204030204" pitchFamily="34" charset="0"/>
              </a:rPr>
              <a:t>Engineer, Jose Navarro, (608) 267-1148, jnavarro@cityofmadison.com</a:t>
            </a:r>
          </a:p>
          <a:p>
            <a:pPr marL="735013" lvl="1" indent="-342900" eaLnBrk="1" hangingPunct="1">
              <a:lnSpc>
                <a:spcPct val="90000"/>
              </a:lnSpc>
              <a:defRPr/>
            </a:pPr>
            <a:r>
              <a:rPr lang="en-US" altLang="en-US" sz="7200" dirty="0">
                <a:latin typeface="Calibri" panose="020F0502020204030204" pitchFamily="34" charset="0"/>
              </a:rPr>
              <a:t>Engineer, Aaron Canton, (608)242-4763, acanton@cityofmadison.com</a:t>
            </a:r>
          </a:p>
          <a:p>
            <a:pPr marL="735013" lvl="1" indent="-342900" eaLnBrk="1" hangingPunct="1">
              <a:lnSpc>
                <a:spcPct val="90000"/>
              </a:lnSpc>
              <a:defRPr/>
            </a:pPr>
            <a:r>
              <a:rPr lang="en-US" altLang="en-US" sz="7200" dirty="0">
                <a:latin typeface="Calibri" panose="020F0502020204030204" pitchFamily="34" charset="0"/>
              </a:rPr>
              <a:t>Planner, Breana Collins, (608) 243-0179, bcollins@cityofmadison.com</a:t>
            </a:r>
          </a:p>
          <a:p>
            <a:pPr marL="735013" lvl="1" indent="-342900">
              <a:defRPr/>
            </a:pPr>
            <a:r>
              <a:rPr lang="en-US" altLang="en-US" sz="7200" dirty="0">
                <a:latin typeface="Calibri" panose="020F0502020204030204" pitchFamily="34" charset="0"/>
              </a:rPr>
              <a:t>Public Information Officer, Kristin Brodowsky, (608) 264-9272, kbrodowsky@cityofmadison.com </a:t>
            </a:r>
          </a:p>
          <a:p>
            <a:pPr marL="735013" lvl="1" indent="-342900">
              <a:defRPr/>
            </a:pPr>
            <a:r>
              <a:rPr lang="en-US" altLang="en-US" sz="7200" dirty="0">
                <a:latin typeface="Calibri" panose="020F0502020204030204" pitchFamily="34" charset="0"/>
              </a:rPr>
              <a:t>Traffic Engineer, Sean Malloy, (608) 266-5987, SMalloy@cityofmadison.com</a:t>
            </a:r>
          </a:p>
          <a:p>
            <a:pPr marL="735013" lvl="1" indent="-342900">
              <a:defRPr/>
            </a:pPr>
            <a:r>
              <a:rPr lang="en-US" altLang="en-US" sz="7200" dirty="0">
                <a:latin typeface="Calibri" panose="020F0502020204030204" pitchFamily="34" charset="0"/>
              </a:rPr>
              <a:t>Pedestrian &amp; Bicycle Administrator, Kevin Luecke, (608) 266-6225, kluecke@cityofmadison.com</a:t>
            </a:r>
          </a:p>
          <a:p>
            <a:pPr marL="735013" lvl="1" indent="-342900" eaLnBrk="1" hangingPunct="1">
              <a:lnSpc>
                <a:spcPct val="90000"/>
              </a:lnSpc>
              <a:defRPr/>
            </a:pPr>
            <a:endParaRPr lang="en-US" altLang="en-US" sz="4400" dirty="0">
              <a:latin typeface="Calibri" panose="020F0502020204030204" pitchFamily="34" charset="0"/>
            </a:endParaRPr>
          </a:p>
          <a:p>
            <a:pPr marL="677863" lvl="1" indent="-285750" eaLnBrk="1" hangingPunct="1">
              <a:lnSpc>
                <a:spcPct val="90000"/>
              </a:lnSpc>
              <a:defRPr/>
            </a:pPr>
            <a:endParaRPr lang="en-US" altLang="en-US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7200" b="1" dirty="0">
                <a:latin typeface="Calibri" panose="020F0502020204030204" pitchFamily="34" charset="0"/>
              </a:rPr>
              <a:t>Project Website: </a:t>
            </a:r>
          </a:p>
          <a:p>
            <a:pPr>
              <a:defRPr/>
            </a:pPr>
            <a:r>
              <a:rPr lang="en-US" altLang="en-US" sz="7200" dirty="0">
                <a:latin typeface="Calibri" panose="020F0502020204030204" pitchFamily="34" charset="0"/>
                <a:hlinkClick r:id="rId3"/>
              </a:rPr>
              <a:t>https://www.cityofmadison.com/transportation/initiatives/perry-street-connection-study </a:t>
            </a:r>
            <a:endParaRPr lang="en-US" altLang="en-US" sz="7200" dirty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US" altLang="en-US" sz="7200" dirty="0">
                <a:latin typeface="Calibri" panose="020F0502020204030204" pitchFamily="34" charset="0"/>
              </a:rPr>
              <a:t>Sign-up for project email updates on the website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7200" dirty="0">
                <a:latin typeface="Calibri" panose="020F0502020204030204" pitchFamily="34" charset="0"/>
              </a:rPr>
              <a:t>Updates on work progress will be posted to the project website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7200" dirty="0">
                <a:latin typeface="Calibri" panose="020F0502020204030204" pitchFamily="34" charset="0"/>
              </a:rPr>
              <a:t>Recording of this presentation will be posted on the project website</a:t>
            </a:r>
          </a:p>
          <a:p>
            <a:pPr marL="452437" indent="-342900" eaLnBrk="1" hangingPunct="1">
              <a:lnSpc>
                <a:spcPct val="90000"/>
              </a:lnSpc>
              <a:defRPr/>
            </a:pPr>
            <a:endParaRPr lang="en-US" altLang="en-US" sz="21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752" y="1371600"/>
            <a:ext cx="5029200" cy="4419600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sz="2400" dirty="0"/>
              <a:t>Explore ways to better connect neighborhoods on the north and south of the Beltline (US 12/18)</a:t>
            </a:r>
          </a:p>
          <a:p>
            <a:pPr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sz="2400" dirty="0"/>
              <a:t> Improve travel for people going to homes, businesses, and other amenities making it safer and easier for multi-modal access</a:t>
            </a:r>
          </a:p>
          <a:p>
            <a:pPr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endParaRPr lang="en-US" sz="2400" dirty="0"/>
          </a:p>
          <a:p>
            <a:pPr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sz="2400" dirty="0"/>
              <a:t>This connection was identified in the 2022 South Madison Area Plan</a:t>
            </a:r>
          </a:p>
          <a:p>
            <a:pPr marL="0" indent="0">
              <a:buClr>
                <a:schemeClr val="accent1"/>
              </a:buClr>
              <a:buSzPct val="68000"/>
              <a:buNone/>
            </a:pPr>
            <a:endParaRPr lang="en-US" sz="24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33400" y="0"/>
            <a:ext cx="8305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</a:rPr>
              <a:t>Study Purpose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991B4C-E208-4BCC-30DB-E826F4842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254" y="228600"/>
            <a:ext cx="4924236" cy="64008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6024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FCC84D8-993B-62E0-E777-59BA78B82F84}"/>
              </a:ext>
            </a:extLst>
          </p:cNvPr>
          <p:cNvSpPr/>
          <p:nvPr/>
        </p:nvSpPr>
        <p:spPr>
          <a:xfrm>
            <a:off x="775114" y="4542499"/>
            <a:ext cx="9804448" cy="3714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6251271D-AC23-664A-FD89-28E1B3BF258D}"/>
              </a:ext>
            </a:extLst>
          </p:cNvPr>
          <p:cNvSpPr/>
          <p:nvPr/>
        </p:nvSpPr>
        <p:spPr>
          <a:xfrm>
            <a:off x="748533" y="2739212"/>
            <a:ext cx="1474584" cy="609040"/>
          </a:xfrm>
          <a:prstGeom prst="flowChartProcess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4000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Consultant Selected</a:t>
            </a:r>
            <a:r>
              <a:rPr lang="en-US" sz="1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Study Start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297C93A-C948-6CD5-0030-44BB6BC5449E}"/>
              </a:ext>
            </a:extLst>
          </p:cNvPr>
          <p:cNvSpPr/>
          <p:nvPr/>
        </p:nvSpPr>
        <p:spPr>
          <a:xfrm>
            <a:off x="906398" y="4750352"/>
            <a:ext cx="1749657" cy="986394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4000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Gather team, data, and existing conditions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8A1F7D3-9684-3D86-DB70-AA6F8EC2406A}"/>
              </a:ext>
            </a:extLst>
          </p:cNvPr>
          <p:cNvCxnSpPr>
            <a:cxnSpLocks/>
          </p:cNvCxnSpPr>
          <p:nvPr/>
        </p:nvCxnSpPr>
        <p:spPr>
          <a:xfrm flipV="1">
            <a:off x="3053493" y="3707336"/>
            <a:ext cx="0" cy="801346"/>
          </a:xfrm>
          <a:prstGeom prst="line">
            <a:avLst/>
          </a:prstGeom>
          <a:ln w="19050">
            <a:solidFill>
              <a:schemeClr val="accent3"/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 descr="Bullseye with solid fill">
            <a:extLst>
              <a:ext uri="{FF2B5EF4-FFF2-40B4-BE49-F238E27FC236}">
                <a16:creationId xmlns:a16="http://schemas.microsoft.com/office/drawing/2014/main" id="{D6D7C8E0-F1C4-CEDD-308F-0B5D923D0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833" y="2806232"/>
            <a:ext cx="457200" cy="457200"/>
          </a:xfrm>
          <a:prstGeom prst="rect">
            <a:avLst/>
          </a:prstGeom>
        </p:spPr>
      </p:pic>
      <p:pic>
        <p:nvPicPr>
          <p:cNvPr id="10" name="Graphic 9" descr="Folder Search with solid fill">
            <a:extLst>
              <a:ext uri="{FF2B5EF4-FFF2-40B4-BE49-F238E27FC236}">
                <a16:creationId xmlns:a16="http://schemas.microsoft.com/office/drawing/2014/main" id="{D2CE07DD-1F2D-F920-9208-D824BEB1C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6399" y="4793487"/>
            <a:ext cx="552450" cy="55245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8A9601E-3CFC-32D3-528B-8E997913D818}"/>
              </a:ext>
            </a:extLst>
          </p:cNvPr>
          <p:cNvGrpSpPr/>
          <p:nvPr/>
        </p:nvGrpSpPr>
        <p:grpSpPr>
          <a:xfrm>
            <a:off x="1652810" y="3538728"/>
            <a:ext cx="2275424" cy="692560"/>
            <a:chOff x="2781300" y="3089010"/>
            <a:chExt cx="2275424" cy="692560"/>
          </a:xfrm>
          <a:solidFill>
            <a:schemeClr val="accent6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3F372B3-351B-40AB-28F4-17C89677123B}"/>
                </a:ext>
              </a:extLst>
            </p:cNvPr>
            <p:cNvSpPr/>
            <p:nvPr/>
          </p:nvSpPr>
          <p:spPr>
            <a:xfrm>
              <a:off x="2781300" y="3089010"/>
              <a:ext cx="2275424" cy="692560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0005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First Public </a:t>
              </a:r>
            </a:p>
            <a:p>
              <a:pPr marL="40005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Involvement Meeting</a:t>
              </a:r>
            </a:p>
          </p:txBody>
        </p:sp>
        <p:pic>
          <p:nvPicPr>
            <p:cNvPr id="13" name="Graphic 12" descr="Chat with solid fill">
              <a:extLst>
                <a:ext uri="{FF2B5EF4-FFF2-40B4-BE49-F238E27FC236}">
                  <a16:creationId xmlns:a16="http://schemas.microsoft.com/office/drawing/2014/main" id="{4F6E48CB-FC81-D1E2-6E0A-EB06554A1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2823210" y="3206690"/>
              <a:ext cx="457200" cy="457200"/>
            </a:xfrm>
            <a:prstGeom prst="rect">
              <a:avLst/>
            </a:prstGeom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1996985-81DC-22BE-22C6-8D091CE853DF}"/>
              </a:ext>
            </a:extLst>
          </p:cNvPr>
          <p:cNvSpPr/>
          <p:nvPr/>
        </p:nvSpPr>
        <p:spPr>
          <a:xfrm>
            <a:off x="3102156" y="4750352"/>
            <a:ext cx="2006514" cy="986394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options developed based on data and public feedback</a:t>
            </a:r>
          </a:p>
        </p:txBody>
      </p:sp>
      <p:pic>
        <p:nvPicPr>
          <p:cNvPr id="15" name="Graphic 14" descr="Blueprint with solid fill">
            <a:extLst>
              <a:ext uri="{FF2B5EF4-FFF2-40B4-BE49-F238E27FC236}">
                <a16:creationId xmlns:a16="http://schemas.microsoft.com/office/drawing/2014/main" id="{D2EAB1F8-C964-3890-845C-C14D05B7E9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144945" y="4806564"/>
            <a:ext cx="493703" cy="49370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EB8930-A187-C8A0-8B39-D667FF68519E}"/>
              </a:ext>
            </a:extLst>
          </p:cNvPr>
          <p:cNvCxnSpPr>
            <a:cxnSpLocks/>
          </p:cNvCxnSpPr>
          <p:nvPr/>
        </p:nvCxnSpPr>
        <p:spPr>
          <a:xfrm flipV="1">
            <a:off x="5156141" y="4171052"/>
            <a:ext cx="0" cy="371447"/>
          </a:xfrm>
          <a:prstGeom prst="line">
            <a:avLst/>
          </a:prstGeom>
          <a:ln w="19050">
            <a:solidFill>
              <a:schemeClr val="accent3"/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6AC8884-F46C-9063-816A-ECDF4639C791}"/>
              </a:ext>
            </a:extLst>
          </p:cNvPr>
          <p:cNvGrpSpPr/>
          <p:nvPr/>
        </p:nvGrpSpPr>
        <p:grpSpPr>
          <a:xfrm>
            <a:off x="5119214" y="2534957"/>
            <a:ext cx="2746808" cy="692560"/>
            <a:chOff x="5582187" y="2120862"/>
            <a:chExt cx="2682241" cy="692560"/>
          </a:xfr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EEFCA46-DB20-F7BF-FE3E-EAC2D5184717}"/>
                </a:ext>
              </a:extLst>
            </p:cNvPr>
            <p:cNvSpPr/>
            <p:nvPr/>
          </p:nvSpPr>
          <p:spPr>
            <a:xfrm>
              <a:off x="5582187" y="2120862"/>
              <a:ext cx="2682241" cy="692560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0005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Staff presents to Transportation Commission</a:t>
              </a:r>
            </a:p>
          </p:txBody>
        </p:sp>
        <p:pic>
          <p:nvPicPr>
            <p:cNvPr id="19" name="Graphic 18" descr="Presentation with checklist with solid fill">
              <a:extLst>
                <a:ext uri="{FF2B5EF4-FFF2-40B4-BE49-F238E27FC236}">
                  <a16:creationId xmlns:a16="http://schemas.microsoft.com/office/drawing/2014/main" id="{65134000-6995-D771-5B07-55D3E6F8F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5604064" y="2233083"/>
              <a:ext cx="457200" cy="457200"/>
            </a:xfrm>
            <a:prstGeom prst="rect">
              <a:avLst/>
            </a:prstGeom>
          </p:spPr>
        </p:pic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F21D912-1FA8-4F9B-1CE9-A3E72EB55C1F}"/>
              </a:ext>
            </a:extLst>
          </p:cNvPr>
          <p:cNvCxnSpPr>
            <a:cxnSpLocks/>
          </p:cNvCxnSpPr>
          <p:nvPr/>
        </p:nvCxnSpPr>
        <p:spPr>
          <a:xfrm flipV="1">
            <a:off x="8622191" y="2308760"/>
            <a:ext cx="0" cy="226662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A9407B7-ABF6-FB42-B3A0-2EF7414A2622}"/>
              </a:ext>
            </a:extLst>
          </p:cNvPr>
          <p:cNvGrpSpPr/>
          <p:nvPr/>
        </p:nvGrpSpPr>
        <p:grpSpPr>
          <a:xfrm>
            <a:off x="7177279" y="1682442"/>
            <a:ext cx="2378289" cy="692560"/>
            <a:chOff x="7183034" y="2838937"/>
            <a:chExt cx="2378289" cy="692560"/>
          </a:xfrm>
          <a:solidFill>
            <a:schemeClr val="bg1">
              <a:lumMod val="65000"/>
            </a:schemeClr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6F4BCAD-B571-B25B-6F17-AB6B6EA5683D}"/>
                </a:ext>
              </a:extLst>
            </p:cNvPr>
            <p:cNvSpPr/>
            <p:nvPr/>
          </p:nvSpPr>
          <p:spPr>
            <a:xfrm>
              <a:off x="7183034" y="2838937"/>
              <a:ext cx="2378289" cy="692560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0005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Staff presents to Board of Public Works</a:t>
              </a:r>
            </a:p>
          </p:txBody>
        </p:sp>
        <p:pic>
          <p:nvPicPr>
            <p:cNvPr id="23" name="Graphic 22" descr="Presentation with pie chart with solid fill">
              <a:extLst>
                <a:ext uri="{FF2B5EF4-FFF2-40B4-BE49-F238E27FC236}">
                  <a16:creationId xmlns:a16="http://schemas.microsoft.com/office/drawing/2014/main" id="{B5BCB043-7B76-B167-938E-EF9C18E52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7242517" y="2975186"/>
              <a:ext cx="457200" cy="457200"/>
            </a:xfrm>
            <a:prstGeom prst="rect">
              <a:avLst/>
            </a:prstGeom>
          </p:spPr>
        </p:pic>
      </p:grpSp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2F5EA206-7A0F-A111-0B19-931C386931B9}"/>
              </a:ext>
            </a:extLst>
          </p:cNvPr>
          <p:cNvSpPr/>
          <p:nvPr/>
        </p:nvSpPr>
        <p:spPr>
          <a:xfrm>
            <a:off x="9248216" y="2764417"/>
            <a:ext cx="1787739" cy="604948"/>
          </a:xfrm>
          <a:prstGeom prst="homePlat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4000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Final Reports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99592F6-2790-EE46-CFF6-B17C3F9642BD}"/>
              </a:ext>
            </a:extLst>
          </p:cNvPr>
          <p:cNvCxnSpPr>
            <a:cxnSpLocks/>
          </p:cNvCxnSpPr>
          <p:nvPr/>
        </p:nvCxnSpPr>
        <p:spPr>
          <a:xfrm flipH="1">
            <a:off x="10570790" y="3337496"/>
            <a:ext cx="6119" cy="1576449"/>
          </a:xfrm>
          <a:prstGeom prst="line">
            <a:avLst/>
          </a:prstGeom>
          <a:ln w="57150">
            <a:solidFill>
              <a:schemeClr val="accent5"/>
            </a:solidFill>
            <a:prstDash val="solid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CB23151-091D-5C47-1665-F896C37CBC9A}"/>
              </a:ext>
            </a:extLst>
          </p:cNvPr>
          <p:cNvGrpSpPr/>
          <p:nvPr/>
        </p:nvGrpSpPr>
        <p:grpSpPr>
          <a:xfrm>
            <a:off x="4145654" y="3538728"/>
            <a:ext cx="2275424" cy="692560"/>
            <a:chOff x="5240228" y="3089010"/>
            <a:chExt cx="2275424" cy="69256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56CD1DC8-BE37-3D4C-5456-2A31C9AD5774}"/>
                </a:ext>
              </a:extLst>
            </p:cNvPr>
            <p:cNvSpPr/>
            <p:nvPr/>
          </p:nvSpPr>
          <p:spPr>
            <a:xfrm>
              <a:off x="5240228" y="3089010"/>
              <a:ext cx="2275424" cy="69256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0005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Second Public </a:t>
              </a:r>
            </a:p>
            <a:p>
              <a:pPr marL="40005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Involvement Meeting</a:t>
              </a:r>
            </a:p>
          </p:txBody>
        </p:sp>
        <p:pic>
          <p:nvPicPr>
            <p:cNvPr id="31" name="Graphic 30" descr="Chat with solid fill">
              <a:extLst>
                <a:ext uri="{FF2B5EF4-FFF2-40B4-BE49-F238E27FC236}">
                  <a16:creationId xmlns:a16="http://schemas.microsoft.com/office/drawing/2014/main" id="{A545A6C9-DAA9-28D4-5411-46B59CE80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265520" y="3206479"/>
              <a:ext cx="457200" cy="457200"/>
            </a:xfrm>
            <a:prstGeom prst="rect">
              <a:avLst/>
            </a:prstGeom>
          </p:spPr>
        </p:pic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4CA48D8-C352-C187-0388-E91AEB6C133C}"/>
              </a:ext>
            </a:extLst>
          </p:cNvPr>
          <p:cNvCxnSpPr>
            <a:cxnSpLocks/>
          </p:cNvCxnSpPr>
          <p:nvPr/>
        </p:nvCxnSpPr>
        <p:spPr>
          <a:xfrm flipV="1">
            <a:off x="775113" y="3305922"/>
            <a:ext cx="0" cy="1608023"/>
          </a:xfrm>
          <a:prstGeom prst="line">
            <a:avLst/>
          </a:prstGeom>
          <a:ln w="57150">
            <a:solidFill>
              <a:schemeClr val="accent5"/>
            </a:solidFill>
            <a:prstDash val="solid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D7C0E6A-2E02-93D3-B773-B1395D5AEAB4}"/>
              </a:ext>
            </a:extLst>
          </p:cNvPr>
          <p:cNvSpPr/>
          <p:nvPr/>
        </p:nvSpPr>
        <p:spPr>
          <a:xfrm>
            <a:off x="6608505" y="4750352"/>
            <a:ext cx="2006514" cy="669848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further developed and refined</a:t>
            </a:r>
          </a:p>
        </p:txBody>
      </p:sp>
      <p:pic>
        <p:nvPicPr>
          <p:cNvPr id="34" name="Graphic 33" descr="Illustrator with solid fill">
            <a:extLst>
              <a:ext uri="{FF2B5EF4-FFF2-40B4-BE49-F238E27FC236}">
                <a16:creationId xmlns:a16="http://schemas.microsoft.com/office/drawing/2014/main" id="{A42E681C-8F6F-BFD0-E846-EE45919897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6666140" y="4806563"/>
            <a:ext cx="493703" cy="493703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C1BC4DD-9C45-5ADF-DA6C-98D4C981879C}"/>
              </a:ext>
            </a:extLst>
          </p:cNvPr>
          <p:cNvCxnSpPr>
            <a:cxnSpLocks/>
          </p:cNvCxnSpPr>
          <p:nvPr/>
        </p:nvCxnSpPr>
        <p:spPr>
          <a:xfrm flipV="1">
            <a:off x="6553200" y="3227517"/>
            <a:ext cx="0" cy="134787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35" descr="Line arrow: Counter-clockwise curve with solid fill">
            <a:extLst>
              <a:ext uri="{FF2B5EF4-FFF2-40B4-BE49-F238E27FC236}">
                <a16:creationId xmlns:a16="http://schemas.microsoft.com/office/drawing/2014/main" id="{F9ED1E21-7462-7FE8-5941-D348428400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 rot="13431790">
            <a:off x="2909801" y="3045484"/>
            <a:ext cx="458212" cy="45821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B9FE332-1E9F-C8B7-A11E-C3661CB9CF33}"/>
              </a:ext>
            </a:extLst>
          </p:cNvPr>
          <p:cNvSpPr txBox="1"/>
          <p:nvPr/>
        </p:nvSpPr>
        <p:spPr>
          <a:xfrm>
            <a:off x="3241813" y="2938966"/>
            <a:ext cx="1790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WE ARE HERE</a:t>
            </a:r>
          </a:p>
        </p:txBody>
      </p:sp>
      <p:sp>
        <p:nvSpPr>
          <p:cNvPr id="38" name="Rectangle 2">
            <a:extLst>
              <a:ext uri="{FF2B5EF4-FFF2-40B4-BE49-F238E27FC236}">
                <a16:creationId xmlns:a16="http://schemas.microsoft.com/office/drawing/2014/main" id="{D738A35D-0128-9EC5-7147-2AA428289B2B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0"/>
            <a:ext cx="8305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</a:rPr>
              <a:t>Meeting Purpose (Big Picture)</a:t>
            </a:r>
          </a:p>
        </p:txBody>
      </p:sp>
      <p:sp>
        <p:nvSpPr>
          <p:cNvPr id="41" name="Title 3">
            <a:extLst>
              <a:ext uri="{FF2B5EF4-FFF2-40B4-BE49-F238E27FC236}">
                <a16:creationId xmlns:a16="http://schemas.microsoft.com/office/drawing/2014/main" id="{EE5A7CB3-7E89-3FCA-5020-2EFF376C4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22" y="768042"/>
            <a:ext cx="6949440" cy="9144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Study Development Process</a:t>
            </a:r>
          </a:p>
        </p:txBody>
      </p:sp>
      <p:pic>
        <p:nvPicPr>
          <p:cNvPr id="52" name="Graphic 51" descr="Books with solid fill">
            <a:extLst>
              <a:ext uri="{FF2B5EF4-FFF2-40B4-BE49-F238E27FC236}">
                <a16:creationId xmlns:a16="http://schemas.microsoft.com/office/drawing/2014/main" id="{2C4491F2-B469-762E-BB11-30B4824761F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292300" y="2847220"/>
            <a:ext cx="421285" cy="42128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0FDD660-0628-E52B-B2F5-D6B5D17159D9}"/>
              </a:ext>
            </a:extLst>
          </p:cNvPr>
          <p:cNvCxnSpPr/>
          <p:nvPr/>
        </p:nvCxnSpPr>
        <p:spPr>
          <a:xfrm>
            <a:off x="10658384" y="4728222"/>
            <a:ext cx="771616" cy="0"/>
          </a:xfrm>
          <a:prstGeom prst="line">
            <a:avLst/>
          </a:prstGeom>
          <a:ln w="5715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410F3ED-475E-7492-C82C-F09F163BDB36}"/>
              </a:ext>
            </a:extLst>
          </p:cNvPr>
          <p:cNvSpPr/>
          <p:nvPr/>
        </p:nvSpPr>
        <p:spPr>
          <a:xfrm>
            <a:off x="11178057" y="4383566"/>
            <a:ext cx="881618" cy="669848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4000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EFE77F1-B44D-1B4F-3307-8C0EB8F5C324}"/>
              </a:ext>
            </a:extLst>
          </p:cNvPr>
          <p:cNvSpPr/>
          <p:nvPr/>
        </p:nvSpPr>
        <p:spPr>
          <a:xfrm>
            <a:off x="10852923" y="4387910"/>
            <a:ext cx="1227030" cy="692560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4000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Future Steps</a:t>
            </a:r>
          </a:p>
        </p:txBody>
      </p:sp>
    </p:spTree>
    <p:extLst>
      <p:ext uri="{BB962C8B-B14F-4D97-AF65-F5344CB8AC3E}">
        <p14:creationId xmlns:p14="http://schemas.microsoft.com/office/powerpoint/2010/main" val="1801316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044A6-F5C6-E5F4-41B4-41E2C54A7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1788CD2-CD3F-F01B-A83E-64A9049350FF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0"/>
            <a:ext cx="8305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</a:rPr>
              <a:t>South Madison Area Plan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D6050F-CA83-ECA1-7ACF-22F081B93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281287"/>
            <a:ext cx="7125559" cy="47623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05C24C-226B-B1E6-EC66-56BF103CD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990" y="304800"/>
            <a:ext cx="3642676" cy="53725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040F9F-7BA8-D7EF-8B4F-39F5E864713E}"/>
              </a:ext>
            </a:extLst>
          </p:cNvPr>
          <p:cNvSpPr txBox="1"/>
          <p:nvPr/>
        </p:nvSpPr>
        <p:spPr>
          <a:xfrm>
            <a:off x="685800" y="6172200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Page 45 of South Madison Area Plan</a:t>
            </a:r>
          </a:p>
          <a:p>
            <a:r>
              <a:rPr lang="en-US" sz="1200" dirty="0">
                <a:hlinkClick r:id="rId5"/>
              </a:rPr>
              <a:t>https://www.cityofmadison.com/dpced/planning/documents/SMP_Plan_PDF_Version_FINAL.pdf</a:t>
            </a:r>
            <a:endParaRPr lang="en-US" sz="12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5D3C8D-51EE-4432-71AD-ADF2908D3922}"/>
              </a:ext>
            </a:extLst>
          </p:cNvPr>
          <p:cNvSpPr/>
          <p:nvPr/>
        </p:nvSpPr>
        <p:spPr>
          <a:xfrm>
            <a:off x="7892528" y="4169485"/>
            <a:ext cx="3886200" cy="457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2A920A-E230-0566-F563-D0E27FF9C848}"/>
              </a:ext>
            </a:extLst>
          </p:cNvPr>
          <p:cNvSpPr/>
          <p:nvPr/>
        </p:nvSpPr>
        <p:spPr>
          <a:xfrm>
            <a:off x="5105400" y="3429000"/>
            <a:ext cx="609600" cy="24112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83CF16-41F4-922C-92B1-205A57DA530D}"/>
              </a:ext>
            </a:extLst>
          </p:cNvPr>
          <p:cNvSpPr txBox="1"/>
          <p:nvPr/>
        </p:nvSpPr>
        <p:spPr>
          <a:xfrm>
            <a:off x="3390900" y="1032319"/>
            <a:ext cx="16002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Initial Concept</a:t>
            </a:r>
          </a:p>
        </p:txBody>
      </p:sp>
    </p:spTree>
    <p:extLst>
      <p:ext uri="{BB962C8B-B14F-4D97-AF65-F5344CB8AC3E}">
        <p14:creationId xmlns:p14="http://schemas.microsoft.com/office/powerpoint/2010/main" val="948768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BF0D3-4429-159C-7FA2-C65A55A01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52623-669F-7CD3-FBD6-C365DA469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8200"/>
            <a:ext cx="5029200" cy="6019800"/>
          </a:xfrm>
        </p:spPr>
        <p:txBody>
          <a:bodyPr>
            <a:normAutofit/>
          </a:bodyPr>
          <a:lstStyle/>
          <a:p>
            <a:pPr marL="0" indent="0">
              <a:buClr>
                <a:schemeClr val="accent1"/>
              </a:buClr>
              <a:buSzPct val="68000"/>
              <a:buNone/>
            </a:pPr>
            <a:endParaRPr lang="en-US" sz="2400" dirty="0"/>
          </a:p>
          <a:p>
            <a:pPr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sz="2400" dirty="0"/>
              <a:t>Identify Design Alternatives</a:t>
            </a:r>
            <a:endParaRPr lang="en-US" sz="2000" dirty="0"/>
          </a:p>
          <a:p>
            <a:pPr lvl="1">
              <a:buClr>
                <a:schemeClr val="accent1"/>
              </a:buClr>
              <a:buSzPct val="68000"/>
              <a:buFont typeface="Courier New" panose="02070309020205020404" pitchFamily="49" charset="0"/>
              <a:buChar char="o"/>
            </a:pPr>
            <a:r>
              <a:rPr lang="en-US" sz="2000" dirty="0"/>
              <a:t>Data Collection</a:t>
            </a:r>
            <a:endParaRPr lang="en-US" sz="1600" dirty="0"/>
          </a:p>
          <a:p>
            <a:pPr lvl="1">
              <a:buClr>
                <a:schemeClr val="accent1"/>
              </a:buClr>
              <a:buSzPct val="68000"/>
              <a:buFont typeface="Courier New" panose="02070309020205020404" pitchFamily="49" charset="0"/>
              <a:buChar char="o"/>
            </a:pPr>
            <a:r>
              <a:rPr lang="en-US" sz="2000" dirty="0"/>
              <a:t>Gain public feedback</a:t>
            </a:r>
          </a:p>
          <a:p>
            <a:pPr lvl="1">
              <a:buClr>
                <a:schemeClr val="accent1"/>
              </a:buClr>
              <a:buSzPct val="68000"/>
              <a:buFont typeface="Courier New" panose="02070309020205020404" pitchFamily="49" charset="0"/>
              <a:buChar char="o"/>
            </a:pPr>
            <a:r>
              <a:rPr lang="en-US" sz="2000" dirty="0"/>
              <a:t>Identify Alternatives and Feasibility</a:t>
            </a:r>
          </a:p>
          <a:p>
            <a:pPr lvl="1">
              <a:buClr>
                <a:schemeClr val="accent1"/>
              </a:buClr>
              <a:buSzPct val="68000"/>
              <a:buFont typeface="Courier New" panose="02070309020205020404" pitchFamily="49" charset="0"/>
              <a:buChar char="o"/>
            </a:pPr>
            <a:r>
              <a:rPr lang="en-US" sz="2000" dirty="0"/>
              <a:t>Report Findings</a:t>
            </a:r>
          </a:p>
          <a:p>
            <a:pPr marL="0" indent="0">
              <a:buClr>
                <a:schemeClr val="accent1"/>
              </a:buClr>
              <a:buSzPct val="68000"/>
              <a:buNone/>
            </a:pPr>
            <a:endParaRPr lang="en-US" sz="2400" dirty="0"/>
          </a:p>
          <a:p>
            <a:pPr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sz="2400" dirty="0"/>
              <a:t>Overall Goal</a:t>
            </a:r>
            <a:endParaRPr lang="en-US" sz="2000" dirty="0"/>
          </a:p>
          <a:p>
            <a:pPr lvl="1">
              <a:buClr>
                <a:schemeClr val="accent1"/>
              </a:buClr>
              <a:buSzPct val="68000"/>
              <a:buFont typeface="Courier New" panose="02070309020205020404" pitchFamily="49" charset="0"/>
              <a:buChar char="o"/>
            </a:pPr>
            <a:r>
              <a:rPr lang="en-US" sz="2000" dirty="0"/>
              <a:t>Study to be complete by summer 2026</a:t>
            </a:r>
          </a:p>
          <a:p>
            <a:pPr lvl="1">
              <a:buClr>
                <a:schemeClr val="accent1"/>
              </a:buClr>
              <a:buSzPct val="68000"/>
              <a:buFont typeface="Courier New" panose="02070309020205020404" pitchFamily="49" charset="0"/>
              <a:buChar char="o"/>
            </a:pPr>
            <a:r>
              <a:rPr lang="en-US" sz="2000" dirty="0"/>
              <a:t>60% Design</a:t>
            </a:r>
          </a:p>
          <a:p>
            <a:pPr lvl="2">
              <a:buClr>
                <a:schemeClr val="accent1"/>
              </a:buClr>
              <a:buSzPct val="68000"/>
              <a:buFont typeface="Courier New" panose="02070309020205020404" pitchFamily="49" charset="0"/>
              <a:buChar char="o"/>
            </a:pPr>
            <a:r>
              <a:rPr lang="en-US" sz="1600" dirty="0"/>
              <a:t>An overpass/underpass design that has gone through project partners opinion’s, design staff, and the City’s approval system</a:t>
            </a:r>
          </a:p>
          <a:p>
            <a:pPr lvl="1">
              <a:buClr>
                <a:schemeClr val="accent1"/>
              </a:buClr>
              <a:buSzPct val="68000"/>
              <a:buFont typeface="Courier New" panose="02070309020205020404" pitchFamily="49" charset="0"/>
              <a:buChar char="o"/>
            </a:pPr>
            <a:r>
              <a:rPr lang="en-US" sz="2000" dirty="0"/>
              <a:t>Apply for Implementation Grant for construction opportunity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FA9B0F1-24CD-0ED0-F9DE-04882983E0B8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0"/>
            <a:ext cx="8305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</a:rPr>
              <a:t>Study Scope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D41BB0-1C77-757F-B01F-CBF6EAB13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254" y="228600"/>
            <a:ext cx="4924236" cy="64008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92152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7295A-D3AB-0BF5-E33F-69DCC5BD9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2F594-01AE-FA00-7E7B-EF937508B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0600"/>
            <a:ext cx="4114800" cy="5638800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sz="2400" dirty="0"/>
              <a:t>Hear thoughts and feedback about the study</a:t>
            </a:r>
          </a:p>
          <a:p>
            <a:pPr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sz="2400" dirty="0"/>
              <a:t>Understand your concerns about transportation in this area</a:t>
            </a:r>
          </a:p>
          <a:p>
            <a:pPr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sz="2400" dirty="0"/>
              <a:t>Learn how you get around in this area</a:t>
            </a:r>
          </a:p>
          <a:p>
            <a:pPr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sz="2400" dirty="0"/>
              <a:t>Use your input to develop street design for future meetings</a:t>
            </a:r>
          </a:p>
          <a:p>
            <a:pPr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sz="2400" dirty="0"/>
              <a:t>Remind you to fill out the survey</a:t>
            </a:r>
          </a:p>
          <a:p>
            <a:pPr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endParaRPr lang="en-US" sz="2400" dirty="0"/>
          </a:p>
          <a:p>
            <a:pPr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304C217-D500-FE4F-61DD-4AA65BBCB4CB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0"/>
            <a:ext cx="8305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</a:rPr>
              <a:t>Meeting Purpose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4CFD2F-54DF-165A-4BC1-3888E20CD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254" y="228600"/>
            <a:ext cx="4924236" cy="64008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6682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9B602-6560-59CD-0612-B1AB312E9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BBD17-6D28-8BA3-C314-BE141784B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882" y="914400"/>
            <a:ext cx="3429001" cy="5638800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sz="2400" dirty="0"/>
              <a:t>Connectivity and Access</a:t>
            </a:r>
          </a:p>
          <a:p>
            <a:pPr lvl="1"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sz="2000" dirty="0"/>
              <a:t>Only one way into the area southside through Greenway Cross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6F486F9-B9A9-03B8-958B-CB953080AF80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0"/>
            <a:ext cx="8305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</a:rPr>
              <a:t>Why This Area?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0BAFFA-1CC4-AB7E-B07B-D70135247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089" y="304800"/>
            <a:ext cx="6548269" cy="5794632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2B9A195-293E-8699-D7E2-0965E70FB6CB}"/>
              </a:ext>
            </a:extLst>
          </p:cNvPr>
          <p:cNvSpPr/>
          <p:nvPr/>
        </p:nvSpPr>
        <p:spPr>
          <a:xfrm>
            <a:off x="5464885" y="2409713"/>
            <a:ext cx="5658522" cy="3571539"/>
          </a:xfrm>
          <a:custGeom>
            <a:avLst/>
            <a:gdLst>
              <a:gd name="connsiteX0" fmla="*/ 1699708 w 5658522"/>
              <a:gd name="connsiteY0" fmla="*/ 355002 h 3571539"/>
              <a:gd name="connsiteX1" fmla="*/ 1333948 w 5658522"/>
              <a:gd name="connsiteY1" fmla="*/ 333487 h 3571539"/>
              <a:gd name="connsiteX2" fmla="*/ 1129553 w 5658522"/>
              <a:gd name="connsiteY2" fmla="*/ 516367 h 3571539"/>
              <a:gd name="connsiteX3" fmla="*/ 925157 w 5658522"/>
              <a:gd name="connsiteY3" fmla="*/ 828339 h 3571539"/>
              <a:gd name="connsiteX4" fmla="*/ 505609 w 5658522"/>
              <a:gd name="connsiteY4" fmla="*/ 828339 h 3571539"/>
              <a:gd name="connsiteX5" fmla="*/ 86061 w 5658522"/>
              <a:gd name="connsiteY5" fmla="*/ 1409252 h 3571539"/>
              <a:gd name="connsiteX6" fmla="*/ 0 w 5658522"/>
              <a:gd name="connsiteY6" fmla="*/ 1645920 h 3571539"/>
              <a:gd name="connsiteX7" fmla="*/ 731520 w 5658522"/>
              <a:gd name="connsiteY7" fmla="*/ 1635162 h 3571539"/>
              <a:gd name="connsiteX8" fmla="*/ 871369 w 5658522"/>
              <a:gd name="connsiteY8" fmla="*/ 1807285 h 3571539"/>
              <a:gd name="connsiteX9" fmla="*/ 1280160 w 5658522"/>
              <a:gd name="connsiteY9" fmla="*/ 1871831 h 3571539"/>
              <a:gd name="connsiteX10" fmla="*/ 1645920 w 5658522"/>
              <a:gd name="connsiteY10" fmla="*/ 2043953 h 3571539"/>
              <a:gd name="connsiteX11" fmla="*/ 1936376 w 5658522"/>
              <a:gd name="connsiteY11" fmla="*/ 2183802 h 3571539"/>
              <a:gd name="connsiteX12" fmla="*/ 1957891 w 5658522"/>
              <a:gd name="connsiteY12" fmla="*/ 2366682 h 3571539"/>
              <a:gd name="connsiteX13" fmla="*/ 1807284 w 5658522"/>
              <a:gd name="connsiteY13" fmla="*/ 2796988 h 3571539"/>
              <a:gd name="connsiteX14" fmla="*/ 1828800 w 5658522"/>
              <a:gd name="connsiteY14" fmla="*/ 2872292 h 3571539"/>
              <a:gd name="connsiteX15" fmla="*/ 1581374 w 5658522"/>
              <a:gd name="connsiteY15" fmla="*/ 2840019 h 3571539"/>
              <a:gd name="connsiteX16" fmla="*/ 1570616 w 5658522"/>
              <a:gd name="connsiteY16" fmla="*/ 3539266 h 3571539"/>
              <a:gd name="connsiteX17" fmla="*/ 4485939 w 5658522"/>
              <a:gd name="connsiteY17" fmla="*/ 3571539 h 3571539"/>
              <a:gd name="connsiteX18" fmla="*/ 5152913 w 5658522"/>
              <a:gd name="connsiteY18" fmla="*/ 3463962 h 3571539"/>
              <a:gd name="connsiteX19" fmla="*/ 5454127 w 5658522"/>
              <a:gd name="connsiteY19" fmla="*/ 3184263 h 3571539"/>
              <a:gd name="connsiteX20" fmla="*/ 5529430 w 5658522"/>
              <a:gd name="connsiteY20" fmla="*/ 2603351 h 3571539"/>
              <a:gd name="connsiteX21" fmla="*/ 5658522 w 5658522"/>
              <a:gd name="connsiteY21" fmla="*/ 1086522 h 3571539"/>
              <a:gd name="connsiteX22" fmla="*/ 4421393 w 5658522"/>
              <a:gd name="connsiteY22" fmla="*/ 387275 h 3571539"/>
              <a:gd name="connsiteX23" fmla="*/ 4163209 w 5658522"/>
              <a:gd name="connsiteY23" fmla="*/ 129092 h 3571539"/>
              <a:gd name="connsiteX24" fmla="*/ 3851237 w 5658522"/>
              <a:gd name="connsiteY24" fmla="*/ 0 h 3571539"/>
              <a:gd name="connsiteX25" fmla="*/ 3420931 w 5658522"/>
              <a:gd name="connsiteY25" fmla="*/ 96819 h 3571539"/>
              <a:gd name="connsiteX26" fmla="*/ 2861534 w 5658522"/>
              <a:gd name="connsiteY26" fmla="*/ 268941 h 3571539"/>
              <a:gd name="connsiteX27" fmla="*/ 2409713 w 5658522"/>
              <a:gd name="connsiteY27" fmla="*/ 333487 h 3571539"/>
              <a:gd name="connsiteX28" fmla="*/ 1699708 w 5658522"/>
              <a:gd name="connsiteY28" fmla="*/ 355002 h 3571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658522" h="3571539">
                <a:moveTo>
                  <a:pt x="1699708" y="355002"/>
                </a:moveTo>
                <a:lnTo>
                  <a:pt x="1333948" y="333487"/>
                </a:lnTo>
                <a:lnTo>
                  <a:pt x="1129553" y="516367"/>
                </a:lnTo>
                <a:lnTo>
                  <a:pt x="925157" y="828339"/>
                </a:lnTo>
                <a:lnTo>
                  <a:pt x="505609" y="828339"/>
                </a:lnTo>
                <a:lnTo>
                  <a:pt x="86061" y="1409252"/>
                </a:lnTo>
                <a:lnTo>
                  <a:pt x="0" y="1645920"/>
                </a:lnTo>
                <a:lnTo>
                  <a:pt x="731520" y="1635162"/>
                </a:lnTo>
                <a:lnTo>
                  <a:pt x="871369" y="1807285"/>
                </a:lnTo>
                <a:lnTo>
                  <a:pt x="1280160" y="1871831"/>
                </a:lnTo>
                <a:lnTo>
                  <a:pt x="1645920" y="2043953"/>
                </a:lnTo>
                <a:lnTo>
                  <a:pt x="1936376" y="2183802"/>
                </a:lnTo>
                <a:lnTo>
                  <a:pt x="1957891" y="2366682"/>
                </a:lnTo>
                <a:lnTo>
                  <a:pt x="1807284" y="2796988"/>
                </a:lnTo>
                <a:lnTo>
                  <a:pt x="1828800" y="2872292"/>
                </a:lnTo>
                <a:lnTo>
                  <a:pt x="1581374" y="2840019"/>
                </a:lnTo>
                <a:lnTo>
                  <a:pt x="1570616" y="3539266"/>
                </a:lnTo>
                <a:lnTo>
                  <a:pt x="4485939" y="3571539"/>
                </a:lnTo>
                <a:lnTo>
                  <a:pt x="5152913" y="3463962"/>
                </a:lnTo>
                <a:lnTo>
                  <a:pt x="5454127" y="3184263"/>
                </a:lnTo>
                <a:lnTo>
                  <a:pt x="5529430" y="2603351"/>
                </a:lnTo>
                <a:lnTo>
                  <a:pt x="5658522" y="1086522"/>
                </a:lnTo>
                <a:lnTo>
                  <a:pt x="4421393" y="387275"/>
                </a:lnTo>
                <a:lnTo>
                  <a:pt x="4163209" y="129092"/>
                </a:lnTo>
                <a:lnTo>
                  <a:pt x="3851237" y="0"/>
                </a:lnTo>
                <a:lnTo>
                  <a:pt x="3420931" y="96819"/>
                </a:lnTo>
                <a:lnTo>
                  <a:pt x="2861534" y="268941"/>
                </a:lnTo>
                <a:lnTo>
                  <a:pt x="2409713" y="333487"/>
                </a:lnTo>
                <a:lnTo>
                  <a:pt x="1699708" y="355002"/>
                </a:lnTo>
                <a:close/>
              </a:path>
            </a:pathLst>
          </a:custGeom>
          <a:noFill/>
          <a:ln w="28575">
            <a:solidFill>
              <a:srgbClr val="7030A0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3DF789E-FC7C-825D-29CF-A551E8E515F9}"/>
              </a:ext>
            </a:extLst>
          </p:cNvPr>
          <p:cNvSpPr/>
          <p:nvPr/>
        </p:nvSpPr>
        <p:spPr>
          <a:xfrm>
            <a:off x="6723529" y="311972"/>
            <a:ext cx="3119718" cy="2302136"/>
          </a:xfrm>
          <a:custGeom>
            <a:avLst/>
            <a:gdLst>
              <a:gd name="connsiteX0" fmla="*/ 279699 w 3119718"/>
              <a:gd name="connsiteY0" fmla="*/ 43030 h 2302136"/>
              <a:gd name="connsiteX1" fmla="*/ 322730 w 3119718"/>
              <a:gd name="connsiteY1" fmla="*/ 753035 h 2302136"/>
              <a:gd name="connsiteX2" fmla="*/ 150607 w 3119718"/>
              <a:gd name="connsiteY2" fmla="*/ 1323190 h 2302136"/>
              <a:gd name="connsiteX3" fmla="*/ 0 w 3119718"/>
              <a:gd name="connsiteY3" fmla="*/ 1839557 h 2302136"/>
              <a:gd name="connsiteX4" fmla="*/ 43031 w 3119718"/>
              <a:gd name="connsiteY4" fmla="*/ 2173044 h 2302136"/>
              <a:gd name="connsiteX5" fmla="*/ 408791 w 3119718"/>
              <a:gd name="connsiteY5" fmla="*/ 2302136 h 2302136"/>
              <a:gd name="connsiteX6" fmla="*/ 1097280 w 3119718"/>
              <a:gd name="connsiteY6" fmla="*/ 2280621 h 2302136"/>
              <a:gd name="connsiteX7" fmla="*/ 1850316 w 3119718"/>
              <a:gd name="connsiteY7" fmla="*/ 2130014 h 2302136"/>
              <a:gd name="connsiteX8" fmla="*/ 2571078 w 3119718"/>
              <a:gd name="connsiteY8" fmla="*/ 1839557 h 2302136"/>
              <a:gd name="connsiteX9" fmla="*/ 2861535 w 3119718"/>
              <a:gd name="connsiteY9" fmla="*/ 1710466 h 2302136"/>
              <a:gd name="connsiteX10" fmla="*/ 3098203 w 3119718"/>
              <a:gd name="connsiteY10" fmla="*/ 914400 h 2302136"/>
              <a:gd name="connsiteX11" fmla="*/ 3108960 w 3119718"/>
              <a:gd name="connsiteY11" fmla="*/ 10757 h 2302136"/>
              <a:gd name="connsiteX12" fmla="*/ 3119718 w 3119718"/>
              <a:gd name="connsiteY12" fmla="*/ 0 h 2302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19718" h="2302136">
                <a:moveTo>
                  <a:pt x="279699" y="43030"/>
                </a:moveTo>
                <a:lnTo>
                  <a:pt x="322730" y="753035"/>
                </a:lnTo>
                <a:lnTo>
                  <a:pt x="150607" y="1323190"/>
                </a:lnTo>
                <a:lnTo>
                  <a:pt x="0" y="1839557"/>
                </a:lnTo>
                <a:lnTo>
                  <a:pt x="43031" y="2173044"/>
                </a:lnTo>
                <a:lnTo>
                  <a:pt x="408791" y="2302136"/>
                </a:lnTo>
                <a:lnTo>
                  <a:pt x="1097280" y="2280621"/>
                </a:lnTo>
                <a:lnTo>
                  <a:pt x="1850316" y="2130014"/>
                </a:lnTo>
                <a:lnTo>
                  <a:pt x="2571078" y="1839557"/>
                </a:lnTo>
                <a:lnTo>
                  <a:pt x="2861535" y="1710466"/>
                </a:lnTo>
                <a:lnTo>
                  <a:pt x="3098203" y="914400"/>
                </a:lnTo>
                <a:lnTo>
                  <a:pt x="3108960" y="10757"/>
                </a:lnTo>
                <a:lnTo>
                  <a:pt x="3119718" y="0"/>
                </a:lnTo>
              </a:path>
            </a:pathLst>
          </a:custGeom>
          <a:noFill/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AB54AAC-88E9-6F78-DBBF-AFFE8C5CEB35}"/>
              </a:ext>
            </a:extLst>
          </p:cNvPr>
          <p:cNvCxnSpPr>
            <a:cxnSpLocks/>
          </p:cNvCxnSpPr>
          <p:nvPr/>
        </p:nvCxnSpPr>
        <p:spPr>
          <a:xfrm flipH="1" flipV="1">
            <a:off x="7874598" y="1097280"/>
            <a:ext cx="1193202" cy="457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7B03729-FA60-71E8-AEBF-3FC814541B0C}"/>
              </a:ext>
            </a:extLst>
          </p:cNvPr>
          <p:cNvCxnSpPr>
            <a:cxnSpLocks/>
          </p:cNvCxnSpPr>
          <p:nvPr/>
        </p:nvCxnSpPr>
        <p:spPr>
          <a:xfrm flipH="1">
            <a:off x="5963323" y="1334397"/>
            <a:ext cx="868679" cy="16777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BA7C46F-B534-4897-51CE-E57A4942D368}"/>
              </a:ext>
            </a:extLst>
          </p:cNvPr>
          <p:cNvCxnSpPr>
            <a:cxnSpLocks/>
          </p:cNvCxnSpPr>
          <p:nvPr/>
        </p:nvCxnSpPr>
        <p:spPr>
          <a:xfrm>
            <a:off x="5747273" y="3886200"/>
            <a:ext cx="1084729" cy="2286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DA58F29-CC45-856D-233D-861FF5D15056}"/>
              </a:ext>
            </a:extLst>
          </p:cNvPr>
          <p:cNvSpPr txBox="1"/>
          <p:nvPr/>
        </p:nvSpPr>
        <p:spPr>
          <a:xfrm>
            <a:off x="5032787" y="1049354"/>
            <a:ext cx="1170791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One Way Direction Currently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6C2E69-69E9-D20D-23D8-43E44C4918C8}"/>
              </a:ext>
            </a:extLst>
          </p:cNvPr>
          <p:cNvSpPr txBox="1"/>
          <p:nvPr/>
        </p:nvSpPr>
        <p:spPr>
          <a:xfrm>
            <a:off x="9797303" y="1900306"/>
            <a:ext cx="1369807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Proposed Connection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225D468-23DB-FA42-27A8-F5CB3CB9FBF4}"/>
              </a:ext>
            </a:extLst>
          </p:cNvPr>
          <p:cNvCxnSpPr/>
          <p:nvPr/>
        </p:nvCxnSpPr>
        <p:spPr>
          <a:xfrm flipH="1">
            <a:off x="9154757" y="2223471"/>
            <a:ext cx="642546" cy="11631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BF69103-1509-087B-D715-A14CE9511C53}"/>
              </a:ext>
            </a:extLst>
          </p:cNvPr>
          <p:cNvCxnSpPr/>
          <p:nvPr/>
        </p:nvCxnSpPr>
        <p:spPr>
          <a:xfrm>
            <a:off x="6203578" y="1972684"/>
            <a:ext cx="194084" cy="2005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AA928DC-4BED-D485-9C23-BFD3D9AFD219}"/>
              </a:ext>
            </a:extLst>
          </p:cNvPr>
          <p:cNvCxnSpPr>
            <a:cxnSpLocks/>
          </p:cNvCxnSpPr>
          <p:nvPr/>
        </p:nvCxnSpPr>
        <p:spPr>
          <a:xfrm flipH="1">
            <a:off x="9133242" y="1414743"/>
            <a:ext cx="43031" cy="1796527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B4CFFF7-C3AC-2C00-4F15-FAFC2E84863B}"/>
              </a:ext>
            </a:extLst>
          </p:cNvPr>
          <p:cNvCxnSpPr>
            <a:cxnSpLocks/>
          </p:cNvCxnSpPr>
          <p:nvPr/>
        </p:nvCxnSpPr>
        <p:spPr>
          <a:xfrm flipH="1">
            <a:off x="9136380" y="1455420"/>
            <a:ext cx="38100" cy="1722120"/>
          </a:xfrm>
          <a:prstGeom prst="straightConnector1">
            <a:avLst/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59DCD40-AD0D-4747-1BFD-A220C58288B9}"/>
              </a:ext>
            </a:extLst>
          </p:cNvPr>
          <p:cNvSpPr txBox="1"/>
          <p:nvPr/>
        </p:nvSpPr>
        <p:spPr>
          <a:xfrm>
            <a:off x="7874598" y="644758"/>
            <a:ext cx="98880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Badger 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5774A4-6022-4F89-321D-8DD5150E1308}"/>
              </a:ext>
            </a:extLst>
          </p:cNvPr>
          <p:cNvSpPr txBox="1"/>
          <p:nvPr/>
        </p:nvSpPr>
        <p:spPr>
          <a:xfrm rot="17862345">
            <a:off x="4583416" y="3230789"/>
            <a:ext cx="1394166" cy="3182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Fish Hatchery 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26ADF1-D824-1863-578A-3334C19A846D}"/>
              </a:ext>
            </a:extLst>
          </p:cNvPr>
          <p:cNvSpPr txBox="1"/>
          <p:nvPr/>
        </p:nvSpPr>
        <p:spPr>
          <a:xfrm rot="353180">
            <a:off x="5313581" y="4239352"/>
            <a:ext cx="1394166" cy="3182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Greenway Cross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54CB3C-54E9-9DF4-8170-5AB086525C6C}"/>
              </a:ext>
            </a:extLst>
          </p:cNvPr>
          <p:cNvSpPr txBox="1"/>
          <p:nvPr/>
        </p:nvSpPr>
        <p:spPr>
          <a:xfrm rot="16200000">
            <a:off x="9237480" y="360933"/>
            <a:ext cx="72385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Park 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868885-42F4-BB6F-F7FA-4E9D673B0DB0}"/>
              </a:ext>
            </a:extLst>
          </p:cNvPr>
          <p:cNvSpPr txBox="1"/>
          <p:nvPr/>
        </p:nvSpPr>
        <p:spPr>
          <a:xfrm rot="16200000">
            <a:off x="9029947" y="3077191"/>
            <a:ext cx="82336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Perry 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A2F571-80B4-8726-E954-542D5B4F7D7F}"/>
              </a:ext>
            </a:extLst>
          </p:cNvPr>
          <p:cNvSpPr txBox="1"/>
          <p:nvPr/>
        </p:nvSpPr>
        <p:spPr>
          <a:xfrm rot="21200170">
            <a:off x="7131326" y="2800632"/>
            <a:ext cx="166499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Beltline (US 12/18)</a:t>
            </a:r>
          </a:p>
        </p:txBody>
      </p:sp>
    </p:spTree>
    <p:extLst>
      <p:ext uri="{BB962C8B-B14F-4D97-AF65-F5344CB8AC3E}">
        <p14:creationId xmlns:p14="http://schemas.microsoft.com/office/powerpoint/2010/main" val="2213851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975A8-3DB6-BD82-95BD-42E5FDB38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B3A156A-3337-D92C-F05A-3E687E14F55C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0"/>
            <a:ext cx="8305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</a:rPr>
              <a:t>Area Needs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F017D4-709B-9CD9-AC36-45F1ED002DBA}"/>
              </a:ext>
            </a:extLst>
          </p:cNvPr>
          <p:cNvSpPr txBox="1"/>
          <p:nvPr/>
        </p:nvSpPr>
        <p:spPr>
          <a:xfrm>
            <a:off x="533400" y="1066800"/>
            <a:ext cx="4419600" cy="3645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sz="2400" dirty="0"/>
              <a:t>Getting more access to jobs</a:t>
            </a:r>
            <a:endParaRPr lang="en-US" sz="2000" dirty="0"/>
          </a:p>
          <a:p>
            <a:pPr lvl="1">
              <a:lnSpc>
                <a:spcPct val="150000"/>
              </a:lnSpc>
              <a:buClr>
                <a:schemeClr val="accent1"/>
              </a:buClr>
              <a:buSzPct val="68000"/>
              <a:buFont typeface="Courier New" panose="02070309020205020404" pitchFamily="49" charset="0"/>
              <a:buChar char="o"/>
            </a:pPr>
            <a:r>
              <a:rPr lang="en-US" sz="2000" dirty="0"/>
              <a:t> 2873 households in the study area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  <a:buSzPct val="68000"/>
              <a:buFont typeface="Courier New" panose="02070309020205020404" pitchFamily="49" charset="0"/>
              <a:buChar char="o"/>
            </a:pPr>
            <a:r>
              <a:rPr lang="en-US" sz="2000" dirty="0"/>
              <a:t> 1886 </a:t>
            </a:r>
            <a:r>
              <a:rPr lang="en-US" sz="2000" b="1" dirty="0"/>
              <a:t>(65%) </a:t>
            </a:r>
            <a:r>
              <a:rPr lang="en-US" sz="2000" dirty="0"/>
              <a:t>households are located north of the beltline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  <a:buSzPct val="68000"/>
              <a:buFont typeface="Courier New" panose="02070309020205020404" pitchFamily="49" charset="0"/>
              <a:buChar char="o"/>
            </a:pPr>
            <a:endParaRPr lang="en-US" sz="2000" b="1" dirty="0"/>
          </a:p>
          <a:p>
            <a:pPr lvl="1">
              <a:lnSpc>
                <a:spcPct val="150000"/>
              </a:lnSpc>
              <a:buClr>
                <a:schemeClr val="accent1"/>
              </a:buClr>
              <a:buSzPct val="68000"/>
              <a:buFont typeface="Courier New" panose="02070309020205020404" pitchFamily="49" charset="0"/>
              <a:buChar char="o"/>
            </a:pPr>
            <a:r>
              <a:rPr lang="en-US" sz="2000" dirty="0"/>
              <a:t> 5040 jobs in the study area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  <a:buSzPct val="68000"/>
              <a:buFont typeface="Courier New" panose="02070309020205020404" pitchFamily="49" charset="0"/>
              <a:buChar char="o"/>
            </a:pPr>
            <a:r>
              <a:rPr lang="en-US" sz="2000" dirty="0"/>
              <a:t> 3669 </a:t>
            </a:r>
            <a:r>
              <a:rPr lang="en-US" sz="2000" b="1" dirty="0"/>
              <a:t>(72%) </a:t>
            </a:r>
            <a:r>
              <a:rPr lang="en-US" sz="2000" dirty="0"/>
              <a:t>are located south of the beltline</a:t>
            </a:r>
            <a:endParaRPr lang="en-US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A677A5-51DF-43E0-8F66-57AFC2FD0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507602"/>
            <a:ext cx="6987066" cy="53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3296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11547</TotalTime>
  <Words>898</Words>
  <Application>Microsoft Office PowerPoint</Application>
  <PresentationFormat>Widescreen</PresentationFormat>
  <Paragraphs>148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Courier New</vt:lpstr>
      <vt:lpstr>Franklin Gothic Book</vt:lpstr>
      <vt:lpstr>Franklin Gothic Demi</vt:lpstr>
      <vt:lpstr>Times New Roman</vt:lpstr>
      <vt:lpstr>Wingdings 3</vt:lpstr>
      <vt:lpstr>Office Theme</vt:lpstr>
      <vt:lpstr>Public Information Meeting City of Madison Transportation Division October 22nd, 2025 6:00 PM </vt:lpstr>
      <vt:lpstr>Area of interest location</vt:lpstr>
      <vt:lpstr>PowerPoint Presentation</vt:lpstr>
      <vt:lpstr>Study Development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 Information &amp; Resources</vt:lpstr>
    </vt:vector>
  </TitlesOfParts>
  <Company>City of Madison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encjp</dc:creator>
  <cp:lastModifiedBy>Navarro, Jose</cp:lastModifiedBy>
  <cp:revision>583</cp:revision>
  <dcterms:created xsi:type="dcterms:W3CDTF">2007-04-05T20:38:04Z</dcterms:created>
  <dcterms:modified xsi:type="dcterms:W3CDTF">2025-10-22T23:54:28Z</dcterms:modified>
</cp:coreProperties>
</file>